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4"/>
    <p:sldMasterId id="2147483671"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Lst>
  <p:sldSz cy="5143500" cx="9144000"/>
  <p:notesSz cx="6858000" cy="9144000"/>
  <p:embeddedFontLst>
    <p:embeddedFont>
      <p:font typeface="Roboto"/>
      <p:regular r:id="rId28"/>
      <p:bold r:id="rId29"/>
      <p:italic r:id="rId30"/>
      <p:boldItalic r:id="rId31"/>
    </p:embeddedFont>
    <p:embeddedFont>
      <p:font typeface="EB Garamond"/>
      <p:regular r:id="rId32"/>
      <p:bold r:id="rId33"/>
      <p:italic r:id="rId34"/>
      <p:boldItalic r:id="rId3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font" Target="fonts/Roboto-regular.fntdata"/><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font" Target="fonts/Roboto-bold.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Roboto-boldItalic.fntdata"/><Relationship Id="rId30" Type="http://schemas.openxmlformats.org/officeDocument/2006/relationships/font" Target="fonts/Roboto-italic.fntdata"/><Relationship Id="rId11" Type="http://schemas.openxmlformats.org/officeDocument/2006/relationships/slide" Target="slides/slide5.xml"/><Relationship Id="rId33" Type="http://schemas.openxmlformats.org/officeDocument/2006/relationships/font" Target="fonts/EBGaramond-bold.fntdata"/><Relationship Id="rId10" Type="http://schemas.openxmlformats.org/officeDocument/2006/relationships/slide" Target="slides/slide4.xml"/><Relationship Id="rId32" Type="http://schemas.openxmlformats.org/officeDocument/2006/relationships/font" Target="fonts/EBGaramond-regular.fntdata"/><Relationship Id="rId13" Type="http://schemas.openxmlformats.org/officeDocument/2006/relationships/slide" Target="slides/slide7.xml"/><Relationship Id="rId35" Type="http://schemas.openxmlformats.org/officeDocument/2006/relationships/font" Target="fonts/EBGaramond-boldItalic.fntdata"/><Relationship Id="rId12" Type="http://schemas.openxmlformats.org/officeDocument/2006/relationships/slide" Target="slides/slide6.xml"/><Relationship Id="rId34" Type="http://schemas.openxmlformats.org/officeDocument/2006/relationships/font" Target="fonts/EBGaramond-italic.fntdata"/><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20316979370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2031697937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g2fb666bdce8_0_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3" name="Google Shape;193;g2fb666bdce8_0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2fb666bdce8_0_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2fb666bdce8_0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g2fb666bdce8_0_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5" name="Google Shape;215;g2fb666bdce8_0_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g2fb666bdce8_0_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6" name="Google Shape;226;g2fb666bdce8_0_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g2fb666bdce8_0_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7" name="Google Shape;237;g2fb666bdce8_0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g20316979370_0_1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7" name="Google Shape;247;g20316979370_0_1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30a89631bc6_0_5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4" name="Google Shape;254;g30a89631bc6_0_5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g2fb666bdce8_0_1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0" name="Google Shape;260;g2fb666bdce8_0_1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g2fb666bdce8_0_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1" name="Google Shape;271;g2fb666bdce8_0_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g2fb666bdce8_0_1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8" name="Google Shape;278;g2fb666bdce8_0_1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20316979370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 name="Google Shape;103;g20316979370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g2fb666bdce8_0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8" name="Google Shape;288;g2fb666bdce8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g20316979370_0_1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5" name="Google Shape;295;g20316979370_0_1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20316979370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 name="Google Shape;110;g20316979370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g2f73a10c904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1" name="Google Shape;121;g2f73a10c904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g20316979370_0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0" name="Google Shape;130;g20316979370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g2fb666bdce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0" name="Google Shape;140;g2fb666bdce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2fb666bdce8_0_2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0" name="Google Shape;150;g2fb666bdce8_0_2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g2fb666bdce8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3" name="Google Shape;173;g2fb666bdce8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g2fb666bdce8_0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4" name="Google Shape;184;g2fb666bdce8_0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12000"/>
              <a:buNone/>
              <a:defRPr sz="12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rtl="0" algn="ctr">
              <a:spcBef>
                <a:spcPts val="0"/>
              </a:spcBef>
              <a:spcAft>
                <a:spcPts val="0"/>
              </a:spcAft>
              <a:buSzPts val="1800"/>
              <a:buChar char="●"/>
              <a:defRPr/>
            </a:lvl1pPr>
            <a:lvl2pPr indent="-317500" lvl="1" marL="914400" rtl="0" algn="ctr">
              <a:spcBef>
                <a:spcPts val="0"/>
              </a:spcBef>
              <a:spcAft>
                <a:spcPts val="0"/>
              </a:spcAft>
              <a:buSzPts val="1400"/>
              <a:buChar char="○"/>
              <a:defRPr/>
            </a:lvl2pPr>
            <a:lvl3pPr indent="-317500" lvl="2" marL="1371600" rtl="0" algn="ctr">
              <a:spcBef>
                <a:spcPts val="0"/>
              </a:spcBef>
              <a:spcAft>
                <a:spcPts val="0"/>
              </a:spcAft>
              <a:buSzPts val="1400"/>
              <a:buChar char="■"/>
              <a:defRPr/>
            </a:lvl3pPr>
            <a:lvl4pPr indent="-317500" lvl="3" marL="1828800" rtl="0" algn="ctr">
              <a:spcBef>
                <a:spcPts val="0"/>
              </a:spcBef>
              <a:spcAft>
                <a:spcPts val="0"/>
              </a:spcAft>
              <a:buSzPts val="1400"/>
              <a:buChar char="●"/>
              <a:defRPr/>
            </a:lvl4pPr>
            <a:lvl5pPr indent="-317500" lvl="4" marL="2286000" rtl="0" algn="ctr">
              <a:spcBef>
                <a:spcPts val="0"/>
              </a:spcBef>
              <a:spcAft>
                <a:spcPts val="0"/>
              </a:spcAft>
              <a:buSzPts val="1400"/>
              <a:buChar char="○"/>
              <a:defRPr/>
            </a:lvl5pPr>
            <a:lvl6pPr indent="-317500" lvl="5" marL="2743200" rtl="0" algn="ctr">
              <a:spcBef>
                <a:spcPts val="0"/>
              </a:spcBef>
              <a:spcAft>
                <a:spcPts val="0"/>
              </a:spcAft>
              <a:buSzPts val="1400"/>
              <a:buChar char="■"/>
              <a:defRPr/>
            </a:lvl6pPr>
            <a:lvl7pPr indent="-317500" lvl="6" marL="3200400" rtl="0" algn="ctr">
              <a:spcBef>
                <a:spcPts val="0"/>
              </a:spcBef>
              <a:spcAft>
                <a:spcPts val="0"/>
              </a:spcAft>
              <a:buSzPts val="1400"/>
              <a:buChar char="●"/>
              <a:defRPr/>
            </a:lvl7pPr>
            <a:lvl8pPr indent="-317500" lvl="7" marL="3657600" rtl="0" algn="ctr">
              <a:spcBef>
                <a:spcPts val="0"/>
              </a:spcBef>
              <a:spcAft>
                <a:spcPts val="0"/>
              </a:spcAft>
              <a:buSzPts val="1400"/>
              <a:buChar char="○"/>
              <a:defRPr/>
            </a:lvl8pPr>
            <a:lvl9pPr indent="-317500" lvl="8" marL="4114800" rtl="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56" name="Google Shape;56;p14"/>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57" name="Google Shape;57;p1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60" name="Google Shape;60;p1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63" name="Google Shape;63;p16"/>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64" name="Google Shape;64;p1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67" name="Google Shape;67;p17"/>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68" name="Google Shape;68;p17"/>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69" name="Google Shape;69;p1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72" name="Google Shape;72;p1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75" name="Google Shape;75;p19"/>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76" name="Google Shape;76;p1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79" name="Google Shape;79;p2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 name="Google Shape;82;p21"/>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83" name="Google Shape;83;p21"/>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84" name="Google Shape;84;p21"/>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85" name="Google Shape;85;p2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88" name="Google Shape;88;p2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91" name="Google Shape;91;p23"/>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92" name="Google Shape;92;p2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4200"/>
              <a:buNone/>
              <a:defRPr sz="42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rtl="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1.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rtl="0">
              <a:lnSpc>
                <a:spcPct val="115000"/>
              </a:lnSpc>
              <a:spcBef>
                <a:spcPts val="0"/>
              </a:spcBef>
              <a:spcAft>
                <a:spcPts val="0"/>
              </a:spcAft>
              <a:buClr>
                <a:schemeClr val="dk2"/>
              </a:buClr>
              <a:buSzPts val="1800"/>
              <a:buChar char="●"/>
              <a:defRPr sz="1800">
                <a:solidFill>
                  <a:schemeClr val="dk2"/>
                </a:solidFill>
              </a:defRPr>
            </a:lvl1pPr>
            <a:lvl2pPr indent="-317500" lvl="1" marL="914400" rtl="0">
              <a:lnSpc>
                <a:spcPct val="115000"/>
              </a:lnSpc>
              <a:spcBef>
                <a:spcPts val="0"/>
              </a:spcBef>
              <a:spcAft>
                <a:spcPts val="0"/>
              </a:spcAft>
              <a:buClr>
                <a:schemeClr val="dk2"/>
              </a:buClr>
              <a:buSzPts val="1400"/>
              <a:buChar char="○"/>
              <a:defRPr>
                <a:solidFill>
                  <a:schemeClr val="dk2"/>
                </a:solidFill>
              </a:defRPr>
            </a:lvl2pPr>
            <a:lvl3pPr indent="-317500" lvl="2" marL="1371600" rtl="0">
              <a:lnSpc>
                <a:spcPct val="115000"/>
              </a:lnSpc>
              <a:spcBef>
                <a:spcPts val="0"/>
              </a:spcBef>
              <a:spcAft>
                <a:spcPts val="0"/>
              </a:spcAft>
              <a:buClr>
                <a:schemeClr val="dk2"/>
              </a:buClr>
              <a:buSzPts val="1400"/>
              <a:buChar char="■"/>
              <a:defRPr>
                <a:solidFill>
                  <a:schemeClr val="dk2"/>
                </a:solidFill>
              </a:defRPr>
            </a:lvl3pPr>
            <a:lvl4pPr indent="-317500" lvl="3" marL="1828800" rtl="0">
              <a:lnSpc>
                <a:spcPct val="115000"/>
              </a:lnSpc>
              <a:spcBef>
                <a:spcPts val="0"/>
              </a:spcBef>
              <a:spcAft>
                <a:spcPts val="0"/>
              </a:spcAft>
              <a:buClr>
                <a:schemeClr val="dk2"/>
              </a:buClr>
              <a:buSzPts val="1400"/>
              <a:buChar char="●"/>
              <a:defRPr>
                <a:solidFill>
                  <a:schemeClr val="dk2"/>
                </a:solidFill>
              </a:defRPr>
            </a:lvl4pPr>
            <a:lvl5pPr indent="-317500" lvl="4" marL="2286000" rtl="0">
              <a:lnSpc>
                <a:spcPct val="115000"/>
              </a:lnSpc>
              <a:spcBef>
                <a:spcPts val="0"/>
              </a:spcBef>
              <a:spcAft>
                <a:spcPts val="0"/>
              </a:spcAft>
              <a:buClr>
                <a:schemeClr val="dk2"/>
              </a:buClr>
              <a:buSzPts val="1400"/>
              <a:buChar char="○"/>
              <a:defRPr>
                <a:solidFill>
                  <a:schemeClr val="dk2"/>
                </a:solidFill>
              </a:defRPr>
            </a:lvl5pPr>
            <a:lvl6pPr indent="-317500" lvl="5" marL="2743200" rtl="0">
              <a:lnSpc>
                <a:spcPct val="115000"/>
              </a:lnSpc>
              <a:spcBef>
                <a:spcPts val="0"/>
              </a:spcBef>
              <a:spcAft>
                <a:spcPts val="0"/>
              </a:spcAft>
              <a:buClr>
                <a:schemeClr val="dk2"/>
              </a:buClr>
              <a:buSzPts val="1400"/>
              <a:buChar char="■"/>
              <a:defRPr>
                <a:solidFill>
                  <a:schemeClr val="dk2"/>
                </a:solidFill>
              </a:defRPr>
            </a:lvl6pPr>
            <a:lvl7pPr indent="-317500" lvl="6" marL="3200400" rtl="0">
              <a:lnSpc>
                <a:spcPct val="115000"/>
              </a:lnSpc>
              <a:spcBef>
                <a:spcPts val="0"/>
              </a:spcBef>
              <a:spcAft>
                <a:spcPts val="0"/>
              </a:spcAft>
              <a:buClr>
                <a:schemeClr val="dk2"/>
              </a:buClr>
              <a:buSzPts val="1400"/>
              <a:buChar char="●"/>
              <a:defRPr>
                <a:solidFill>
                  <a:schemeClr val="dk2"/>
                </a:solidFill>
              </a:defRPr>
            </a:lvl7pPr>
            <a:lvl8pPr indent="-317500" lvl="7" marL="3657600" rtl="0">
              <a:lnSpc>
                <a:spcPct val="115000"/>
              </a:lnSpc>
              <a:spcBef>
                <a:spcPts val="0"/>
              </a:spcBef>
              <a:spcAft>
                <a:spcPts val="0"/>
              </a:spcAft>
              <a:buClr>
                <a:schemeClr val="dk2"/>
              </a:buClr>
              <a:buSzPts val="1400"/>
              <a:buChar char="○"/>
              <a:defRPr>
                <a:solidFill>
                  <a:schemeClr val="dk2"/>
                </a:solidFill>
              </a:defRPr>
            </a:lvl8pPr>
            <a:lvl9pPr indent="-317500" lvl="8" marL="4114800" rtl="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52" name="Google Shape;52;p1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53" name="Google Shape;53;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5.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5.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5.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5.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5.pn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 Id="rId3" Type="http://schemas.openxmlformats.org/officeDocument/2006/relationships/image" Target="../media/image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5.png"/><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5.pn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5.png"/><Relationship Id="rId4" Type="http://schemas.openxmlformats.org/officeDocument/2006/relationships/hyperlink" Target="https://eoaa.columbia.edu/" TargetMode="External"/><Relationship Id="rId5" Type="http://schemas.openxmlformats.org/officeDocument/2006/relationships/hyperlink" Target="https://nebigdatahub.org/code-of-conduct/"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5.png"/><Relationship Id="rId4" Type="http://schemas.openxmlformats.org/officeDocument/2006/relationships/image" Target="../media/image12.jpg"/><Relationship Id="rId5" Type="http://schemas.openxmlformats.org/officeDocument/2006/relationships/image" Target="../media/image14.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5.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5.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5.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5.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5.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A3669"/>
        </a:solidFill>
      </p:bgPr>
    </p:bg>
    <p:spTree>
      <p:nvGrpSpPr>
        <p:cNvPr id="98" name="Shape 98"/>
        <p:cNvGrpSpPr/>
        <p:nvPr/>
      </p:nvGrpSpPr>
      <p:grpSpPr>
        <a:xfrm>
          <a:off x="0" y="0"/>
          <a:ext cx="0" cy="0"/>
          <a:chOff x="0" y="0"/>
          <a:chExt cx="0" cy="0"/>
        </a:xfrm>
      </p:grpSpPr>
      <p:pic>
        <p:nvPicPr>
          <p:cNvPr id="99" name="Google Shape;99;p25"/>
          <p:cNvPicPr preferRelativeResize="0"/>
          <p:nvPr/>
        </p:nvPicPr>
        <p:blipFill>
          <a:blip r:embed="rId3">
            <a:alphaModFix/>
          </a:blip>
          <a:stretch>
            <a:fillRect/>
          </a:stretch>
        </p:blipFill>
        <p:spPr>
          <a:xfrm>
            <a:off x="0" y="160288"/>
            <a:ext cx="9144003" cy="4295171"/>
          </a:xfrm>
          <a:prstGeom prst="rect">
            <a:avLst/>
          </a:prstGeom>
          <a:noFill/>
          <a:ln>
            <a:noFill/>
          </a:ln>
        </p:spPr>
      </p:pic>
      <p:sp>
        <p:nvSpPr>
          <p:cNvPr id="100" name="Google Shape;100;p25"/>
          <p:cNvSpPr txBox="1"/>
          <p:nvPr/>
        </p:nvSpPr>
        <p:spPr>
          <a:xfrm>
            <a:off x="1895400" y="4515475"/>
            <a:ext cx="5353200" cy="492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000">
                <a:solidFill>
                  <a:srgbClr val="D7F1FF"/>
                </a:solidFill>
                <a:latin typeface="EB Garamond"/>
                <a:ea typeface="EB Garamond"/>
                <a:cs typeface="EB Garamond"/>
                <a:sym typeface="EB Garamond"/>
              </a:rPr>
              <a:t>Learn more: </a:t>
            </a:r>
            <a:r>
              <a:rPr lang="en" sz="2000" u="sng">
                <a:solidFill>
                  <a:srgbClr val="D7F1FF"/>
                </a:solidFill>
                <a:latin typeface="EB Garamond"/>
                <a:ea typeface="EB Garamond"/>
                <a:cs typeface="EB Garamond"/>
                <a:sym typeface="EB Garamond"/>
              </a:rPr>
              <a:t>https://nebigdatahub.org/pnb-group/</a:t>
            </a:r>
            <a:endParaRPr sz="2000" u="sng">
              <a:solidFill>
                <a:srgbClr val="D7F1FF"/>
              </a:solidFill>
              <a:latin typeface="EB Garamond"/>
              <a:ea typeface="EB Garamond"/>
              <a:cs typeface="EB Garamond"/>
              <a:sym typeface="EB Garamond"/>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A3669"/>
        </a:solidFill>
      </p:bgPr>
    </p:bg>
    <p:spTree>
      <p:nvGrpSpPr>
        <p:cNvPr id="194" name="Shape 194"/>
        <p:cNvGrpSpPr/>
        <p:nvPr/>
      </p:nvGrpSpPr>
      <p:grpSpPr>
        <a:xfrm>
          <a:off x="0" y="0"/>
          <a:ext cx="0" cy="0"/>
          <a:chOff x="0" y="0"/>
          <a:chExt cx="0" cy="0"/>
        </a:xfrm>
      </p:grpSpPr>
      <p:pic>
        <p:nvPicPr>
          <p:cNvPr id="195" name="Google Shape;195;p34"/>
          <p:cNvPicPr preferRelativeResize="0"/>
          <p:nvPr/>
        </p:nvPicPr>
        <p:blipFill rotWithShape="1">
          <a:blip r:embed="rId3">
            <a:alphaModFix/>
          </a:blip>
          <a:srcRect b="12080" l="19593" r="18636" t="10279"/>
          <a:stretch/>
        </p:blipFill>
        <p:spPr>
          <a:xfrm>
            <a:off x="324150" y="179300"/>
            <a:ext cx="829224" cy="1042300"/>
          </a:xfrm>
          <a:prstGeom prst="rect">
            <a:avLst/>
          </a:prstGeom>
          <a:noFill/>
          <a:ln>
            <a:noFill/>
          </a:ln>
        </p:spPr>
      </p:pic>
      <p:sp>
        <p:nvSpPr>
          <p:cNvPr id="196" name="Google Shape;196;p34"/>
          <p:cNvSpPr txBox="1"/>
          <p:nvPr/>
        </p:nvSpPr>
        <p:spPr>
          <a:xfrm>
            <a:off x="921850" y="364400"/>
            <a:ext cx="7854600" cy="661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3100" u="sng">
                <a:solidFill>
                  <a:srgbClr val="D7F1FF"/>
                </a:solidFill>
                <a:latin typeface="EB Garamond"/>
                <a:ea typeface="EB Garamond"/>
                <a:cs typeface="EB Garamond"/>
                <a:sym typeface="EB Garamond"/>
              </a:rPr>
              <a:t>Tip #2: Know When to Communicate (or Not!)</a:t>
            </a:r>
            <a:endParaRPr sz="3100" u="sng">
              <a:solidFill>
                <a:srgbClr val="D7F1FF"/>
              </a:solidFill>
              <a:latin typeface="EB Garamond"/>
              <a:ea typeface="EB Garamond"/>
              <a:cs typeface="EB Garamond"/>
              <a:sym typeface="EB Garamond"/>
            </a:endParaRPr>
          </a:p>
        </p:txBody>
      </p:sp>
      <p:sp>
        <p:nvSpPr>
          <p:cNvPr id="197" name="Google Shape;197;p34"/>
          <p:cNvSpPr/>
          <p:nvPr/>
        </p:nvSpPr>
        <p:spPr>
          <a:xfrm>
            <a:off x="324150" y="1290525"/>
            <a:ext cx="8206800" cy="2576400"/>
          </a:xfrm>
          <a:prstGeom prst="rect">
            <a:avLst/>
          </a:prstGeom>
          <a:solidFill>
            <a:srgbClr val="3B7BC3"/>
          </a:solidFill>
          <a:ln cap="flat" cmpd="sng" w="9525">
            <a:solidFill>
              <a:srgbClr val="D7F1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98" name="Google Shape;198;p34"/>
          <p:cNvSpPr txBox="1"/>
          <p:nvPr/>
        </p:nvSpPr>
        <p:spPr>
          <a:xfrm>
            <a:off x="481525" y="1290525"/>
            <a:ext cx="7827600" cy="2524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900" u="sng">
                <a:solidFill>
                  <a:srgbClr val="D7F1FF"/>
                </a:solidFill>
                <a:latin typeface="EB Garamond"/>
                <a:ea typeface="EB Garamond"/>
                <a:cs typeface="EB Garamond"/>
                <a:sym typeface="EB Garamond"/>
              </a:rPr>
              <a:t>Frequency of communications is important too</a:t>
            </a:r>
            <a:endParaRPr sz="1900" u="sng">
              <a:solidFill>
                <a:srgbClr val="D7F1FF"/>
              </a:solidFill>
              <a:latin typeface="EB Garamond"/>
              <a:ea typeface="EB Garamond"/>
              <a:cs typeface="EB Garamond"/>
              <a:sym typeface="EB Garamond"/>
            </a:endParaRPr>
          </a:p>
          <a:p>
            <a:pPr indent="0" lvl="0" marL="0" rtl="0" algn="l">
              <a:spcBef>
                <a:spcPts val="0"/>
              </a:spcBef>
              <a:spcAft>
                <a:spcPts val="0"/>
              </a:spcAft>
              <a:buNone/>
            </a:pPr>
            <a:r>
              <a:t/>
            </a:r>
            <a:endParaRPr sz="1900" u="sng">
              <a:solidFill>
                <a:srgbClr val="D7F1FF"/>
              </a:solidFill>
              <a:latin typeface="EB Garamond"/>
              <a:ea typeface="EB Garamond"/>
              <a:cs typeface="EB Garamond"/>
              <a:sym typeface="EB Garamond"/>
            </a:endParaRPr>
          </a:p>
          <a:p>
            <a:pPr indent="-349250" lvl="0" marL="457200" rtl="0" algn="l">
              <a:spcBef>
                <a:spcPts val="0"/>
              </a:spcBef>
              <a:spcAft>
                <a:spcPts val="0"/>
              </a:spcAft>
              <a:buClr>
                <a:srgbClr val="D7F1FF"/>
              </a:buClr>
              <a:buSzPts val="1900"/>
              <a:buFont typeface="EB Garamond"/>
              <a:buChar char="●"/>
            </a:pPr>
            <a:r>
              <a:rPr lang="en" sz="1900">
                <a:solidFill>
                  <a:srgbClr val="D7F1FF"/>
                </a:solidFill>
                <a:latin typeface="EB Garamond"/>
                <a:ea typeface="EB Garamond"/>
                <a:cs typeface="EB Garamond"/>
                <a:sym typeface="EB Garamond"/>
              </a:rPr>
              <a:t>All messages should have a point - ask a question, or request a timely update</a:t>
            </a:r>
            <a:endParaRPr sz="1900">
              <a:solidFill>
                <a:srgbClr val="D7F1FF"/>
              </a:solidFill>
              <a:latin typeface="EB Garamond"/>
              <a:ea typeface="EB Garamond"/>
              <a:cs typeface="EB Garamond"/>
              <a:sym typeface="EB Garamond"/>
            </a:endParaRPr>
          </a:p>
          <a:p>
            <a:pPr indent="-349250" lvl="0" marL="457200" rtl="0" algn="l">
              <a:spcBef>
                <a:spcPts val="0"/>
              </a:spcBef>
              <a:spcAft>
                <a:spcPts val="0"/>
              </a:spcAft>
              <a:buClr>
                <a:srgbClr val="D7F1FF"/>
              </a:buClr>
              <a:buSzPts val="1900"/>
              <a:buFont typeface="EB Garamond"/>
              <a:buChar char="●"/>
            </a:pPr>
            <a:r>
              <a:rPr lang="en" sz="1900">
                <a:solidFill>
                  <a:srgbClr val="D7F1FF"/>
                </a:solidFill>
                <a:latin typeface="EB Garamond"/>
                <a:ea typeface="EB Garamond"/>
                <a:cs typeface="EB Garamond"/>
                <a:sym typeface="EB Garamond"/>
              </a:rPr>
              <a:t>Respond to requests as soon as possible, usually in 1-2 business days</a:t>
            </a:r>
            <a:endParaRPr sz="1900">
              <a:solidFill>
                <a:srgbClr val="D7F1FF"/>
              </a:solidFill>
              <a:latin typeface="EB Garamond"/>
              <a:ea typeface="EB Garamond"/>
              <a:cs typeface="EB Garamond"/>
              <a:sym typeface="EB Garamond"/>
            </a:endParaRPr>
          </a:p>
          <a:p>
            <a:pPr indent="-349250" lvl="0" marL="457200" rtl="0" algn="l">
              <a:spcBef>
                <a:spcPts val="0"/>
              </a:spcBef>
              <a:spcAft>
                <a:spcPts val="0"/>
              </a:spcAft>
              <a:buClr>
                <a:srgbClr val="D7F1FF"/>
              </a:buClr>
              <a:buSzPts val="1900"/>
              <a:buFont typeface="EB Garamond"/>
              <a:buChar char="●"/>
            </a:pPr>
            <a:r>
              <a:rPr lang="en" sz="1900">
                <a:solidFill>
                  <a:srgbClr val="D7F1FF"/>
                </a:solidFill>
                <a:latin typeface="EB Garamond"/>
                <a:ea typeface="EB Garamond"/>
                <a:cs typeface="EB Garamond"/>
                <a:sym typeface="EB Garamond"/>
              </a:rPr>
              <a:t>Use an “out of office” setting when you </a:t>
            </a:r>
            <a:r>
              <a:rPr lang="en" sz="1900">
                <a:solidFill>
                  <a:srgbClr val="D7F1FF"/>
                </a:solidFill>
                <a:latin typeface="EB Garamond"/>
                <a:ea typeface="EB Garamond"/>
                <a:cs typeface="EB Garamond"/>
                <a:sym typeface="EB Garamond"/>
              </a:rPr>
              <a:t>are out of office</a:t>
            </a:r>
            <a:endParaRPr sz="1900">
              <a:solidFill>
                <a:srgbClr val="D7F1FF"/>
              </a:solidFill>
              <a:latin typeface="EB Garamond"/>
              <a:ea typeface="EB Garamond"/>
              <a:cs typeface="EB Garamond"/>
              <a:sym typeface="EB Garamond"/>
            </a:endParaRPr>
          </a:p>
          <a:p>
            <a:pPr indent="-349250" lvl="0" marL="457200" rtl="0" algn="l">
              <a:spcBef>
                <a:spcPts val="0"/>
              </a:spcBef>
              <a:spcAft>
                <a:spcPts val="0"/>
              </a:spcAft>
              <a:buClr>
                <a:srgbClr val="D7F1FF"/>
              </a:buClr>
              <a:buSzPts val="1900"/>
              <a:buFont typeface="EB Garamond"/>
              <a:buChar char="●"/>
            </a:pPr>
            <a:r>
              <a:rPr lang="en" sz="1900">
                <a:solidFill>
                  <a:srgbClr val="D7F1FF"/>
                </a:solidFill>
                <a:latin typeface="EB Garamond"/>
                <a:ea typeface="EB Garamond"/>
                <a:cs typeface="EB Garamond"/>
                <a:sym typeface="EB Garamond"/>
              </a:rPr>
              <a:t>If you don’t have an answer, it’s kind to send a note that you’re working on it</a:t>
            </a:r>
            <a:endParaRPr sz="1900">
              <a:solidFill>
                <a:srgbClr val="D7F1FF"/>
              </a:solidFill>
              <a:latin typeface="EB Garamond"/>
              <a:ea typeface="EB Garamond"/>
              <a:cs typeface="EB Garamond"/>
              <a:sym typeface="EB Garamond"/>
            </a:endParaRPr>
          </a:p>
          <a:p>
            <a:pPr indent="-349250" lvl="0" marL="457200" rtl="0" algn="l">
              <a:spcBef>
                <a:spcPts val="0"/>
              </a:spcBef>
              <a:spcAft>
                <a:spcPts val="0"/>
              </a:spcAft>
              <a:buClr>
                <a:srgbClr val="D7F1FF"/>
              </a:buClr>
              <a:buSzPts val="1900"/>
              <a:buFont typeface="EB Garamond"/>
              <a:buChar char="●"/>
            </a:pPr>
            <a:r>
              <a:rPr lang="en" sz="1900">
                <a:solidFill>
                  <a:srgbClr val="D7F1FF"/>
                </a:solidFill>
                <a:latin typeface="EB Garamond"/>
                <a:ea typeface="EB Garamond"/>
                <a:cs typeface="EB Garamond"/>
                <a:sym typeface="EB Garamond"/>
              </a:rPr>
              <a:t>Don’t repeatedly ping or spam someone with messages unless it’s truly urgent</a:t>
            </a:r>
            <a:endParaRPr sz="1900">
              <a:solidFill>
                <a:srgbClr val="D7F1FF"/>
              </a:solidFill>
              <a:latin typeface="EB Garamond"/>
              <a:ea typeface="EB Garamond"/>
              <a:cs typeface="EB Garamond"/>
              <a:sym typeface="EB Garamond"/>
            </a:endParaRPr>
          </a:p>
          <a:p>
            <a:pPr indent="-349250" lvl="0" marL="457200" rtl="0" algn="l">
              <a:spcBef>
                <a:spcPts val="0"/>
              </a:spcBef>
              <a:spcAft>
                <a:spcPts val="0"/>
              </a:spcAft>
              <a:buClr>
                <a:srgbClr val="D7F1FF"/>
              </a:buClr>
              <a:buSzPts val="1900"/>
              <a:buFont typeface="EB Garamond"/>
              <a:buChar char="●"/>
            </a:pPr>
            <a:r>
              <a:rPr lang="en" sz="1900">
                <a:solidFill>
                  <a:srgbClr val="D7F1FF"/>
                </a:solidFill>
                <a:latin typeface="EB Garamond"/>
                <a:ea typeface="EB Garamond"/>
                <a:cs typeface="EB Garamond"/>
                <a:sym typeface="EB Garamond"/>
              </a:rPr>
              <a:t>Be considerate of others’ time outside of work hours (evenings, weekends)</a:t>
            </a:r>
            <a:endParaRPr sz="1900">
              <a:solidFill>
                <a:srgbClr val="D7F1FF"/>
              </a:solidFill>
              <a:latin typeface="EB Garamond"/>
              <a:ea typeface="EB Garamond"/>
              <a:cs typeface="EB Garamond"/>
              <a:sym typeface="EB Garamond"/>
            </a:endParaRPr>
          </a:p>
        </p:txBody>
      </p:sp>
      <p:sp>
        <p:nvSpPr>
          <p:cNvPr id="199" name="Google Shape;199;p34"/>
          <p:cNvSpPr txBox="1"/>
          <p:nvPr/>
        </p:nvSpPr>
        <p:spPr>
          <a:xfrm>
            <a:off x="613050" y="4131250"/>
            <a:ext cx="7917900" cy="877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500">
                <a:solidFill>
                  <a:schemeClr val="lt1"/>
                </a:solidFill>
                <a:latin typeface="EB Garamond"/>
                <a:ea typeface="EB Garamond"/>
                <a:cs typeface="EB Garamond"/>
                <a:sym typeface="EB Garamond"/>
              </a:rPr>
              <a:t>Additional Resources:</a:t>
            </a:r>
            <a:endParaRPr sz="1500">
              <a:solidFill>
                <a:schemeClr val="lt1"/>
              </a:solidFill>
              <a:latin typeface="EB Garamond"/>
              <a:ea typeface="EB Garamond"/>
              <a:cs typeface="EB Garamond"/>
              <a:sym typeface="EB Garamond"/>
            </a:endParaRPr>
          </a:p>
          <a:p>
            <a:pPr indent="0" lvl="0" marL="0" rtl="0" algn="l">
              <a:spcBef>
                <a:spcPts val="0"/>
              </a:spcBef>
              <a:spcAft>
                <a:spcPts val="0"/>
              </a:spcAft>
              <a:buClr>
                <a:schemeClr val="dk1"/>
              </a:buClr>
              <a:buSzPts val="1100"/>
              <a:buFont typeface="Arial"/>
              <a:buNone/>
            </a:pPr>
            <a:r>
              <a:rPr lang="en" sz="1500">
                <a:solidFill>
                  <a:schemeClr val="lt1"/>
                </a:solidFill>
                <a:latin typeface="EB Garamond"/>
                <a:ea typeface="EB Garamond"/>
                <a:cs typeface="EB Garamond"/>
                <a:sym typeface="EB Garamond"/>
              </a:rPr>
              <a:t>Hubspot: </a:t>
            </a:r>
            <a:r>
              <a:rPr lang="en" sz="1500" u="sng">
                <a:solidFill>
                  <a:schemeClr val="lt1"/>
                </a:solidFill>
                <a:latin typeface="EB Garamond"/>
                <a:ea typeface="EB Garamond"/>
                <a:cs typeface="EB Garamond"/>
                <a:sym typeface="EB Garamond"/>
              </a:rPr>
              <a:t>https://bit.ly/3Z6fNTb</a:t>
            </a:r>
            <a:endParaRPr sz="1500" u="sng">
              <a:solidFill>
                <a:schemeClr val="lt1"/>
              </a:solidFill>
              <a:latin typeface="EB Garamond"/>
              <a:ea typeface="EB Garamond"/>
              <a:cs typeface="EB Garamond"/>
              <a:sym typeface="EB Garamond"/>
            </a:endParaRPr>
          </a:p>
          <a:p>
            <a:pPr indent="0" lvl="0" marL="0" rtl="0" algn="l">
              <a:spcBef>
                <a:spcPts val="0"/>
              </a:spcBef>
              <a:spcAft>
                <a:spcPts val="0"/>
              </a:spcAft>
              <a:buNone/>
            </a:pPr>
            <a:r>
              <a:rPr lang="en" sz="1500">
                <a:solidFill>
                  <a:schemeClr val="lt1"/>
                </a:solidFill>
                <a:latin typeface="EB Garamond"/>
                <a:ea typeface="EB Garamond"/>
                <a:cs typeface="EB Garamond"/>
                <a:sym typeface="EB Garamond"/>
              </a:rPr>
              <a:t>Forbes: </a:t>
            </a:r>
            <a:r>
              <a:rPr lang="en" sz="1500" u="sng">
                <a:solidFill>
                  <a:schemeClr val="lt1"/>
                </a:solidFill>
                <a:latin typeface="EB Garamond"/>
                <a:ea typeface="EB Garamond"/>
                <a:cs typeface="EB Garamond"/>
                <a:sym typeface="EB Garamond"/>
              </a:rPr>
              <a:t>https://bit.ly/4dLJyNu</a:t>
            </a:r>
            <a:endParaRPr sz="1500" u="sng">
              <a:solidFill>
                <a:schemeClr val="lt1"/>
              </a:solidFill>
              <a:latin typeface="EB Garamond"/>
              <a:ea typeface="EB Garamond"/>
              <a:cs typeface="EB Garamond"/>
              <a:sym typeface="EB Garamond"/>
            </a:endParaRPr>
          </a:p>
        </p:txBody>
      </p:sp>
      <p:cxnSp>
        <p:nvCxnSpPr>
          <p:cNvPr id="200" name="Google Shape;200;p34"/>
          <p:cNvCxnSpPr/>
          <p:nvPr/>
        </p:nvCxnSpPr>
        <p:spPr>
          <a:xfrm>
            <a:off x="653400" y="4140850"/>
            <a:ext cx="5210700" cy="0"/>
          </a:xfrm>
          <a:prstGeom prst="straightConnector1">
            <a:avLst/>
          </a:prstGeom>
          <a:noFill/>
          <a:ln cap="flat" cmpd="sng" w="9525">
            <a:solidFill>
              <a:srgbClr val="D7F1FF"/>
            </a:solidFill>
            <a:prstDash val="solid"/>
            <a:round/>
            <a:headEnd len="med" w="med" type="none"/>
            <a:tailEnd len="med" w="med" type="none"/>
          </a:ln>
        </p:spPr>
      </p:cxnSp>
      <p:pic>
        <p:nvPicPr>
          <p:cNvPr id="201" name="Google Shape;201;p34"/>
          <p:cNvPicPr preferRelativeResize="0"/>
          <p:nvPr/>
        </p:nvPicPr>
        <p:blipFill>
          <a:blip r:embed="rId4">
            <a:alphaModFix/>
          </a:blip>
          <a:stretch>
            <a:fillRect/>
          </a:stretch>
        </p:blipFill>
        <p:spPr>
          <a:xfrm>
            <a:off x="6269475" y="3256125"/>
            <a:ext cx="2739849" cy="273984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A3669"/>
        </a:solidFill>
      </p:bgPr>
    </p:bg>
    <p:spTree>
      <p:nvGrpSpPr>
        <p:cNvPr id="205" name="Shape 205"/>
        <p:cNvGrpSpPr/>
        <p:nvPr/>
      </p:nvGrpSpPr>
      <p:grpSpPr>
        <a:xfrm>
          <a:off x="0" y="0"/>
          <a:ext cx="0" cy="0"/>
          <a:chOff x="0" y="0"/>
          <a:chExt cx="0" cy="0"/>
        </a:xfrm>
      </p:grpSpPr>
      <p:pic>
        <p:nvPicPr>
          <p:cNvPr id="206" name="Google Shape;206;p35"/>
          <p:cNvPicPr preferRelativeResize="0"/>
          <p:nvPr/>
        </p:nvPicPr>
        <p:blipFill rotWithShape="1">
          <a:blip r:embed="rId3">
            <a:alphaModFix/>
          </a:blip>
          <a:srcRect b="12080" l="19593" r="18636" t="10279"/>
          <a:stretch/>
        </p:blipFill>
        <p:spPr>
          <a:xfrm>
            <a:off x="324150" y="179300"/>
            <a:ext cx="829224" cy="1042300"/>
          </a:xfrm>
          <a:prstGeom prst="rect">
            <a:avLst/>
          </a:prstGeom>
          <a:noFill/>
          <a:ln>
            <a:noFill/>
          </a:ln>
        </p:spPr>
      </p:pic>
      <p:sp>
        <p:nvSpPr>
          <p:cNvPr id="207" name="Google Shape;207;p35"/>
          <p:cNvSpPr txBox="1"/>
          <p:nvPr/>
        </p:nvSpPr>
        <p:spPr>
          <a:xfrm>
            <a:off x="1170750" y="323350"/>
            <a:ext cx="6802500" cy="754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3700" u="sng">
                <a:solidFill>
                  <a:srgbClr val="D7F1FF"/>
                </a:solidFill>
                <a:latin typeface="EB Garamond"/>
                <a:ea typeface="EB Garamond"/>
                <a:cs typeface="EB Garamond"/>
                <a:sym typeface="EB Garamond"/>
              </a:rPr>
              <a:t>Tip #3: Use Active Listening</a:t>
            </a:r>
            <a:endParaRPr sz="3700" u="sng">
              <a:solidFill>
                <a:srgbClr val="D7F1FF"/>
              </a:solidFill>
              <a:latin typeface="EB Garamond"/>
              <a:ea typeface="EB Garamond"/>
              <a:cs typeface="EB Garamond"/>
              <a:sym typeface="EB Garamond"/>
            </a:endParaRPr>
          </a:p>
        </p:txBody>
      </p:sp>
      <p:sp>
        <p:nvSpPr>
          <p:cNvPr id="208" name="Google Shape;208;p35"/>
          <p:cNvSpPr/>
          <p:nvPr/>
        </p:nvSpPr>
        <p:spPr>
          <a:xfrm>
            <a:off x="554550" y="1306025"/>
            <a:ext cx="8153100" cy="2552100"/>
          </a:xfrm>
          <a:prstGeom prst="rect">
            <a:avLst/>
          </a:prstGeom>
          <a:solidFill>
            <a:srgbClr val="3B7BC3"/>
          </a:solidFill>
          <a:ln cap="flat" cmpd="sng" w="9525">
            <a:solidFill>
              <a:srgbClr val="D7F1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09" name="Google Shape;209;p35"/>
          <p:cNvSpPr txBox="1"/>
          <p:nvPr/>
        </p:nvSpPr>
        <p:spPr>
          <a:xfrm>
            <a:off x="613050" y="1333875"/>
            <a:ext cx="5392500" cy="2524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900" u="sng">
                <a:solidFill>
                  <a:srgbClr val="D7F1FF"/>
                </a:solidFill>
                <a:latin typeface="EB Garamond"/>
                <a:ea typeface="EB Garamond"/>
                <a:cs typeface="EB Garamond"/>
                <a:sym typeface="EB Garamond"/>
              </a:rPr>
              <a:t>Active listening is when we pay full attention to what is being said and interact</a:t>
            </a:r>
            <a:br>
              <a:rPr lang="en" sz="1900" u="sng">
                <a:solidFill>
                  <a:srgbClr val="D7F1FF"/>
                </a:solidFill>
                <a:latin typeface="EB Garamond"/>
                <a:ea typeface="EB Garamond"/>
                <a:cs typeface="EB Garamond"/>
                <a:sym typeface="EB Garamond"/>
              </a:rPr>
            </a:br>
            <a:endParaRPr sz="1900" u="sng">
              <a:solidFill>
                <a:srgbClr val="D7F1FF"/>
              </a:solidFill>
              <a:latin typeface="EB Garamond"/>
              <a:ea typeface="EB Garamond"/>
              <a:cs typeface="EB Garamond"/>
              <a:sym typeface="EB Garamond"/>
            </a:endParaRPr>
          </a:p>
          <a:p>
            <a:pPr indent="-349250" lvl="0" marL="457200" rtl="0" algn="l">
              <a:spcBef>
                <a:spcPts val="0"/>
              </a:spcBef>
              <a:spcAft>
                <a:spcPts val="0"/>
              </a:spcAft>
              <a:buClr>
                <a:srgbClr val="D7F1FF"/>
              </a:buClr>
              <a:buSzPts val="1900"/>
              <a:buFont typeface="EB Garamond"/>
              <a:buChar char="●"/>
            </a:pPr>
            <a:r>
              <a:rPr lang="en" sz="1900">
                <a:solidFill>
                  <a:srgbClr val="D7F1FF"/>
                </a:solidFill>
                <a:latin typeface="EB Garamond"/>
                <a:ea typeface="EB Garamond"/>
                <a:cs typeface="EB Garamond"/>
                <a:sym typeface="EB Garamond"/>
              </a:rPr>
              <a:t>Consider the context of the conversation</a:t>
            </a:r>
            <a:endParaRPr sz="1900">
              <a:solidFill>
                <a:srgbClr val="D7F1FF"/>
              </a:solidFill>
              <a:latin typeface="EB Garamond"/>
              <a:ea typeface="EB Garamond"/>
              <a:cs typeface="EB Garamond"/>
              <a:sym typeface="EB Garamond"/>
            </a:endParaRPr>
          </a:p>
          <a:p>
            <a:pPr indent="-349250" lvl="0" marL="457200" rtl="0" algn="l">
              <a:spcBef>
                <a:spcPts val="0"/>
              </a:spcBef>
              <a:spcAft>
                <a:spcPts val="0"/>
              </a:spcAft>
              <a:buClr>
                <a:srgbClr val="D7F1FF"/>
              </a:buClr>
              <a:buSzPts val="1900"/>
              <a:buFont typeface="EB Garamond"/>
              <a:buChar char="●"/>
            </a:pPr>
            <a:r>
              <a:rPr lang="en" sz="1900">
                <a:solidFill>
                  <a:srgbClr val="D7F1FF"/>
                </a:solidFill>
                <a:latin typeface="EB Garamond"/>
                <a:ea typeface="EB Garamond"/>
                <a:cs typeface="EB Garamond"/>
                <a:sym typeface="EB Garamond"/>
              </a:rPr>
              <a:t>Watch for non-verbal cues</a:t>
            </a:r>
            <a:endParaRPr sz="1900">
              <a:solidFill>
                <a:srgbClr val="D7F1FF"/>
              </a:solidFill>
              <a:latin typeface="EB Garamond"/>
              <a:ea typeface="EB Garamond"/>
              <a:cs typeface="EB Garamond"/>
              <a:sym typeface="EB Garamond"/>
            </a:endParaRPr>
          </a:p>
          <a:p>
            <a:pPr indent="-349250" lvl="0" marL="457200" rtl="0" algn="l">
              <a:spcBef>
                <a:spcPts val="0"/>
              </a:spcBef>
              <a:spcAft>
                <a:spcPts val="0"/>
              </a:spcAft>
              <a:buClr>
                <a:srgbClr val="D7F1FF"/>
              </a:buClr>
              <a:buSzPts val="1900"/>
              <a:buFont typeface="EB Garamond"/>
              <a:buChar char="●"/>
            </a:pPr>
            <a:r>
              <a:rPr lang="en" sz="1900">
                <a:solidFill>
                  <a:srgbClr val="D7F1FF"/>
                </a:solidFill>
                <a:latin typeface="EB Garamond"/>
                <a:ea typeface="EB Garamond"/>
                <a:cs typeface="EB Garamond"/>
                <a:sym typeface="EB Garamond"/>
              </a:rPr>
              <a:t>Ask insightful, clarifying questions</a:t>
            </a:r>
            <a:endParaRPr sz="1900">
              <a:solidFill>
                <a:srgbClr val="D7F1FF"/>
              </a:solidFill>
              <a:latin typeface="EB Garamond"/>
              <a:ea typeface="EB Garamond"/>
              <a:cs typeface="EB Garamond"/>
              <a:sym typeface="EB Garamond"/>
            </a:endParaRPr>
          </a:p>
          <a:p>
            <a:pPr indent="-349250" lvl="0" marL="457200" rtl="0" algn="l">
              <a:spcBef>
                <a:spcPts val="0"/>
              </a:spcBef>
              <a:spcAft>
                <a:spcPts val="0"/>
              </a:spcAft>
              <a:buClr>
                <a:srgbClr val="D7F1FF"/>
              </a:buClr>
              <a:buSzPts val="1900"/>
              <a:buFont typeface="EB Garamond"/>
              <a:buChar char="●"/>
            </a:pPr>
            <a:r>
              <a:rPr lang="en" sz="1900">
                <a:solidFill>
                  <a:srgbClr val="D7F1FF"/>
                </a:solidFill>
                <a:latin typeface="EB Garamond"/>
                <a:ea typeface="EB Garamond"/>
                <a:cs typeface="EB Garamond"/>
                <a:sym typeface="EB Garamond"/>
              </a:rPr>
              <a:t>Paraphrase your understanding as you go</a:t>
            </a:r>
            <a:endParaRPr sz="1900">
              <a:solidFill>
                <a:srgbClr val="D7F1FF"/>
              </a:solidFill>
              <a:latin typeface="EB Garamond"/>
              <a:ea typeface="EB Garamond"/>
              <a:cs typeface="EB Garamond"/>
              <a:sym typeface="EB Garamond"/>
            </a:endParaRPr>
          </a:p>
          <a:p>
            <a:pPr indent="-349250" lvl="0" marL="457200" rtl="0" algn="l">
              <a:spcBef>
                <a:spcPts val="0"/>
              </a:spcBef>
              <a:spcAft>
                <a:spcPts val="0"/>
              </a:spcAft>
              <a:buClr>
                <a:srgbClr val="D7F1FF"/>
              </a:buClr>
              <a:buSzPts val="1900"/>
              <a:buFont typeface="EB Garamond"/>
              <a:buChar char="●"/>
            </a:pPr>
            <a:r>
              <a:rPr lang="en" sz="1900">
                <a:solidFill>
                  <a:srgbClr val="D7F1FF"/>
                </a:solidFill>
                <a:latin typeface="EB Garamond"/>
                <a:ea typeface="EB Garamond"/>
                <a:cs typeface="EB Garamond"/>
                <a:sym typeface="EB Garamond"/>
              </a:rPr>
              <a:t>Restate next steps</a:t>
            </a:r>
            <a:endParaRPr sz="1900">
              <a:solidFill>
                <a:srgbClr val="D7F1FF"/>
              </a:solidFill>
              <a:latin typeface="EB Garamond"/>
              <a:ea typeface="EB Garamond"/>
              <a:cs typeface="EB Garamond"/>
              <a:sym typeface="EB Garamond"/>
            </a:endParaRPr>
          </a:p>
        </p:txBody>
      </p:sp>
      <p:sp>
        <p:nvSpPr>
          <p:cNvPr id="210" name="Google Shape;210;p35"/>
          <p:cNvSpPr txBox="1"/>
          <p:nvPr/>
        </p:nvSpPr>
        <p:spPr>
          <a:xfrm>
            <a:off x="613050" y="4122750"/>
            <a:ext cx="7917900" cy="646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500">
                <a:solidFill>
                  <a:schemeClr val="lt1"/>
                </a:solidFill>
                <a:latin typeface="EB Garamond"/>
                <a:ea typeface="EB Garamond"/>
                <a:cs typeface="EB Garamond"/>
                <a:sym typeface="EB Garamond"/>
              </a:rPr>
              <a:t>Additional Resource:</a:t>
            </a:r>
            <a:endParaRPr sz="1500">
              <a:solidFill>
                <a:schemeClr val="lt1"/>
              </a:solidFill>
              <a:latin typeface="EB Garamond"/>
              <a:ea typeface="EB Garamond"/>
              <a:cs typeface="EB Garamond"/>
              <a:sym typeface="EB Garamond"/>
            </a:endParaRPr>
          </a:p>
          <a:p>
            <a:pPr indent="0" lvl="0" marL="0" rtl="0" algn="l">
              <a:spcBef>
                <a:spcPts val="0"/>
              </a:spcBef>
              <a:spcAft>
                <a:spcPts val="0"/>
              </a:spcAft>
              <a:buNone/>
            </a:pPr>
            <a:r>
              <a:rPr lang="en" sz="1500">
                <a:solidFill>
                  <a:schemeClr val="lt1"/>
                </a:solidFill>
                <a:latin typeface="EB Garamond"/>
                <a:ea typeface="EB Garamond"/>
                <a:cs typeface="EB Garamond"/>
                <a:sym typeface="EB Garamond"/>
              </a:rPr>
              <a:t>Coursera: </a:t>
            </a:r>
            <a:r>
              <a:rPr lang="en" sz="1500" u="sng">
                <a:solidFill>
                  <a:schemeClr val="lt1"/>
                </a:solidFill>
                <a:latin typeface="EB Garamond"/>
                <a:ea typeface="EB Garamond"/>
                <a:cs typeface="EB Garamond"/>
                <a:sym typeface="EB Garamond"/>
              </a:rPr>
              <a:t>https://www.coursera.org/articles/active-listening</a:t>
            </a:r>
            <a:endParaRPr sz="1500" u="sng">
              <a:solidFill>
                <a:schemeClr val="lt1"/>
              </a:solidFill>
              <a:latin typeface="EB Garamond"/>
              <a:ea typeface="EB Garamond"/>
              <a:cs typeface="EB Garamond"/>
              <a:sym typeface="EB Garamond"/>
            </a:endParaRPr>
          </a:p>
        </p:txBody>
      </p:sp>
      <p:cxnSp>
        <p:nvCxnSpPr>
          <p:cNvPr id="211" name="Google Shape;211;p35"/>
          <p:cNvCxnSpPr/>
          <p:nvPr/>
        </p:nvCxnSpPr>
        <p:spPr>
          <a:xfrm flipH="1" rot="10800000">
            <a:off x="653400" y="4042750"/>
            <a:ext cx="7837200" cy="21900"/>
          </a:xfrm>
          <a:prstGeom prst="straightConnector1">
            <a:avLst/>
          </a:prstGeom>
          <a:noFill/>
          <a:ln cap="flat" cmpd="sng" w="9525">
            <a:solidFill>
              <a:srgbClr val="D7F1FF"/>
            </a:solidFill>
            <a:prstDash val="solid"/>
            <a:round/>
            <a:headEnd len="med" w="med" type="none"/>
            <a:tailEnd len="med" w="med" type="none"/>
          </a:ln>
        </p:spPr>
      </p:cxnSp>
      <p:pic>
        <p:nvPicPr>
          <p:cNvPr id="212" name="Google Shape;212;p35"/>
          <p:cNvPicPr preferRelativeResize="0"/>
          <p:nvPr/>
        </p:nvPicPr>
        <p:blipFill>
          <a:blip r:embed="rId4">
            <a:alphaModFix/>
          </a:blip>
          <a:stretch>
            <a:fillRect/>
          </a:stretch>
        </p:blipFill>
        <p:spPr>
          <a:xfrm flipH="1">
            <a:off x="4723899" y="1017225"/>
            <a:ext cx="4648701" cy="464870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A3669"/>
        </a:solidFill>
      </p:bgPr>
    </p:bg>
    <p:spTree>
      <p:nvGrpSpPr>
        <p:cNvPr id="216" name="Shape 216"/>
        <p:cNvGrpSpPr/>
        <p:nvPr/>
      </p:nvGrpSpPr>
      <p:grpSpPr>
        <a:xfrm>
          <a:off x="0" y="0"/>
          <a:ext cx="0" cy="0"/>
          <a:chOff x="0" y="0"/>
          <a:chExt cx="0" cy="0"/>
        </a:xfrm>
      </p:grpSpPr>
      <p:pic>
        <p:nvPicPr>
          <p:cNvPr id="217" name="Google Shape;217;p36"/>
          <p:cNvPicPr preferRelativeResize="0"/>
          <p:nvPr/>
        </p:nvPicPr>
        <p:blipFill rotWithShape="1">
          <a:blip r:embed="rId3">
            <a:alphaModFix/>
          </a:blip>
          <a:srcRect b="12080" l="19593" r="18636" t="10279"/>
          <a:stretch/>
        </p:blipFill>
        <p:spPr>
          <a:xfrm>
            <a:off x="324150" y="179300"/>
            <a:ext cx="829224" cy="1042300"/>
          </a:xfrm>
          <a:prstGeom prst="rect">
            <a:avLst/>
          </a:prstGeom>
          <a:noFill/>
          <a:ln>
            <a:noFill/>
          </a:ln>
        </p:spPr>
      </p:pic>
      <p:sp>
        <p:nvSpPr>
          <p:cNvPr id="218" name="Google Shape;218;p36"/>
          <p:cNvSpPr txBox="1"/>
          <p:nvPr/>
        </p:nvSpPr>
        <p:spPr>
          <a:xfrm>
            <a:off x="1170750" y="343700"/>
            <a:ext cx="6802500" cy="754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3700" u="sng">
                <a:solidFill>
                  <a:srgbClr val="D7F1FF"/>
                </a:solidFill>
                <a:latin typeface="EB Garamond"/>
                <a:ea typeface="EB Garamond"/>
                <a:cs typeface="EB Garamond"/>
                <a:sym typeface="EB Garamond"/>
              </a:rPr>
              <a:t>Tip #4: Match the Tone</a:t>
            </a:r>
            <a:endParaRPr sz="3700" u="sng">
              <a:solidFill>
                <a:srgbClr val="D7F1FF"/>
              </a:solidFill>
              <a:latin typeface="EB Garamond"/>
              <a:ea typeface="EB Garamond"/>
              <a:cs typeface="EB Garamond"/>
              <a:sym typeface="EB Garamond"/>
            </a:endParaRPr>
          </a:p>
        </p:txBody>
      </p:sp>
      <p:sp>
        <p:nvSpPr>
          <p:cNvPr id="219" name="Google Shape;219;p36"/>
          <p:cNvSpPr txBox="1"/>
          <p:nvPr/>
        </p:nvSpPr>
        <p:spPr>
          <a:xfrm>
            <a:off x="653400" y="3945450"/>
            <a:ext cx="7024500" cy="877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500">
                <a:solidFill>
                  <a:schemeClr val="lt1"/>
                </a:solidFill>
                <a:latin typeface="EB Garamond"/>
                <a:ea typeface="EB Garamond"/>
                <a:cs typeface="EB Garamond"/>
                <a:sym typeface="EB Garamond"/>
              </a:rPr>
              <a:t>Additional Resources:</a:t>
            </a:r>
            <a:endParaRPr sz="1500">
              <a:solidFill>
                <a:schemeClr val="lt1"/>
              </a:solidFill>
              <a:latin typeface="EB Garamond"/>
              <a:ea typeface="EB Garamond"/>
              <a:cs typeface="EB Garamond"/>
              <a:sym typeface="EB Garamond"/>
            </a:endParaRPr>
          </a:p>
          <a:p>
            <a:pPr indent="0" lvl="0" marL="0" rtl="0" algn="l">
              <a:spcBef>
                <a:spcPts val="0"/>
              </a:spcBef>
              <a:spcAft>
                <a:spcPts val="0"/>
              </a:spcAft>
              <a:buClr>
                <a:schemeClr val="dk1"/>
              </a:buClr>
              <a:buSzPts val="1100"/>
              <a:buFont typeface="Arial"/>
              <a:buNone/>
            </a:pPr>
            <a:r>
              <a:rPr lang="en" sz="1500">
                <a:solidFill>
                  <a:schemeClr val="lt1"/>
                </a:solidFill>
                <a:latin typeface="EB Garamond"/>
                <a:ea typeface="EB Garamond"/>
                <a:cs typeface="EB Garamond"/>
                <a:sym typeface="EB Garamond"/>
              </a:rPr>
              <a:t>Time: </a:t>
            </a:r>
            <a:r>
              <a:rPr lang="en" sz="1500" u="sng">
                <a:solidFill>
                  <a:schemeClr val="lt1"/>
                </a:solidFill>
                <a:latin typeface="EB Garamond"/>
                <a:ea typeface="EB Garamond"/>
                <a:cs typeface="EB Garamond"/>
                <a:sym typeface="EB Garamond"/>
              </a:rPr>
              <a:t>https://bit.ly/3APz6pT</a:t>
            </a:r>
            <a:endParaRPr sz="1500" u="sng">
              <a:solidFill>
                <a:schemeClr val="lt1"/>
              </a:solidFill>
              <a:latin typeface="EB Garamond"/>
              <a:ea typeface="EB Garamond"/>
              <a:cs typeface="EB Garamond"/>
              <a:sym typeface="EB Garamond"/>
            </a:endParaRPr>
          </a:p>
          <a:p>
            <a:pPr indent="0" lvl="0" marL="0" rtl="0" algn="l">
              <a:spcBef>
                <a:spcPts val="0"/>
              </a:spcBef>
              <a:spcAft>
                <a:spcPts val="0"/>
              </a:spcAft>
              <a:buNone/>
            </a:pPr>
            <a:r>
              <a:rPr lang="en" sz="1500">
                <a:solidFill>
                  <a:schemeClr val="lt1"/>
                </a:solidFill>
                <a:latin typeface="EB Garamond"/>
                <a:ea typeface="EB Garamond"/>
                <a:cs typeface="EB Garamond"/>
                <a:sym typeface="EB Garamond"/>
              </a:rPr>
              <a:t>NIH: </a:t>
            </a:r>
            <a:r>
              <a:rPr lang="en" sz="1500" u="sng">
                <a:solidFill>
                  <a:schemeClr val="lt1"/>
                </a:solidFill>
                <a:latin typeface="EB Garamond"/>
                <a:ea typeface="EB Garamond"/>
                <a:cs typeface="EB Garamond"/>
                <a:sym typeface="EB Garamond"/>
              </a:rPr>
              <a:t>https://bit.ly/4gficBg</a:t>
            </a:r>
            <a:endParaRPr sz="1500" u="sng">
              <a:solidFill>
                <a:schemeClr val="lt1"/>
              </a:solidFill>
              <a:latin typeface="EB Garamond"/>
              <a:ea typeface="EB Garamond"/>
              <a:cs typeface="EB Garamond"/>
              <a:sym typeface="EB Garamond"/>
            </a:endParaRPr>
          </a:p>
        </p:txBody>
      </p:sp>
      <p:cxnSp>
        <p:nvCxnSpPr>
          <p:cNvPr id="220" name="Google Shape;220;p36"/>
          <p:cNvCxnSpPr/>
          <p:nvPr/>
        </p:nvCxnSpPr>
        <p:spPr>
          <a:xfrm>
            <a:off x="653400" y="3836050"/>
            <a:ext cx="3510900" cy="0"/>
          </a:xfrm>
          <a:prstGeom prst="straightConnector1">
            <a:avLst/>
          </a:prstGeom>
          <a:noFill/>
          <a:ln cap="flat" cmpd="sng" w="9525">
            <a:solidFill>
              <a:srgbClr val="D7F1FF"/>
            </a:solidFill>
            <a:prstDash val="solid"/>
            <a:round/>
            <a:headEnd len="med" w="med" type="none"/>
            <a:tailEnd len="med" w="med" type="none"/>
          </a:ln>
        </p:spPr>
      </p:cxnSp>
      <p:sp>
        <p:nvSpPr>
          <p:cNvPr id="221" name="Google Shape;221;p36"/>
          <p:cNvSpPr/>
          <p:nvPr/>
        </p:nvSpPr>
        <p:spPr>
          <a:xfrm>
            <a:off x="653400" y="1292925"/>
            <a:ext cx="8012400" cy="2326200"/>
          </a:xfrm>
          <a:prstGeom prst="rect">
            <a:avLst/>
          </a:prstGeom>
          <a:solidFill>
            <a:srgbClr val="3B7BC3"/>
          </a:solidFill>
          <a:ln cap="flat" cmpd="sng" w="9525">
            <a:solidFill>
              <a:srgbClr val="D7F1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22" name="Google Shape;222;p36"/>
          <p:cNvSpPr txBox="1"/>
          <p:nvPr/>
        </p:nvSpPr>
        <p:spPr>
          <a:xfrm>
            <a:off x="816525" y="1310850"/>
            <a:ext cx="7714500" cy="2232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1900" u="sng">
                <a:solidFill>
                  <a:srgbClr val="D7F1FF"/>
                </a:solidFill>
                <a:latin typeface="EB Garamond"/>
                <a:ea typeface="EB Garamond"/>
                <a:cs typeface="EB Garamond"/>
                <a:sym typeface="EB Garamond"/>
              </a:rPr>
              <a:t>How </a:t>
            </a:r>
            <a:r>
              <a:rPr lang="en" sz="1900" u="sng">
                <a:solidFill>
                  <a:srgbClr val="D7F1FF"/>
                </a:solidFill>
                <a:latin typeface="EB Garamond"/>
                <a:ea typeface="EB Garamond"/>
                <a:cs typeface="EB Garamond"/>
                <a:sym typeface="EB Garamond"/>
              </a:rPr>
              <a:t>something is said is just as important as </a:t>
            </a:r>
            <a:r>
              <a:rPr i="1" lang="en" sz="1900" u="sng">
                <a:solidFill>
                  <a:srgbClr val="D7F1FF"/>
                </a:solidFill>
                <a:latin typeface="EB Garamond"/>
                <a:ea typeface="EB Garamond"/>
                <a:cs typeface="EB Garamond"/>
                <a:sym typeface="EB Garamond"/>
              </a:rPr>
              <a:t>what </a:t>
            </a:r>
            <a:r>
              <a:rPr lang="en" sz="1900" u="sng">
                <a:solidFill>
                  <a:srgbClr val="D7F1FF"/>
                </a:solidFill>
                <a:latin typeface="EB Garamond"/>
                <a:ea typeface="EB Garamond"/>
                <a:cs typeface="EB Garamond"/>
                <a:sym typeface="EB Garamond"/>
              </a:rPr>
              <a:t>is said</a:t>
            </a:r>
            <a:endParaRPr sz="1900" u="sng">
              <a:solidFill>
                <a:srgbClr val="D7F1FF"/>
              </a:solidFill>
              <a:latin typeface="EB Garamond"/>
              <a:ea typeface="EB Garamond"/>
              <a:cs typeface="EB Garamond"/>
              <a:sym typeface="EB Garamond"/>
            </a:endParaRPr>
          </a:p>
          <a:p>
            <a:pPr indent="0" lvl="0" marL="0" rtl="0" algn="l">
              <a:spcBef>
                <a:spcPts val="0"/>
              </a:spcBef>
              <a:spcAft>
                <a:spcPts val="0"/>
              </a:spcAft>
              <a:buNone/>
            </a:pPr>
            <a:r>
              <a:t/>
            </a:r>
            <a:endParaRPr sz="1900" u="sng">
              <a:solidFill>
                <a:srgbClr val="D7F1FF"/>
              </a:solidFill>
              <a:latin typeface="EB Garamond"/>
              <a:ea typeface="EB Garamond"/>
              <a:cs typeface="EB Garamond"/>
              <a:sym typeface="EB Garamond"/>
            </a:endParaRPr>
          </a:p>
          <a:p>
            <a:pPr indent="-349250" lvl="0" marL="457200" rtl="0" algn="l">
              <a:spcBef>
                <a:spcPts val="0"/>
              </a:spcBef>
              <a:spcAft>
                <a:spcPts val="0"/>
              </a:spcAft>
              <a:buClr>
                <a:srgbClr val="D7F1FF"/>
              </a:buClr>
              <a:buSzPts val="1900"/>
              <a:buFont typeface="EB Garamond"/>
              <a:buChar char="●"/>
            </a:pPr>
            <a:r>
              <a:rPr lang="en" sz="1900">
                <a:solidFill>
                  <a:srgbClr val="D7F1FF"/>
                </a:solidFill>
                <a:latin typeface="EB Garamond"/>
                <a:ea typeface="EB Garamond"/>
                <a:cs typeface="EB Garamond"/>
                <a:sym typeface="EB Garamond"/>
              </a:rPr>
              <a:t>Match your tone to the situation first</a:t>
            </a:r>
            <a:endParaRPr sz="1900">
              <a:solidFill>
                <a:srgbClr val="D7F1FF"/>
              </a:solidFill>
              <a:latin typeface="EB Garamond"/>
              <a:ea typeface="EB Garamond"/>
              <a:cs typeface="EB Garamond"/>
              <a:sym typeface="EB Garamond"/>
            </a:endParaRPr>
          </a:p>
          <a:p>
            <a:pPr indent="-349250" lvl="0" marL="457200" rtl="0" algn="l">
              <a:spcBef>
                <a:spcPts val="0"/>
              </a:spcBef>
              <a:spcAft>
                <a:spcPts val="0"/>
              </a:spcAft>
              <a:buClr>
                <a:srgbClr val="D7F1FF"/>
              </a:buClr>
              <a:buSzPts val="1900"/>
              <a:buFont typeface="EB Garamond"/>
              <a:buChar char="●"/>
            </a:pPr>
            <a:r>
              <a:rPr lang="en" sz="1900">
                <a:solidFill>
                  <a:srgbClr val="D7F1FF"/>
                </a:solidFill>
                <a:latin typeface="EB Garamond"/>
                <a:ea typeface="EB Garamond"/>
                <a:cs typeface="EB Garamond"/>
                <a:sym typeface="EB Garamond"/>
              </a:rPr>
              <a:t>When in doubt, match the other person’s tone and follow their lead</a:t>
            </a:r>
            <a:endParaRPr sz="1900">
              <a:solidFill>
                <a:srgbClr val="D7F1FF"/>
              </a:solidFill>
              <a:latin typeface="EB Garamond"/>
              <a:ea typeface="EB Garamond"/>
              <a:cs typeface="EB Garamond"/>
              <a:sym typeface="EB Garamond"/>
            </a:endParaRPr>
          </a:p>
          <a:p>
            <a:pPr indent="-349250" lvl="0" marL="457200" rtl="0" algn="l">
              <a:spcBef>
                <a:spcPts val="0"/>
              </a:spcBef>
              <a:spcAft>
                <a:spcPts val="0"/>
              </a:spcAft>
              <a:buClr>
                <a:srgbClr val="D7F1FF"/>
              </a:buClr>
              <a:buSzPts val="1900"/>
              <a:buFont typeface="EB Garamond"/>
              <a:buChar char="●"/>
            </a:pPr>
            <a:r>
              <a:rPr lang="en" sz="1900">
                <a:solidFill>
                  <a:srgbClr val="D7F1FF"/>
                </a:solidFill>
                <a:latin typeface="EB Garamond"/>
                <a:ea typeface="EB Garamond"/>
                <a:cs typeface="EB Garamond"/>
                <a:sym typeface="EB Garamond"/>
              </a:rPr>
              <a:t>“</a:t>
            </a:r>
            <a:r>
              <a:rPr lang="en" sz="1900">
                <a:solidFill>
                  <a:srgbClr val="D7F1FF"/>
                </a:solidFill>
                <a:latin typeface="EB Garamond"/>
                <a:ea typeface="EB Garamond"/>
                <a:cs typeface="EB Garamond"/>
                <a:sym typeface="EB Garamond"/>
              </a:rPr>
              <a:t>It’s better to be overdressed”</a:t>
            </a:r>
            <a:endParaRPr sz="1900">
              <a:solidFill>
                <a:srgbClr val="D7F1FF"/>
              </a:solidFill>
              <a:latin typeface="EB Garamond"/>
              <a:ea typeface="EB Garamond"/>
              <a:cs typeface="EB Garamond"/>
              <a:sym typeface="EB Garamond"/>
            </a:endParaRPr>
          </a:p>
          <a:p>
            <a:pPr indent="-349250" lvl="0" marL="457200" rtl="0" algn="l">
              <a:spcBef>
                <a:spcPts val="0"/>
              </a:spcBef>
              <a:spcAft>
                <a:spcPts val="0"/>
              </a:spcAft>
              <a:buClr>
                <a:srgbClr val="D7F1FF"/>
              </a:buClr>
              <a:buSzPts val="1900"/>
              <a:buFont typeface="EB Garamond"/>
              <a:buChar char="●"/>
            </a:pPr>
            <a:r>
              <a:rPr lang="en" sz="1900">
                <a:solidFill>
                  <a:srgbClr val="D7F1FF"/>
                </a:solidFill>
                <a:latin typeface="EB Garamond"/>
                <a:ea typeface="EB Garamond"/>
                <a:cs typeface="EB Garamond"/>
                <a:sym typeface="EB Garamond"/>
              </a:rPr>
              <a:t>Be careful to not use colloquial language, idioms, jargon that may confuse diverse, multicultural audiences</a:t>
            </a:r>
            <a:endParaRPr sz="1900">
              <a:solidFill>
                <a:srgbClr val="D7F1FF"/>
              </a:solidFill>
              <a:latin typeface="EB Garamond"/>
              <a:ea typeface="EB Garamond"/>
              <a:cs typeface="EB Garamond"/>
              <a:sym typeface="EB Garamond"/>
            </a:endParaRPr>
          </a:p>
        </p:txBody>
      </p:sp>
      <p:pic>
        <p:nvPicPr>
          <p:cNvPr id="223" name="Google Shape;223;p36"/>
          <p:cNvPicPr preferRelativeResize="0"/>
          <p:nvPr/>
        </p:nvPicPr>
        <p:blipFill>
          <a:blip r:embed="rId4">
            <a:alphaModFix/>
          </a:blip>
          <a:stretch>
            <a:fillRect/>
          </a:stretch>
        </p:blipFill>
        <p:spPr>
          <a:xfrm>
            <a:off x="3876800" y="1558525"/>
            <a:ext cx="5143500" cy="51435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A3669"/>
        </a:solidFill>
      </p:bgPr>
    </p:bg>
    <p:spTree>
      <p:nvGrpSpPr>
        <p:cNvPr id="227" name="Shape 227"/>
        <p:cNvGrpSpPr/>
        <p:nvPr/>
      </p:nvGrpSpPr>
      <p:grpSpPr>
        <a:xfrm>
          <a:off x="0" y="0"/>
          <a:ext cx="0" cy="0"/>
          <a:chOff x="0" y="0"/>
          <a:chExt cx="0" cy="0"/>
        </a:xfrm>
      </p:grpSpPr>
      <p:pic>
        <p:nvPicPr>
          <p:cNvPr id="228" name="Google Shape;228;p37"/>
          <p:cNvPicPr preferRelativeResize="0"/>
          <p:nvPr/>
        </p:nvPicPr>
        <p:blipFill rotWithShape="1">
          <a:blip r:embed="rId3">
            <a:alphaModFix/>
          </a:blip>
          <a:srcRect b="12080" l="19593" r="18636" t="10279"/>
          <a:stretch/>
        </p:blipFill>
        <p:spPr>
          <a:xfrm>
            <a:off x="324150" y="179300"/>
            <a:ext cx="829224" cy="1042300"/>
          </a:xfrm>
          <a:prstGeom prst="rect">
            <a:avLst/>
          </a:prstGeom>
          <a:noFill/>
          <a:ln>
            <a:noFill/>
          </a:ln>
        </p:spPr>
      </p:pic>
      <p:sp>
        <p:nvSpPr>
          <p:cNvPr id="229" name="Google Shape;229;p37"/>
          <p:cNvSpPr txBox="1"/>
          <p:nvPr/>
        </p:nvSpPr>
        <p:spPr>
          <a:xfrm>
            <a:off x="1170750" y="323350"/>
            <a:ext cx="7495200" cy="677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3200" u="sng">
                <a:solidFill>
                  <a:srgbClr val="D7F1FF"/>
                </a:solidFill>
                <a:latin typeface="EB Garamond"/>
                <a:ea typeface="EB Garamond"/>
                <a:cs typeface="EB Garamond"/>
                <a:sym typeface="EB Garamond"/>
              </a:rPr>
              <a:t>Tip #5: Keep It Professional and Appropriate</a:t>
            </a:r>
            <a:endParaRPr sz="3200" u="sng">
              <a:solidFill>
                <a:srgbClr val="D7F1FF"/>
              </a:solidFill>
              <a:latin typeface="EB Garamond"/>
              <a:ea typeface="EB Garamond"/>
              <a:cs typeface="EB Garamond"/>
              <a:sym typeface="EB Garamond"/>
            </a:endParaRPr>
          </a:p>
        </p:txBody>
      </p:sp>
      <p:sp>
        <p:nvSpPr>
          <p:cNvPr id="230" name="Google Shape;230;p37"/>
          <p:cNvSpPr txBox="1"/>
          <p:nvPr/>
        </p:nvSpPr>
        <p:spPr>
          <a:xfrm>
            <a:off x="613050" y="3898450"/>
            <a:ext cx="7917900" cy="1108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500">
                <a:solidFill>
                  <a:schemeClr val="lt1"/>
                </a:solidFill>
                <a:latin typeface="EB Garamond"/>
                <a:ea typeface="EB Garamond"/>
                <a:cs typeface="EB Garamond"/>
                <a:sym typeface="EB Garamond"/>
              </a:rPr>
              <a:t>Additional Resources:</a:t>
            </a:r>
            <a:endParaRPr sz="1500">
              <a:solidFill>
                <a:schemeClr val="lt1"/>
              </a:solidFill>
              <a:latin typeface="EB Garamond"/>
              <a:ea typeface="EB Garamond"/>
              <a:cs typeface="EB Garamond"/>
              <a:sym typeface="EB Garamond"/>
            </a:endParaRPr>
          </a:p>
          <a:p>
            <a:pPr indent="0" lvl="0" marL="0" rtl="0" algn="l">
              <a:spcBef>
                <a:spcPts val="0"/>
              </a:spcBef>
              <a:spcAft>
                <a:spcPts val="0"/>
              </a:spcAft>
              <a:buClr>
                <a:schemeClr val="dk1"/>
              </a:buClr>
              <a:buSzPts val="1100"/>
              <a:buFont typeface="Arial"/>
              <a:buNone/>
            </a:pPr>
            <a:r>
              <a:rPr lang="en" sz="1500">
                <a:solidFill>
                  <a:schemeClr val="lt1"/>
                </a:solidFill>
                <a:latin typeface="EB Garamond"/>
                <a:ea typeface="EB Garamond"/>
                <a:cs typeface="EB Garamond"/>
                <a:sym typeface="EB Garamond"/>
              </a:rPr>
              <a:t>Minnesota Association of Professional Employees: </a:t>
            </a:r>
            <a:r>
              <a:rPr lang="en" sz="1500" u="sng">
                <a:solidFill>
                  <a:schemeClr val="lt1"/>
                </a:solidFill>
                <a:latin typeface="EB Garamond"/>
                <a:ea typeface="EB Garamond"/>
                <a:cs typeface="EB Garamond"/>
                <a:sym typeface="EB Garamond"/>
              </a:rPr>
              <a:t>https://bit.ly/3XuUREd</a:t>
            </a:r>
            <a:endParaRPr sz="1500" u="sng">
              <a:solidFill>
                <a:schemeClr val="lt1"/>
              </a:solidFill>
              <a:latin typeface="EB Garamond"/>
              <a:ea typeface="EB Garamond"/>
              <a:cs typeface="EB Garamond"/>
              <a:sym typeface="EB Garamond"/>
            </a:endParaRPr>
          </a:p>
          <a:p>
            <a:pPr indent="0" lvl="0" marL="0" rtl="0" algn="l">
              <a:spcBef>
                <a:spcPts val="0"/>
              </a:spcBef>
              <a:spcAft>
                <a:spcPts val="0"/>
              </a:spcAft>
              <a:buClr>
                <a:schemeClr val="dk1"/>
              </a:buClr>
              <a:buSzPts val="1100"/>
              <a:buFont typeface="Arial"/>
              <a:buNone/>
            </a:pPr>
            <a:r>
              <a:rPr lang="en" sz="1500">
                <a:solidFill>
                  <a:schemeClr val="lt1"/>
                </a:solidFill>
                <a:latin typeface="EB Garamond"/>
                <a:ea typeface="EB Garamond"/>
                <a:cs typeface="EB Garamond"/>
                <a:sym typeface="EB Garamond"/>
              </a:rPr>
              <a:t>LinkedIn: </a:t>
            </a:r>
            <a:r>
              <a:rPr lang="en" sz="1500" u="sng">
                <a:solidFill>
                  <a:schemeClr val="lt1"/>
                </a:solidFill>
                <a:latin typeface="EB Garamond"/>
                <a:ea typeface="EB Garamond"/>
                <a:cs typeface="EB Garamond"/>
                <a:sym typeface="EB Garamond"/>
              </a:rPr>
              <a:t>https://bit.ly/3ANOtyV</a:t>
            </a:r>
            <a:endParaRPr sz="1500" u="sng">
              <a:solidFill>
                <a:schemeClr val="lt1"/>
              </a:solidFill>
              <a:latin typeface="EB Garamond"/>
              <a:ea typeface="EB Garamond"/>
              <a:cs typeface="EB Garamond"/>
              <a:sym typeface="EB Garamond"/>
            </a:endParaRPr>
          </a:p>
          <a:p>
            <a:pPr indent="0" lvl="0" marL="0" rtl="0" algn="l">
              <a:spcBef>
                <a:spcPts val="0"/>
              </a:spcBef>
              <a:spcAft>
                <a:spcPts val="0"/>
              </a:spcAft>
              <a:buNone/>
            </a:pPr>
            <a:r>
              <a:rPr lang="en" sz="1500">
                <a:solidFill>
                  <a:schemeClr val="lt1"/>
                </a:solidFill>
                <a:latin typeface="EB Garamond"/>
                <a:ea typeface="EB Garamond"/>
                <a:cs typeface="EB Garamond"/>
                <a:sym typeface="EB Garamond"/>
              </a:rPr>
              <a:t>Career Contessa: </a:t>
            </a:r>
            <a:r>
              <a:rPr lang="en" sz="1500" u="sng">
                <a:solidFill>
                  <a:schemeClr val="lt1"/>
                </a:solidFill>
                <a:latin typeface="EB Garamond"/>
                <a:ea typeface="EB Garamond"/>
                <a:cs typeface="EB Garamond"/>
                <a:sym typeface="EB Garamond"/>
              </a:rPr>
              <a:t>https://bit.ly/3ARoOFy</a:t>
            </a:r>
            <a:endParaRPr sz="1500" u="sng">
              <a:solidFill>
                <a:schemeClr val="lt1"/>
              </a:solidFill>
              <a:latin typeface="EB Garamond"/>
              <a:ea typeface="EB Garamond"/>
              <a:cs typeface="EB Garamond"/>
              <a:sym typeface="EB Garamond"/>
            </a:endParaRPr>
          </a:p>
        </p:txBody>
      </p:sp>
      <p:cxnSp>
        <p:nvCxnSpPr>
          <p:cNvPr id="231" name="Google Shape;231;p37"/>
          <p:cNvCxnSpPr/>
          <p:nvPr/>
        </p:nvCxnSpPr>
        <p:spPr>
          <a:xfrm flipH="1" rot="10800000">
            <a:off x="653400" y="3814150"/>
            <a:ext cx="7837200" cy="21900"/>
          </a:xfrm>
          <a:prstGeom prst="straightConnector1">
            <a:avLst/>
          </a:prstGeom>
          <a:noFill/>
          <a:ln cap="flat" cmpd="sng" w="9525">
            <a:solidFill>
              <a:srgbClr val="D7F1FF"/>
            </a:solidFill>
            <a:prstDash val="solid"/>
            <a:round/>
            <a:headEnd len="med" w="med" type="none"/>
            <a:tailEnd len="med" w="med" type="none"/>
          </a:ln>
        </p:spPr>
      </p:cxnSp>
      <p:sp>
        <p:nvSpPr>
          <p:cNvPr id="232" name="Google Shape;232;p37"/>
          <p:cNvSpPr/>
          <p:nvPr/>
        </p:nvSpPr>
        <p:spPr>
          <a:xfrm>
            <a:off x="653400" y="1192425"/>
            <a:ext cx="8012400" cy="2524200"/>
          </a:xfrm>
          <a:prstGeom prst="rect">
            <a:avLst/>
          </a:prstGeom>
          <a:solidFill>
            <a:srgbClr val="3B7BC3"/>
          </a:solidFill>
          <a:ln cap="flat" cmpd="sng" w="9525">
            <a:solidFill>
              <a:srgbClr val="D7F1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33" name="Google Shape;233;p37"/>
          <p:cNvSpPr txBox="1"/>
          <p:nvPr/>
        </p:nvSpPr>
        <p:spPr>
          <a:xfrm>
            <a:off x="714750" y="1221400"/>
            <a:ext cx="4529400" cy="2524200"/>
          </a:xfrm>
          <a:prstGeom prst="rect">
            <a:avLst/>
          </a:prstGeom>
          <a:noFill/>
          <a:ln>
            <a:noFill/>
          </a:ln>
        </p:spPr>
        <p:txBody>
          <a:bodyPr anchorCtr="0" anchor="t" bIns="91425" lIns="91425" spcFirstLastPara="1" rIns="91425" wrap="square" tIns="91425">
            <a:spAutoFit/>
          </a:bodyPr>
          <a:lstStyle/>
          <a:p>
            <a:pPr indent="-349250" lvl="0" marL="457200" rtl="0" algn="l">
              <a:spcBef>
                <a:spcPts val="0"/>
              </a:spcBef>
              <a:spcAft>
                <a:spcPts val="0"/>
              </a:spcAft>
              <a:buClr>
                <a:srgbClr val="D7F1FF"/>
              </a:buClr>
              <a:buSzPts val="1900"/>
              <a:buFont typeface="EB Garamond"/>
              <a:buChar char="●"/>
            </a:pPr>
            <a:r>
              <a:rPr lang="en" sz="1900">
                <a:solidFill>
                  <a:srgbClr val="D7F1FF"/>
                </a:solidFill>
                <a:latin typeface="EB Garamond"/>
                <a:ea typeface="EB Garamond"/>
                <a:cs typeface="EB Garamond"/>
                <a:sym typeface="EB Garamond"/>
              </a:rPr>
              <a:t>Follow your company’s Code of Conduct</a:t>
            </a:r>
            <a:endParaRPr sz="1900">
              <a:solidFill>
                <a:srgbClr val="D7F1FF"/>
              </a:solidFill>
              <a:latin typeface="EB Garamond"/>
              <a:ea typeface="EB Garamond"/>
              <a:cs typeface="EB Garamond"/>
              <a:sym typeface="EB Garamond"/>
            </a:endParaRPr>
          </a:p>
          <a:p>
            <a:pPr indent="-349250" lvl="0" marL="457200" rtl="0" algn="l">
              <a:spcBef>
                <a:spcPts val="0"/>
              </a:spcBef>
              <a:spcAft>
                <a:spcPts val="0"/>
              </a:spcAft>
              <a:buClr>
                <a:srgbClr val="D7F1FF"/>
              </a:buClr>
              <a:buSzPts val="1900"/>
              <a:buFont typeface="EB Garamond"/>
              <a:buChar char="●"/>
            </a:pPr>
            <a:r>
              <a:rPr lang="en" sz="1900">
                <a:solidFill>
                  <a:srgbClr val="D7F1FF"/>
                </a:solidFill>
                <a:latin typeface="EB Garamond"/>
                <a:ea typeface="EB Garamond"/>
                <a:cs typeface="EB Garamond"/>
                <a:sym typeface="EB Garamond"/>
              </a:rPr>
              <a:t>Don’t be disrespectful (shouting, bullying, destructive behavior, passive aggressive behavior)</a:t>
            </a:r>
            <a:endParaRPr sz="1900">
              <a:solidFill>
                <a:srgbClr val="D7F1FF"/>
              </a:solidFill>
              <a:latin typeface="EB Garamond"/>
              <a:ea typeface="EB Garamond"/>
              <a:cs typeface="EB Garamond"/>
              <a:sym typeface="EB Garamond"/>
            </a:endParaRPr>
          </a:p>
          <a:p>
            <a:pPr indent="-349250" lvl="0" marL="457200" rtl="0" algn="l">
              <a:spcBef>
                <a:spcPts val="0"/>
              </a:spcBef>
              <a:spcAft>
                <a:spcPts val="0"/>
              </a:spcAft>
              <a:buClr>
                <a:srgbClr val="D7F1FF"/>
              </a:buClr>
              <a:buSzPts val="1900"/>
              <a:buFont typeface="EB Garamond"/>
              <a:buChar char="●"/>
            </a:pPr>
            <a:r>
              <a:rPr lang="en" sz="1900">
                <a:solidFill>
                  <a:srgbClr val="D7F1FF"/>
                </a:solidFill>
                <a:latin typeface="EB Garamond"/>
                <a:ea typeface="EB Garamond"/>
                <a:cs typeface="EB Garamond"/>
                <a:sym typeface="EB Garamond"/>
              </a:rPr>
              <a:t>Don’t be unethical (deceptive, exploitative, discriminatory)</a:t>
            </a:r>
            <a:endParaRPr sz="1900">
              <a:solidFill>
                <a:srgbClr val="D7F1FF"/>
              </a:solidFill>
              <a:latin typeface="EB Garamond"/>
              <a:ea typeface="EB Garamond"/>
              <a:cs typeface="EB Garamond"/>
              <a:sym typeface="EB Garamond"/>
            </a:endParaRPr>
          </a:p>
          <a:p>
            <a:pPr indent="-349250" lvl="0" marL="457200" rtl="0" algn="l">
              <a:spcBef>
                <a:spcPts val="0"/>
              </a:spcBef>
              <a:spcAft>
                <a:spcPts val="0"/>
              </a:spcAft>
              <a:buClr>
                <a:srgbClr val="D7F1FF"/>
              </a:buClr>
              <a:buSzPts val="1900"/>
              <a:buFont typeface="EB Garamond"/>
              <a:buChar char="●"/>
            </a:pPr>
            <a:r>
              <a:rPr lang="en" sz="1900">
                <a:solidFill>
                  <a:srgbClr val="D7F1FF"/>
                </a:solidFill>
                <a:latin typeface="EB Garamond"/>
                <a:ea typeface="EB Garamond"/>
                <a:cs typeface="EB Garamond"/>
                <a:sym typeface="EB Garamond"/>
              </a:rPr>
              <a:t>Don’t be inappropriate (inauthentic, oversharing)</a:t>
            </a:r>
            <a:endParaRPr sz="1900">
              <a:solidFill>
                <a:srgbClr val="D7F1FF"/>
              </a:solidFill>
              <a:latin typeface="EB Garamond"/>
              <a:ea typeface="EB Garamond"/>
              <a:cs typeface="EB Garamond"/>
              <a:sym typeface="EB Garamond"/>
            </a:endParaRPr>
          </a:p>
        </p:txBody>
      </p:sp>
      <p:pic>
        <p:nvPicPr>
          <p:cNvPr id="234" name="Google Shape;234;p37"/>
          <p:cNvPicPr preferRelativeResize="0"/>
          <p:nvPr/>
        </p:nvPicPr>
        <p:blipFill>
          <a:blip r:embed="rId4">
            <a:alphaModFix/>
          </a:blip>
          <a:stretch>
            <a:fillRect/>
          </a:stretch>
        </p:blipFill>
        <p:spPr>
          <a:xfrm>
            <a:off x="4682175" y="594425"/>
            <a:ext cx="3983774" cy="398377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A3669"/>
        </a:solidFill>
      </p:bgPr>
    </p:bg>
    <p:spTree>
      <p:nvGrpSpPr>
        <p:cNvPr id="238" name="Shape 238"/>
        <p:cNvGrpSpPr/>
        <p:nvPr/>
      </p:nvGrpSpPr>
      <p:grpSpPr>
        <a:xfrm>
          <a:off x="0" y="0"/>
          <a:ext cx="0" cy="0"/>
          <a:chOff x="0" y="0"/>
          <a:chExt cx="0" cy="0"/>
        </a:xfrm>
      </p:grpSpPr>
      <p:pic>
        <p:nvPicPr>
          <p:cNvPr id="239" name="Google Shape;239;p38"/>
          <p:cNvPicPr preferRelativeResize="0"/>
          <p:nvPr/>
        </p:nvPicPr>
        <p:blipFill rotWithShape="1">
          <a:blip r:embed="rId3">
            <a:alphaModFix/>
          </a:blip>
          <a:srcRect b="12080" l="19593" r="18636" t="10279"/>
          <a:stretch/>
        </p:blipFill>
        <p:spPr>
          <a:xfrm>
            <a:off x="324150" y="179300"/>
            <a:ext cx="829224" cy="1042300"/>
          </a:xfrm>
          <a:prstGeom prst="rect">
            <a:avLst/>
          </a:prstGeom>
          <a:noFill/>
          <a:ln>
            <a:noFill/>
          </a:ln>
        </p:spPr>
      </p:pic>
      <p:sp>
        <p:nvSpPr>
          <p:cNvPr id="240" name="Google Shape;240;p38"/>
          <p:cNvSpPr txBox="1"/>
          <p:nvPr/>
        </p:nvSpPr>
        <p:spPr>
          <a:xfrm>
            <a:off x="1170750" y="323350"/>
            <a:ext cx="7543500" cy="738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3600" u="sng">
                <a:solidFill>
                  <a:srgbClr val="D7F1FF"/>
                </a:solidFill>
                <a:latin typeface="EB Garamond"/>
                <a:ea typeface="EB Garamond"/>
                <a:cs typeface="EB Garamond"/>
                <a:sym typeface="EB Garamond"/>
              </a:rPr>
              <a:t>Bonus: Always Assume the Best in Others</a:t>
            </a:r>
            <a:endParaRPr sz="3600" u="sng">
              <a:solidFill>
                <a:srgbClr val="D7F1FF"/>
              </a:solidFill>
              <a:latin typeface="EB Garamond"/>
              <a:ea typeface="EB Garamond"/>
              <a:cs typeface="EB Garamond"/>
              <a:sym typeface="EB Garamond"/>
            </a:endParaRPr>
          </a:p>
        </p:txBody>
      </p:sp>
      <p:sp>
        <p:nvSpPr>
          <p:cNvPr id="241" name="Google Shape;241;p38"/>
          <p:cNvSpPr txBox="1"/>
          <p:nvPr/>
        </p:nvSpPr>
        <p:spPr>
          <a:xfrm>
            <a:off x="874950" y="1703200"/>
            <a:ext cx="3453600" cy="1108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solidFill>
                  <a:srgbClr val="D7F1FF"/>
                </a:solidFill>
                <a:latin typeface="EB Garamond"/>
                <a:ea typeface="EB Garamond"/>
                <a:cs typeface="EB Garamond"/>
                <a:sym typeface="EB Garamond"/>
              </a:rPr>
              <a:t>They were likely not Effective Communicators and forgot to follow Tips #1 - 5!</a:t>
            </a:r>
            <a:endParaRPr sz="2000" u="sng">
              <a:solidFill>
                <a:srgbClr val="D7F1FF"/>
              </a:solidFill>
              <a:latin typeface="EB Garamond"/>
              <a:ea typeface="EB Garamond"/>
              <a:cs typeface="EB Garamond"/>
              <a:sym typeface="EB Garamond"/>
            </a:endParaRPr>
          </a:p>
        </p:txBody>
      </p:sp>
      <p:sp>
        <p:nvSpPr>
          <p:cNvPr id="242" name="Google Shape;242;p38"/>
          <p:cNvSpPr txBox="1"/>
          <p:nvPr/>
        </p:nvSpPr>
        <p:spPr>
          <a:xfrm>
            <a:off x="653400" y="4178750"/>
            <a:ext cx="7024500" cy="646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500">
                <a:solidFill>
                  <a:schemeClr val="lt1"/>
                </a:solidFill>
                <a:latin typeface="EB Garamond"/>
                <a:ea typeface="EB Garamond"/>
                <a:cs typeface="EB Garamond"/>
                <a:sym typeface="EB Garamond"/>
              </a:rPr>
              <a:t>Additional Resources:</a:t>
            </a:r>
            <a:endParaRPr sz="1500">
              <a:solidFill>
                <a:schemeClr val="lt1"/>
              </a:solidFill>
              <a:latin typeface="EB Garamond"/>
              <a:ea typeface="EB Garamond"/>
              <a:cs typeface="EB Garamond"/>
              <a:sym typeface="EB Garamond"/>
            </a:endParaRPr>
          </a:p>
          <a:p>
            <a:pPr indent="0" lvl="0" marL="0" rtl="0" algn="l">
              <a:spcBef>
                <a:spcPts val="0"/>
              </a:spcBef>
              <a:spcAft>
                <a:spcPts val="0"/>
              </a:spcAft>
              <a:buNone/>
            </a:pPr>
            <a:r>
              <a:rPr lang="en" sz="1500">
                <a:solidFill>
                  <a:schemeClr val="lt1"/>
                </a:solidFill>
                <a:latin typeface="EB Garamond"/>
                <a:ea typeface="EB Garamond"/>
                <a:cs typeface="EB Garamond"/>
                <a:sym typeface="EB Garamond"/>
              </a:rPr>
              <a:t>Inc.com: </a:t>
            </a:r>
            <a:r>
              <a:rPr lang="en" sz="1500" u="sng">
                <a:solidFill>
                  <a:schemeClr val="lt1"/>
                </a:solidFill>
                <a:latin typeface="EB Garamond"/>
                <a:ea typeface="EB Garamond"/>
                <a:cs typeface="EB Garamond"/>
                <a:sym typeface="EB Garamond"/>
              </a:rPr>
              <a:t>https://bit.ly/3AUfFME</a:t>
            </a:r>
            <a:endParaRPr sz="1500" u="sng">
              <a:solidFill>
                <a:schemeClr val="lt1"/>
              </a:solidFill>
              <a:latin typeface="EB Garamond"/>
              <a:ea typeface="EB Garamond"/>
              <a:cs typeface="EB Garamond"/>
              <a:sym typeface="EB Garamond"/>
            </a:endParaRPr>
          </a:p>
        </p:txBody>
      </p:sp>
      <p:cxnSp>
        <p:nvCxnSpPr>
          <p:cNvPr id="243" name="Google Shape;243;p38"/>
          <p:cNvCxnSpPr/>
          <p:nvPr/>
        </p:nvCxnSpPr>
        <p:spPr>
          <a:xfrm>
            <a:off x="653400" y="4064650"/>
            <a:ext cx="3896700" cy="600"/>
          </a:xfrm>
          <a:prstGeom prst="straightConnector1">
            <a:avLst/>
          </a:prstGeom>
          <a:noFill/>
          <a:ln cap="flat" cmpd="sng" w="9525">
            <a:solidFill>
              <a:srgbClr val="D7F1FF"/>
            </a:solidFill>
            <a:prstDash val="solid"/>
            <a:round/>
            <a:headEnd len="med" w="med" type="none"/>
            <a:tailEnd len="med" w="med" type="none"/>
          </a:ln>
        </p:spPr>
      </p:cxnSp>
      <p:pic>
        <p:nvPicPr>
          <p:cNvPr id="244" name="Google Shape;244;p38"/>
          <p:cNvPicPr preferRelativeResize="0"/>
          <p:nvPr/>
        </p:nvPicPr>
        <p:blipFill>
          <a:blip r:embed="rId4">
            <a:alphaModFix/>
          </a:blip>
          <a:stretch>
            <a:fillRect/>
          </a:stretch>
        </p:blipFill>
        <p:spPr>
          <a:xfrm>
            <a:off x="4416000" y="692500"/>
            <a:ext cx="4682075" cy="46820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7F1FF"/>
        </a:solidFill>
      </p:bgPr>
    </p:bg>
    <p:spTree>
      <p:nvGrpSpPr>
        <p:cNvPr id="248" name="Shape 248"/>
        <p:cNvGrpSpPr/>
        <p:nvPr/>
      </p:nvGrpSpPr>
      <p:grpSpPr>
        <a:xfrm>
          <a:off x="0" y="0"/>
          <a:ext cx="0" cy="0"/>
          <a:chOff x="0" y="0"/>
          <a:chExt cx="0" cy="0"/>
        </a:xfrm>
      </p:grpSpPr>
      <p:pic>
        <p:nvPicPr>
          <p:cNvPr id="249" name="Google Shape;249;p39"/>
          <p:cNvPicPr preferRelativeResize="0"/>
          <p:nvPr/>
        </p:nvPicPr>
        <p:blipFill rotWithShape="1">
          <a:blip r:embed="rId3">
            <a:alphaModFix/>
          </a:blip>
          <a:srcRect b="12080" l="19593" r="18636" t="10279"/>
          <a:stretch/>
        </p:blipFill>
        <p:spPr>
          <a:xfrm>
            <a:off x="324150" y="179300"/>
            <a:ext cx="829224" cy="1042300"/>
          </a:xfrm>
          <a:prstGeom prst="rect">
            <a:avLst/>
          </a:prstGeom>
          <a:noFill/>
          <a:ln>
            <a:noFill/>
          </a:ln>
        </p:spPr>
      </p:pic>
      <p:sp>
        <p:nvSpPr>
          <p:cNvPr id="250" name="Google Shape;250;p39"/>
          <p:cNvSpPr txBox="1"/>
          <p:nvPr/>
        </p:nvSpPr>
        <p:spPr>
          <a:xfrm>
            <a:off x="771450" y="323350"/>
            <a:ext cx="7601100" cy="754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3700" u="sng">
                <a:solidFill>
                  <a:srgbClr val="3B7BC3"/>
                </a:solidFill>
                <a:latin typeface="EB Garamond"/>
                <a:ea typeface="EB Garamond"/>
                <a:cs typeface="EB Garamond"/>
                <a:sym typeface="EB Garamond"/>
              </a:rPr>
              <a:t>Breakout Rooms Exercise #1</a:t>
            </a:r>
            <a:endParaRPr sz="3700" u="sng">
              <a:solidFill>
                <a:srgbClr val="3B7BC3"/>
              </a:solidFill>
              <a:latin typeface="EB Garamond"/>
              <a:ea typeface="EB Garamond"/>
              <a:cs typeface="EB Garamond"/>
              <a:sym typeface="EB Garamond"/>
            </a:endParaRPr>
          </a:p>
        </p:txBody>
      </p:sp>
      <p:sp>
        <p:nvSpPr>
          <p:cNvPr id="251" name="Google Shape;251;p39"/>
          <p:cNvSpPr txBox="1"/>
          <p:nvPr/>
        </p:nvSpPr>
        <p:spPr>
          <a:xfrm>
            <a:off x="953850" y="1221600"/>
            <a:ext cx="7751700" cy="3232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chemeClr val="dk1"/>
              </a:buClr>
              <a:buSzPts val="1100"/>
              <a:buFont typeface="Arial"/>
              <a:buNone/>
            </a:pPr>
            <a:r>
              <a:rPr b="1" lang="en" sz="2200">
                <a:solidFill>
                  <a:srgbClr val="3B7BC3"/>
                </a:solidFill>
                <a:latin typeface="EB Garamond"/>
                <a:ea typeface="EB Garamond"/>
                <a:cs typeface="EB Garamond"/>
                <a:sym typeface="EB Garamond"/>
              </a:rPr>
              <a:t>5</a:t>
            </a:r>
            <a:r>
              <a:rPr b="1" lang="en" sz="2200">
                <a:solidFill>
                  <a:srgbClr val="3B7BC3"/>
                </a:solidFill>
                <a:latin typeface="EB Garamond"/>
                <a:ea typeface="EB Garamond"/>
                <a:cs typeface="EB Garamond"/>
                <a:sym typeface="EB Garamond"/>
              </a:rPr>
              <a:t> Minute Breakout Rooms</a:t>
            </a:r>
            <a:br>
              <a:rPr b="1" lang="en" sz="2200">
                <a:solidFill>
                  <a:srgbClr val="3B7BC3"/>
                </a:solidFill>
                <a:latin typeface="EB Garamond"/>
                <a:ea typeface="EB Garamond"/>
                <a:cs typeface="EB Garamond"/>
                <a:sym typeface="EB Garamond"/>
              </a:rPr>
            </a:br>
            <a:endParaRPr b="1" sz="2200">
              <a:solidFill>
                <a:srgbClr val="3B7BC3"/>
              </a:solidFill>
              <a:latin typeface="EB Garamond"/>
              <a:ea typeface="EB Garamond"/>
              <a:cs typeface="EB Garamond"/>
              <a:sym typeface="EB Garamond"/>
            </a:endParaRPr>
          </a:p>
          <a:p>
            <a:pPr indent="-368300" lvl="0" marL="457200" rtl="0" algn="l">
              <a:spcBef>
                <a:spcPts val="0"/>
              </a:spcBef>
              <a:spcAft>
                <a:spcPts val="0"/>
              </a:spcAft>
              <a:buClr>
                <a:srgbClr val="3B7BC3"/>
              </a:buClr>
              <a:buSzPts val="2200"/>
              <a:buFont typeface="EB Garamond"/>
              <a:buChar char="●"/>
            </a:pPr>
            <a:r>
              <a:rPr lang="en" sz="2200">
                <a:solidFill>
                  <a:srgbClr val="3B7BC3"/>
                </a:solidFill>
                <a:latin typeface="EB Garamond"/>
                <a:ea typeface="EB Garamond"/>
                <a:cs typeface="EB Garamond"/>
                <a:sym typeface="EB Garamond"/>
              </a:rPr>
              <a:t>Everyone in breakout rooms of ~ 5  people.</a:t>
            </a:r>
            <a:endParaRPr sz="2200">
              <a:solidFill>
                <a:srgbClr val="3B7BC3"/>
              </a:solidFill>
              <a:latin typeface="EB Garamond"/>
              <a:ea typeface="EB Garamond"/>
              <a:cs typeface="EB Garamond"/>
              <a:sym typeface="EB Garamond"/>
            </a:endParaRPr>
          </a:p>
          <a:p>
            <a:pPr indent="-368300" lvl="0" marL="457200" rtl="0" algn="l">
              <a:spcBef>
                <a:spcPts val="0"/>
              </a:spcBef>
              <a:spcAft>
                <a:spcPts val="0"/>
              </a:spcAft>
              <a:buClr>
                <a:srgbClr val="3B7BC3"/>
              </a:buClr>
              <a:buSzPts val="2200"/>
              <a:buFont typeface="EB Garamond"/>
              <a:buChar char="●"/>
            </a:pPr>
            <a:r>
              <a:rPr lang="en" sz="2200">
                <a:solidFill>
                  <a:srgbClr val="3B7BC3"/>
                </a:solidFill>
                <a:latin typeface="EB Garamond"/>
                <a:ea typeface="EB Garamond"/>
                <a:cs typeface="EB Garamond"/>
                <a:sym typeface="EB Garamond"/>
              </a:rPr>
              <a:t>Review the Worksheet instructions.</a:t>
            </a:r>
            <a:endParaRPr sz="2200">
              <a:solidFill>
                <a:srgbClr val="3B7BC3"/>
              </a:solidFill>
              <a:latin typeface="EB Garamond"/>
              <a:ea typeface="EB Garamond"/>
              <a:cs typeface="EB Garamond"/>
              <a:sym typeface="EB Garamond"/>
            </a:endParaRPr>
          </a:p>
          <a:p>
            <a:pPr indent="-368300" lvl="0" marL="457200" rtl="0" algn="l">
              <a:spcBef>
                <a:spcPts val="0"/>
              </a:spcBef>
              <a:spcAft>
                <a:spcPts val="0"/>
              </a:spcAft>
              <a:buClr>
                <a:srgbClr val="3B7BC3"/>
              </a:buClr>
              <a:buSzPts val="2200"/>
              <a:buFont typeface="EB Garamond"/>
              <a:buChar char="●"/>
            </a:pPr>
            <a:r>
              <a:rPr lang="en" sz="2200">
                <a:solidFill>
                  <a:srgbClr val="3B7BC3"/>
                </a:solidFill>
                <a:latin typeface="EB Garamond"/>
                <a:ea typeface="EB Garamond"/>
                <a:cs typeface="EB Garamond"/>
                <a:sym typeface="EB Garamond"/>
              </a:rPr>
              <a:t>Work with your team to identify improvements.</a:t>
            </a:r>
            <a:endParaRPr sz="2200">
              <a:solidFill>
                <a:srgbClr val="3B7BC3"/>
              </a:solidFill>
              <a:latin typeface="EB Garamond"/>
              <a:ea typeface="EB Garamond"/>
              <a:cs typeface="EB Garamond"/>
              <a:sym typeface="EB Garamond"/>
            </a:endParaRPr>
          </a:p>
          <a:p>
            <a:pPr indent="-368300" lvl="0" marL="457200" rtl="0" algn="l">
              <a:spcBef>
                <a:spcPts val="0"/>
              </a:spcBef>
              <a:spcAft>
                <a:spcPts val="0"/>
              </a:spcAft>
              <a:buClr>
                <a:srgbClr val="3B7BC3"/>
              </a:buClr>
              <a:buSzPts val="2200"/>
              <a:buFont typeface="EB Garamond"/>
              <a:buChar char="●"/>
            </a:pPr>
            <a:r>
              <a:rPr lang="en" sz="2200">
                <a:solidFill>
                  <a:srgbClr val="3B7BC3"/>
                </a:solidFill>
                <a:latin typeface="EB Garamond"/>
                <a:ea typeface="EB Garamond"/>
                <a:cs typeface="EB Garamond"/>
                <a:sym typeface="EB Garamond"/>
              </a:rPr>
              <a:t>Our team will go between rooms to answer questions. </a:t>
            </a:r>
            <a:endParaRPr sz="2200">
              <a:solidFill>
                <a:srgbClr val="3B7BC3"/>
              </a:solidFill>
              <a:latin typeface="EB Garamond"/>
              <a:ea typeface="EB Garamond"/>
              <a:cs typeface="EB Garamond"/>
              <a:sym typeface="EB Garamond"/>
            </a:endParaRPr>
          </a:p>
          <a:p>
            <a:pPr indent="0" lvl="0" marL="0" rtl="0" algn="l">
              <a:spcBef>
                <a:spcPts val="0"/>
              </a:spcBef>
              <a:spcAft>
                <a:spcPts val="0"/>
              </a:spcAft>
              <a:buNone/>
            </a:pPr>
            <a:r>
              <a:t/>
            </a:r>
            <a:endParaRPr sz="2200">
              <a:solidFill>
                <a:srgbClr val="3B7BC3"/>
              </a:solidFill>
              <a:latin typeface="EB Garamond"/>
              <a:ea typeface="EB Garamond"/>
              <a:cs typeface="EB Garamond"/>
              <a:sym typeface="EB Garamond"/>
            </a:endParaRPr>
          </a:p>
          <a:p>
            <a:pPr indent="0" lvl="0" marL="0" rtl="0" algn="l">
              <a:spcBef>
                <a:spcPts val="0"/>
              </a:spcBef>
              <a:spcAft>
                <a:spcPts val="0"/>
              </a:spcAft>
              <a:buNone/>
            </a:pPr>
            <a:r>
              <a:rPr lang="en" sz="2200">
                <a:solidFill>
                  <a:srgbClr val="3B7BC3"/>
                </a:solidFill>
                <a:latin typeface="EB Garamond"/>
                <a:ea typeface="EB Garamond"/>
                <a:cs typeface="EB Garamond"/>
                <a:sym typeface="EB Garamond"/>
              </a:rPr>
              <a:t>We’ll come back into the Main Room to debrief before we take a break. Questions?</a:t>
            </a:r>
            <a:endParaRPr b="1" sz="2200">
              <a:solidFill>
                <a:srgbClr val="3B7BC3"/>
              </a:solidFill>
              <a:latin typeface="EB Garamond"/>
              <a:ea typeface="EB Garamond"/>
              <a:cs typeface="EB Garamond"/>
              <a:sym typeface="EB Garamond"/>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A3669"/>
        </a:solidFill>
      </p:bgPr>
    </p:bg>
    <p:spTree>
      <p:nvGrpSpPr>
        <p:cNvPr id="255" name="Shape 255"/>
        <p:cNvGrpSpPr/>
        <p:nvPr/>
      </p:nvGrpSpPr>
      <p:grpSpPr>
        <a:xfrm>
          <a:off x="0" y="0"/>
          <a:ext cx="0" cy="0"/>
          <a:chOff x="0" y="0"/>
          <a:chExt cx="0" cy="0"/>
        </a:xfrm>
      </p:grpSpPr>
      <p:pic>
        <p:nvPicPr>
          <p:cNvPr id="256" name="Google Shape;256;p40"/>
          <p:cNvPicPr preferRelativeResize="0"/>
          <p:nvPr/>
        </p:nvPicPr>
        <p:blipFill rotWithShape="1">
          <a:blip r:embed="rId3">
            <a:alphaModFix/>
          </a:blip>
          <a:srcRect b="0" l="0" r="0" t="0"/>
          <a:stretch/>
        </p:blipFill>
        <p:spPr>
          <a:xfrm>
            <a:off x="0" y="160288"/>
            <a:ext cx="9144003" cy="4295171"/>
          </a:xfrm>
          <a:prstGeom prst="rect">
            <a:avLst/>
          </a:prstGeom>
          <a:noFill/>
          <a:ln>
            <a:noFill/>
          </a:ln>
        </p:spPr>
      </p:pic>
      <p:sp>
        <p:nvSpPr>
          <p:cNvPr id="257" name="Google Shape;257;p40"/>
          <p:cNvSpPr txBox="1"/>
          <p:nvPr/>
        </p:nvSpPr>
        <p:spPr>
          <a:xfrm>
            <a:off x="1895400" y="4515475"/>
            <a:ext cx="5353200" cy="492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000"/>
              <a:buFont typeface="Arial"/>
              <a:buNone/>
            </a:pPr>
            <a:r>
              <a:rPr b="0" i="0" lang="en" sz="2000" u="none" cap="none" strike="noStrike">
                <a:solidFill>
                  <a:srgbClr val="D7F1FF"/>
                </a:solidFill>
                <a:latin typeface="EB Garamond"/>
                <a:ea typeface="EB Garamond"/>
                <a:cs typeface="EB Garamond"/>
                <a:sym typeface="EB Garamond"/>
              </a:rPr>
              <a:t>We’ll come back from break in 5 minutes!</a:t>
            </a:r>
            <a:endParaRPr b="0" i="0" sz="2000" u="sng" cap="none" strike="noStrike">
              <a:solidFill>
                <a:srgbClr val="D7F1FF"/>
              </a:solidFill>
              <a:latin typeface="EB Garamond"/>
              <a:ea typeface="EB Garamond"/>
              <a:cs typeface="EB Garamond"/>
              <a:sym typeface="EB Garamond"/>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A3669"/>
        </a:solidFill>
      </p:bgPr>
    </p:bg>
    <p:spTree>
      <p:nvGrpSpPr>
        <p:cNvPr id="261" name="Shape 261"/>
        <p:cNvGrpSpPr/>
        <p:nvPr/>
      </p:nvGrpSpPr>
      <p:grpSpPr>
        <a:xfrm>
          <a:off x="0" y="0"/>
          <a:ext cx="0" cy="0"/>
          <a:chOff x="0" y="0"/>
          <a:chExt cx="0" cy="0"/>
        </a:xfrm>
      </p:grpSpPr>
      <p:pic>
        <p:nvPicPr>
          <p:cNvPr id="262" name="Google Shape;262;p41"/>
          <p:cNvPicPr preferRelativeResize="0"/>
          <p:nvPr/>
        </p:nvPicPr>
        <p:blipFill rotWithShape="1">
          <a:blip r:embed="rId3">
            <a:alphaModFix/>
          </a:blip>
          <a:srcRect b="12080" l="19593" r="18636" t="10279"/>
          <a:stretch/>
        </p:blipFill>
        <p:spPr>
          <a:xfrm>
            <a:off x="324150" y="179300"/>
            <a:ext cx="829224" cy="1042300"/>
          </a:xfrm>
          <a:prstGeom prst="rect">
            <a:avLst/>
          </a:prstGeom>
          <a:noFill/>
          <a:ln>
            <a:noFill/>
          </a:ln>
        </p:spPr>
      </p:pic>
      <p:sp>
        <p:nvSpPr>
          <p:cNvPr id="263" name="Google Shape;263;p41"/>
          <p:cNvSpPr txBox="1"/>
          <p:nvPr/>
        </p:nvSpPr>
        <p:spPr>
          <a:xfrm>
            <a:off x="1170750" y="323350"/>
            <a:ext cx="6802500" cy="754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3700" u="sng">
                <a:solidFill>
                  <a:srgbClr val="D7F1FF"/>
                </a:solidFill>
                <a:latin typeface="EB Garamond"/>
                <a:ea typeface="EB Garamond"/>
                <a:cs typeface="EB Garamond"/>
                <a:sym typeface="EB Garamond"/>
              </a:rPr>
              <a:t>What is a Cover Letter? </a:t>
            </a:r>
            <a:endParaRPr sz="3700" u="sng">
              <a:solidFill>
                <a:srgbClr val="D7F1FF"/>
              </a:solidFill>
              <a:latin typeface="EB Garamond"/>
              <a:ea typeface="EB Garamond"/>
              <a:cs typeface="EB Garamond"/>
              <a:sym typeface="EB Garamond"/>
            </a:endParaRPr>
          </a:p>
        </p:txBody>
      </p:sp>
      <p:sp>
        <p:nvSpPr>
          <p:cNvPr id="264" name="Google Shape;264;p41"/>
          <p:cNvSpPr/>
          <p:nvPr/>
        </p:nvSpPr>
        <p:spPr>
          <a:xfrm>
            <a:off x="4543125" y="1501300"/>
            <a:ext cx="4248000" cy="3267600"/>
          </a:xfrm>
          <a:prstGeom prst="rect">
            <a:avLst/>
          </a:prstGeom>
          <a:solidFill>
            <a:srgbClr val="3B7BC3"/>
          </a:solidFill>
          <a:ln cap="flat" cmpd="sng" w="9525">
            <a:solidFill>
              <a:srgbClr val="D7F1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65" name="Google Shape;265;p41"/>
          <p:cNvSpPr txBox="1"/>
          <p:nvPr/>
        </p:nvSpPr>
        <p:spPr>
          <a:xfrm>
            <a:off x="4569525" y="1588252"/>
            <a:ext cx="4195200" cy="2770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 sz="2100">
                <a:solidFill>
                  <a:srgbClr val="D7F1FF"/>
                </a:solidFill>
                <a:latin typeface="EB Garamond"/>
                <a:ea typeface="EB Garamond"/>
                <a:cs typeface="EB Garamond"/>
                <a:sym typeface="EB Garamond"/>
              </a:rPr>
              <a:t>A Resume is </a:t>
            </a:r>
            <a:r>
              <a:rPr lang="en" sz="2100" u="sng">
                <a:solidFill>
                  <a:srgbClr val="D7F1FF"/>
                </a:solidFill>
                <a:latin typeface="EB Garamond"/>
                <a:ea typeface="EB Garamond"/>
                <a:cs typeface="EB Garamond"/>
                <a:sym typeface="EB Garamond"/>
              </a:rPr>
              <a:t>an overview of your qualifications and experiences relevant to a given role.</a:t>
            </a:r>
            <a:endParaRPr sz="2100" u="sng">
              <a:solidFill>
                <a:srgbClr val="D7F1FF"/>
              </a:solidFill>
              <a:latin typeface="EB Garamond"/>
              <a:ea typeface="EB Garamond"/>
              <a:cs typeface="EB Garamond"/>
              <a:sym typeface="EB Garamond"/>
            </a:endParaRPr>
          </a:p>
          <a:p>
            <a:pPr indent="-361950" lvl="0" marL="457200" rtl="0" algn="l">
              <a:spcBef>
                <a:spcPts val="0"/>
              </a:spcBef>
              <a:spcAft>
                <a:spcPts val="0"/>
              </a:spcAft>
              <a:buClr>
                <a:srgbClr val="D7F1FF"/>
              </a:buClr>
              <a:buSzPts val="2100"/>
              <a:buFont typeface="EB Garamond"/>
              <a:buChar char="●"/>
            </a:pPr>
            <a:r>
              <a:rPr lang="en" sz="2100">
                <a:solidFill>
                  <a:srgbClr val="D7F1FF"/>
                </a:solidFill>
                <a:latin typeface="EB Garamond"/>
                <a:ea typeface="EB Garamond"/>
                <a:cs typeface="EB Garamond"/>
                <a:sym typeface="EB Garamond"/>
              </a:rPr>
              <a:t>Written in bullet points</a:t>
            </a:r>
            <a:endParaRPr sz="2100">
              <a:solidFill>
                <a:srgbClr val="D7F1FF"/>
              </a:solidFill>
              <a:latin typeface="EB Garamond"/>
              <a:ea typeface="EB Garamond"/>
              <a:cs typeface="EB Garamond"/>
              <a:sym typeface="EB Garamond"/>
            </a:endParaRPr>
          </a:p>
          <a:p>
            <a:pPr indent="-361950" lvl="0" marL="457200" rtl="0" algn="l">
              <a:spcBef>
                <a:spcPts val="0"/>
              </a:spcBef>
              <a:spcAft>
                <a:spcPts val="0"/>
              </a:spcAft>
              <a:buClr>
                <a:srgbClr val="D7F1FF"/>
              </a:buClr>
              <a:buSzPts val="2100"/>
              <a:buFont typeface="EB Garamond"/>
              <a:buChar char="●"/>
            </a:pPr>
            <a:r>
              <a:rPr lang="en" sz="2100">
                <a:solidFill>
                  <a:srgbClr val="D7F1FF"/>
                </a:solidFill>
                <a:latin typeface="EB Garamond"/>
                <a:ea typeface="EB Garamond"/>
                <a:cs typeface="EB Garamond"/>
                <a:sym typeface="EB Garamond"/>
              </a:rPr>
              <a:t>A broader outline of your experiences/ skills, </a:t>
            </a:r>
            <a:r>
              <a:rPr lang="en" sz="2100">
                <a:solidFill>
                  <a:srgbClr val="D7F1FF"/>
                </a:solidFill>
                <a:latin typeface="EB Garamond"/>
                <a:ea typeface="EB Garamond"/>
                <a:cs typeface="EB Garamond"/>
                <a:sym typeface="EB Garamond"/>
              </a:rPr>
              <a:t>in sections (education, experience, etc.)</a:t>
            </a:r>
            <a:endParaRPr sz="2100">
              <a:solidFill>
                <a:srgbClr val="D7F1FF"/>
              </a:solidFill>
              <a:latin typeface="EB Garamond"/>
              <a:ea typeface="EB Garamond"/>
              <a:cs typeface="EB Garamond"/>
              <a:sym typeface="EB Garamond"/>
            </a:endParaRPr>
          </a:p>
          <a:p>
            <a:pPr indent="-361950" lvl="0" marL="457200" rtl="0" algn="l">
              <a:spcBef>
                <a:spcPts val="0"/>
              </a:spcBef>
              <a:spcAft>
                <a:spcPts val="0"/>
              </a:spcAft>
              <a:buClr>
                <a:srgbClr val="D7F1FF"/>
              </a:buClr>
              <a:buSzPts val="2100"/>
              <a:buFont typeface="EB Garamond"/>
              <a:buChar char="●"/>
            </a:pPr>
            <a:r>
              <a:rPr lang="en" sz="2100">
                <a:solidFill>
                  <a:srgbClr val="D7F1FF"/>
                </a:solidFill>
                <a:latin typeface="EB Garamond"/>
                <a:ea typeface="EB Garamond"/>
                <a:cs typeface="EB Garamond"/>
                <a:sym typeface="EB Garamond"/>
              </a:rPr>
              <a:t>Almost always required</a:t>
            </a:r>
            <a:endParaRPr sz="2100">
              <a:solidFill>
                <a:srgbClr val="D7F1FF"/>
              </a:solidFill>
              <a:latin typeface="EB Garamond"/>
              <a:ea typeface="EB Garamond"/>
              <a:cs typeface="EB Garamond"/>
              <a:sym typeface="EB Garamond"/>
            </a:endParaRPr>
          </a:p>
        </p:txBody>
      </p:sp>
      <p:sp>
        <p:nvSpPr>
          <p:cNvPr id="266" name="Google Shape;266;p41"/>
          <p:cNvSpPr/>
          <p:nvPr/>
        </p:nvSpPr>
        <p:spPr>
          <a:xfrm>
            <a:off x="162175" y="1501400"/>
            <a:ext cx="4248000" cy="3267600"/>
          </a:xfrm>
          <a:prstGeom prst="rect">
            <a:avLst/>
          </a:prstGeom>
          <a:solidFill>
            <a:srgbClr val="3B7BC3"/>
          </a:solidFill>
          <a:ln cap="flat" cmpd="sng" w="9525">
            <a:solidFill>
              <a:srgbClr val="D7F1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67" name="Google Shape;267;p41"/>
          <p:cNvSpPr txBox="1"/>
          <p:nvPr/>
        </p:nvSpPr>
        <p:spPr>
          <a:xfrm>
            <a:off x="385975" y="1675100"/>
            <a:ext cx="3800400" cy="2447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100">
                <a:solidFill>
                  <a:srgbClr val="D7F1FF"/>
                </a:solidFill>
                <a:latin typeface="EB Garamond"/>
                <a:ea typeface="EB Garamond"/>
                <a:cs typeface="EB Garamond"/>
                <a:sym typeface="EB Garamond"/>
              </a:rPr>
              <a:t>A Cover Letter is </a:t>
            </a:r>
            <a:r>
              <a:rPr lang="en" sz="2100" u="sng">
                <a:solidFill>
                  <a:srgbClr val="D7F1FF"/>
                </a:solidFill>
                <a:latin typeface="EB Garamond"/>
                <a:ea typeface="EB Garamond"/>
                <a:cs typeface="EB Garamond"/>
                <a:sym typeface="EB Garamond"/>
              </a:rPr>
              <a:t>a written statement of your interest in a given role.</a:t>
            </a:r>
            <a:endParaRPr sz="2100" u="sng">
              <a:solidFill>
                <a:srgbClr val="D7F1FF"/>
              </a:solidFill>
              <a:latin typeface="EB Garamond"/>
              <a:ea typeface="EB Garamond"/>
              <a:cs typeface="EB Garamond"/>
              <a:sym typeface="EB Garamond"/>
            </a:endParaRPr>
          </a:p>
          <a:p>
            <a:pPr indent="-361950" lvl="0" marL="457200" rtl="0" algn="l">
              <a:spcBef>
                <a:spcPts val="0"/>
              </a:spcBef>
              <a:spcAft>
                <a:spcPts val="0"/>
              </a:spcAft>
              <a:buClr>
                <a:srgbClr val="D7F1FF"/>
              </a:buClr>
              <a:buSzPts val="2100"/>
              <a:buFont typeface="EB Garamond"/>
              <a:buChar char="●"/>
            </a:pPr>
            <a:r>
              <a:rPr lang="en" sz="2100">
                <a:solidFill>
                  <a:srgbClr val="D7F1FF"/>
                </a:solidFill>
                <a:latin typeface="EB Garamond"/>
                <a:ea typeface="EB Garamond"/>
                <a:cs typeface="EB Garamond"/>
                <a:sym typeface="EB Garamond"/>
              </a:rPr>
              <a:t>Written in paragraphs</a:t>
            </a:r>
            <a:endParaRPr sz="2100">
              <a:solidFill>
                <a:srgbClr val="D7F1FF"/>
              </a:solidFill>
              <a:latin typeface="EB Garamond"/>
              <a:ea typeface="EB Garamond"/>
              <a:cs typeface="EB Garamond"/>
              <a:sym typeface="EB Garamond"/>
            </a:endParaRPr>
          </a:p>
          <a:p>
            <a:pPr indent="-361950" lvl="0" marL="457200" rtl="0" algn="l">
              <a:spcBef>
                <a:spcPts val="0"/>
              </a:spcBef>
              <a:spcAft>
                <a:spcPts val="0"/>
              </a:spcAft>
              <a:buClr>
                <a:srgbClr val="D7F1FF"/>
              </a:buClr>
              <a:buSzPts val="2100"/>
              <a:buFont typeface="EB Garamond"/>
              <a:buChar char="●"/>
            </a:pPr>
            <a:r>
              <a:rPr lang="en" sz="2100">
                <a:solidFill>
                  <a:srgbClr val="D7F1FF"/>
                </a:solidFill>
                <a:latin typeface="EB Garamond"/>
                <a:ea typeface="EB Garamond"/>
                <a:cs typeface="EB Garamond"/>
                <a:sym typeface="EB Garamond"/>
              </a:rPr>
              <a:t>Showcase of your most to least relevant experiences</a:t>
            </a:r>
            <a:endParaRPr sz="2100">
              <a:solidFill>
                <a:srgbClr val="D7F1FF"/>
              </a:solidFill>
              <a:latin typeface="EB Garamond"/>
              <a:ea typeface="EB Garamond"/>
              <a:cs typeface="EB Garamond"/>
              <a:sym typeface="EB Garamond"/>
            </a:endParaRPr>
          </a:p>
          <a:p>
            <a:pPr indent="-361950" lvl="0" marL="457200" rtl="0" algn="l">
              <a:spcBef>
                <a:spcPts val="0"/>
              </a:spcBef>
              <a:spcAft>
                <a:spcPts val="0"/>
              </a:spcAft>
              <a:buClr>
                <a:srgbClr val="D7F1FF"/>
              </a:buClr>
              <a:buSzPts val="2100"/>
              <a:buFont typeface="EB Garamond"/>
              <a:buChar char="●"/>
            </a:pPr>
            <a:r>
              <a:rPr i="1" lang="en" sz="2100">
                <a:solidFill>
                  <a:srgbClr val="D7F1FF"/>
                </a:solidFill>
                <a:latin typeface="EB Garamond"/>
                <a:ea typeface="EB Garamond"/>
                <a:cs typeface="EB Garamond"/>
                <a:sym typeface="EB Garamond"/>
              </a:rPr>
              <a:t>Not always required!</a:t>
            </a:r>
            <a:endParaRPr i="1" sz="2100">
              <a:solidFill>
                <a:srgbClr val="D7F1FF"/>
              </a:solidFill>
              <a:latin typeface="EB Garamond"/>
              <a:ea typeface="EB Garamond"/>
              <a:cs typeface="EB Garamond"/>
              <a:sym typeface="EB Garamond"/>
            </a:endParaRPr>
          </a:p>
        </p:txBody>
      </p:sp>
      <p:pic>
        <p:nvPicPr>
          <p:cNvPr id="268" name="Google Shape;268;p41"/>
          <p:cNvPicPr preferRelativeResize="0"/>
          <p:nvPr/>
        </p:nvPicPr>
        <p:blipFill>
          <a:blip r:embed="rId4">
            <a:alphaModFix/>
          </a:blip>
          <a:stretch>
            <a:fillRect/>
          </a:stretch>
        </p:blipFill>
        <p:spPr>
          <a:xfrm>
            <a:off x="6489650" y="-278650"/>
            <a:ext cx="2076200" cy="20762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A3669"/>
        </a:solidFill>
      </p:bgPr>
    </p:bg>
    <p:spTree>
      <p:nvGrpSpPr>
        <p:cNvPr id="272" name="Shape 272"/>
        <p:cNvGrpSpPr/>
        <p:nvPr/>
      </p:nvGrpSpPr>
      <p:grpSpPr>
        <a:xfrm>
          <a:off x="0" y="0"/>
          <a:ext cx="0" cy="0"/>
          <a:chOff x="0" y="0"/>
          <a:chExt cx="0" cy="0"/>
        </a:xfrm>
      </p:grpSpPr>
      <p:pic>
        <p:nvPicPr>
          <p:cNvPr id="273" name="Google Shape;273;p42"/>
          <p:cNvPicPr preferRelativeResize="0"/>
          <p:nvPr/>
        </p:nvPicPr>
        <p:blipFill rotWithShape="1">
          <a:blip r:embed="rId3">
            <a:alphaModFix/>
          </a:blip>
          <a:srcRect b="12080" l="19593" r="18636" t="10279"/>
          <a:stretch/>
        </p:blipFill>
        <p:spPr>
          <a:xfrm>
            <a:off x="324150" y="179300"/>
            <a:ext cx="829224" cy="1042300"/>
          </a:xfrm>
          <a:prstGeom prst="rect">
            <a:avLst/>
          </a:prstGeom>
          <a:noFill/>
          <a:ln>
            <a:noFill/>
          </a:ln>
        </p:spPr>
      </p:pic>
      <p:sp>
        <p:nvSpPr>
          <p:cNvPr id="274" name="Google Shape;274;p42"/>
          <p:cNvSpPr txBox="1"/>
          <p:nvPr/>
        </p:nvSpPr>
        <p:spPr>
          <a:xfrm>
            <a:off x="1170750" y="323350"/>
            <a:ext cx="6802500" cy="754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3700" u="sng">
                <a:solidFill>
                  <a:srgbClr val="D7F1FF"/>
                </a:solidFill>
                <a:latin typeface="EB Garamond"/>
                <a:ea typeface="EB Garamond"/>
                <a:cs typeface="EB Garamond"/>
                <a:sym typeface="EB Garamond"/>
              </a:rPr>
              <a:t>Getting Started with Cover Letters</a:t>
            </a:r>
            <a:endParaRPr sz="3700" u="sng">
              <a:solidFill>
                <a:srgbClr val="D7F1FF"/>
              </a:solidFill>
              <a:latin typeface="EB Garamond"/>
              <a:ea typeface="EB Garamond"/>
              <a:cs typeface="EB Garamond"/>
              <a:sym typeface="EB Garamond"/>
            </a:endParaRPr>
          </a:p>
        </p:txBody>
      </p:sp>
      <p:sp>
        <p:nvSpPr>
          <p:cNvPr id="275" name="Google Shape;275;p42"/>
          <p:cNvSpPr txBox="1"/>
          <p:nvPr/>
        </p:nvSpPr>
        <p:spPr>
          <a:xfrm>
            <a:off x="655525" y="1077550"/>
            <a:ext cx="8164200" cy="3879000"/>
          </a:xfrm>
          <a:prstGeom prst="rect">
            <a:avLst/>
          </a:prstGeom>
          <a:noFill/>
          <a:ln>
            <a:noFill/>
          </a:ln>
        </p:spPr>
        <p:txBody>
          <a:bodyPr anchorCtr="0" anchor="t" bIns="91425" lIns="91425" spcFirstLastPara="1" rIns="91425" wrap="square" tIns="91425">
            <a:spAutoFit/>
          </a:bodyPr>
          <a:lstStyle/>
          <a:p>
            <a:pPr indent="-355600" lvl="0" marL="457200" rtl="0" algn="l">
              <a:spcBef>
                <a:spcPts val="0"/>
              </a:spcBef>
              <a:spcAft>
                <a:spcPts val="0"/>
              </a:spcAft>
              <a:buClr>
                <a:srgbClr val="D7F1FF"/>
              </a:buClr>
              <a:buSzPts val="2000"/>
              <a:buFont typeface="EB Garamond"/>
              <a:buAutoNum type="arabicPeriod"/>
            </a:pPr>
            <a:r>
              <a:rPr lang="en" sz="2000">
                <a:solidFill>
                  <a:srgbClr val="D7F1FF"/>
                </a:solidFill>
                <a:latin typeface="EB Garamond"/>
                <a:ea typeface="EB Garamond"/>
                <a:cs typeface="EB Garamond"/>
                <a:sym typeface="EB Garamond"/>
              </a:rPr>
              <a:t>Thoroughly read the job description and do some research.</a:t>
            </a:r>
            <a:endParaRPr sz="2000">
              <a:solidFill>
                <a:srgbClr val="D7F1FF"/>
              </a:solidFill>
              <a:latin typeface="EB Garamond"/>
              <a:ea typeface="EB Garamond"/>
              <a:cs typeface="EB Garamond"/>
              <a:sym typeface="EB Garamond"/>
            </a:endParaRPr>
          </a:p>
          <a:p>
            <a:pPr indent="-355600" lvl="0" marL="914400" rtl="0" algn="l">
              <a:spcBef>
                <a:spcPts val="0"/>
              </a:spcBef>
              <a:spcAft>
                <a:spcPts val="0"/>
              </a:spcAft>
              <a:buClr>
                <a:srgbClr val="D7F1FF"/>
              </a:buClr>
              <a:buSzPts val="2000"/>
              <a:buFont typeface="EB Garamond"/>
              <a:buChar char="●"/>
            </a:pPr>
            <a:r>
              <a:rPr lang="en" sz="2000">
                <a:solidFill>
                  <a:srgbClr val="D7F1FF"/>
                </a:solidFill>
                <a:latin typeface="EB Garamond"/>
                <a:ea typeface="EB Garamond"/>
                <a:cs typeface="EB Garamond"/>
                <a:sym typeface="EB Garamond"/>
              </a:rPr>
              <a:t>Understand the skills and experiences required.</a:t>
            </a:r>
            <a:endParaRPr sz="2000">
              <a:solidFill>
                <a:srgbClr val="D7F1FF"/>
              </a:solidFill>
              <a:latin typeface="EB Garamond"/>
              <a:ea typeface="EB Garamond"/>
              <a:cs typeface="EB Garamond"/>
              <a:sym typeface="EB Garamond"/>
            </a:endParaRPr>
          </a:p>
          <a:p>
            <a:pPr indent="-355600" lvl="0" marL="457200" rtl="0" algn="l">
              <a:spcBef>
                <a:spcPts val="0"/>
              </a:spcBef>
              <a:spcAft>
                <a:spcPts val="0"/>
              </a:spcAft>
              <a:buClr>
                <a:srgbClr val="D7F1FF"/>
              </a:buClr>
              <a:buSzPts val="2000"/>
              <a:buFont typeface="EB Garamond"/>
              <a:buAutoNum type="arabicPeriod"/>
            </a:pPr>
            <a:r>
              <a:rPr lang="en" sz="2000">
                <a:solidFill>
                  <a:srgbClr val="D7F1FF"/>
                </a:solidFill>
                <a:latin typeface="EB Garamond"/>
                <a:ea typeface="EB Garamond"/>
                <a:cs typeface="EB Garamond"/>
                <a:sym typeface="EB Garamond"/>
              </a:rPr>
              <a:t>Start by editing down your “Master” resume copy to match the requirements of the job description (see Session B for more info). </a:t>
            </a:r>
            <a:endParaRPr sz="2000">
              <a:solidFill>
                <a:srgbClr val="D7F1FF"/>
              </a:solidFill>
              <a:latin typeface="EB Garamond"/>
              <a:ea typeface="EB Garamond"/>
              <a:cs typeface="EB Garamond"/>
              <a:sym typeface="EB Garamond"/>
            </a:endParaRPr>
          </a:p>
          <a:p>
            <a:pPr indent="-355600" lvl="0" marL="457200" rtl="0" algn="l">
              <a:spcBef>
                <a:spcPts val="0"/>
              </a:spcBef>
              <a:spcAft>
                <a:spcPts val="0"/>
              </a:spcAft>
              <a:buClr>
                <a:srgbClr val="D7F1FF"/>
              </a:buClr>
              <a:buSzPts val="2000"/>
              <a:buFont typeface="EB Garamond"/>
              <a:buAutoNum type="arabicPeriod"/>
            </a:pPr>
            <a:r>
              <a:rPr lang="en" sz="2000">
                <a:solidFill>
                  <a:srgbClr val="D7F1FF"/>
                </a:solidFill>
                <a:latin typeface="EB Garamond"/>
                <a:ea typeface="EB Garamond"/>
                <a:cs typeface="EB Garamond"/>
                <a:sym typeface="EB Garamond"/>
              </a:rPr>
              <a:t>Copy your 3-4 most relevant resume skills into the Cover Letter document. </a:t>
            </a:r>
            <a:endParaRPr sz="2000">
              <a:solidFill>
                <a:srgbClr val="D7F1FF"/>
              </a:solidFill>
              <a:latin typeface="EB Garamond"/>
              <a:ea typeface="EB Garamond"/>
              <a:cs typeface="EB Garamond"/>
              <a:sym typeface="EB Garamond"/>
            </a:endParaRPr>
          </a:p>
          <a:p>
            <a:pPr indent="-355600" lvl="0" marL="914400" rtl="0" algn="l">
              <a:spcBef>
                <a:spcPts val="0"/>
              </a:spcBef>
              <a:spcAft>
                <a:spcPts val="0"/>
              </a:spcAft>
              <a:buClr>
                <a:srgbClr val="D7F1FF"/>
              </a:buClr>
              <a:buSzPts val="2000"/>
              <a:buFont typeface="EB Garamond"/>
              <a:buChar char="●"/>
            </a:pPr>
            <a:r>
              <a:rPr lang="en" sz="2000">
                <a:solidFill>
                  <a:srgbClr val="D7F1FF"/>
                </a:solidFill>
                <a:latin typeface="EB Garamond"/>
                <a:ea typeface="EB Garamond"/>
                <a:cs typeface="EB Garamond"/>
                <a:sym typeface="EB Garamond"/>
              </a:rPr>
              <a:t>Order them from most to least relevant in your document using the keywords in the description. </a:t>
            </a:r>
            <a:endParaRPr sz="2000">
              <a:solidFill>
                <a:srgbClr val="D7F1FF"/>
              </a:solidFill>
              <a:latin typeface="EB Garamond"/>
              <a:ea typeface="EB Garamond"/>
              <a:cs typeface="EB Garamond"/>
              <a:sym typeface="EB Garamond"/>
            </a:endParaRPr>
          </a:p>
          <a:p>
            <a:pPr indent="-355600" lvl="0" marL="457200" rtl="0" algn="l">
              <a:spcBef>
                <a:spcPts val="0"/>
              </a:spcBef>
              <a:spcAft>
                <a:spcPts val="0"/>
              </a:spcAft>
              <a:buClr>
                <a:srgbClr val="D7F1FF"/>
              </a:buClr>
              <a:buSzPts val="2000"/>
              <a:buFont typeface="EB Garamond"/>
              <a:buAutoNum type="arabicPeriod"/>
            </a:pPr>
            <a:r>
              <a:rPr lang="en" sz="2000">
                <a:solidFill>
                  <a:srgbClr val="D7F1FF"/>
                </a:solidFill>
                <a:latin typeface="EB Garamond"/>
                <a:ea typeface="EB Garamond"/>
                <a:cs typeface="EB Garamond"/>
                <a:sym typeface="EB Garamond"/>
              </a:rPr>
              <a:t>Consider why you want the job! Write down 1-2 ideas that should fit into your intro and conclusion. </a:t>
            </a:r>
            <a:endParaRPr sz="2000">
              <a:solidFill>
                <a:srgbClr val="D7F1FF"/>
              </a:solidFill>
              <a:latin typeface="EB Garamond"/>
              <a:ea typeface="EB Garamond"/>
              <a:cs typeface="EB Garamond"/>
              <a:sym typeface="EB Garamond"/>
            </a:endParaRPr>
          </a:p>
          <a:p>
            <a:pPr indent="-355600" lvl="0" marL="914400" rtl="0" algn="l">
              <a:spcBef>
                <a:spcPts val="0"/>
              </a:spcBef>
              <a:spcAft>
                <a:spcPts val="0"/>
              </a:spcAft>
              <a:buClr>
                <a:srgbClr val="D7F1FF"/>
              </a:buClr>
              <a:buSzPts val="2000"/>
              <a:buFont typeface="EB Garamond"/>
              <a:buChar char="●"/>
            </a:pPr>
            <a:r>
              <a:rPr lang="en" sz="2000">
                <a:solidFill>
                  <a:srgbClr val="D7F1FF"/>
                </a:solidFill>
                <a:latin typeface="EB Garamond"/>
                <a:ea typeface="EB Garamond"/>
                <a:cs typeface="EB Garamond"/>
                <a:sym typeface="EB Garamond"/>
              </a:rPr>
              <a:t>Focus on how you can support them, not just how they can help you. </a:t>
            </a:r>
            <a:endParaRPr sz="2000">
              <a:solidFill>
                <a:srgbClr val="D7F1FF"/>
              </a:solidFill>
              <a:latin typeface="EB Garamond"/>
              <a:ea typeface="EB Garamond"/>
              <a:cs typeface="EB Garamond"/>
              <a:sym typeface="EB Garamond"/>
            </a:endParaRPr>
          </a:p>
          <a:p>
            <a:pPr indent="0" lvl="0" marL="0" rtl="0" algn="l">
              <a:spcBef>
                <a:spcPts val="0"/>
              </a:spcBef>
              <a:spcAft>
                <a:spcPts val="0"/>
              </a:spcAft>
              <a:buNone/>
            </a:pPr>
            <a:r>
              <a:t/>
            </a:r>
            <a:endParaRPr sz="2000">
              <a:solidFill>
                <a:srgbClr val="D7F1FF"/>
              </a:solidFill>
              <a:latin typeface="EB Garamond"/>
              <a:ea typeface="EB Garamond"/>
              <a:cs typeface="EB Garamond"/>
              <a:sym typeface="EB Garamond"/>
            </a:endParaRPr>
          </a:p>
          <a:p>
            <a:pPr indent="0" lvl="0" marL="0" rtl="0" algn="l">
              <a:spcBef>
                <a:spcPts val="0"/>
              </a:spcBef>
              <a:spcAft>
                <a:spcPts val="0"/>
              </a:spcAft>
              <a:buNone/>
            </a:pPr>
            <a:r>
              <a:rPr lang="en" sz="2000" u="sng">
                <a:solidFill>
                  <a:srgbClr val="D7F1FF"/>
                </a:solidFill>
                <a:latin typeface="EB Garamond"/>
                <a:ea typeface="EB Garamond"/>
                <a:cs typeface="EB Garamond"/>
                <a:sym typeface="EB Garamond"/>
              </a:rPr>
              <a:t>This is the basic outline for your Cover Letter. </a:t>
            </a:r>
            <a:endParaRPr sz="2000" u="sng">
              <a:solidFill>
                <a:srgbClr val="D7F1FF"/>
              </a:solidFill>
              <a:latin typeface="EB Garamond"/>
              <a:ea typeface="EB Garamond"/>
              <a:cs typeface="EB Garamond"/>
              <a:sym typeface="EB Garamond"/>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A3669"/>
        </a:solidFill>
      </p:bgPr>
    </p:bg>
    <p:spTree>
      <p:nvGrpSpPr>
        <p:cNvPr id="279" name="Shape 279"/>
        <p:cNvGrpSpPr/>
        <p:nvPr/>
      </p:nvGrpSpPr>
      <p:grpSpPr>
        <a:xfrm>
          <a:off x="0" y="0"/>
          <a:ext cx="0" cy="0"/>
          <a:chOff x="0" y="0"/>
          <a:chExt cx="0" cy="0"/>
        </a:xfrm>
      </p:grpSpPr>
      <p:sp>
        <p:nvSpPr>
          <p:cNvPr id="280" name="Google Shape;280;p43"/>
          <p:cNvSpPr/>
          <p:nvPr/>
        </p:nvSpPr>
        <p:spPr>
          <a:xfrm>
            <a:off x="1179625" y="864925"/>
            <a:ext cx="3360000" cy="4000500"/>
          </a:xfrm>
          <a:prstGeom prst="rect">
            <a:avLst/>
          </a:prstGeom>
          <a:solidFill>
            <a:srgbClr val="3B7BC3"/>
          </a:solidFill>
          <a:ln cap="flat" cmpd="sng" w="9525">
            <a:solidFill>
              <a:srgbClr val="D7F1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281" name="Google Shape;281;p43"/>
          <p:cNvPicPr preferRelativeResize="0"/>
          <p:nvPr/>
        </p:nvPicPr>
        <p:blipFill rotWithShape="1">
          <a:blip r:embed="rId3">
            <a:alphaModFix/>
          </a:blip>
          <a:srcRect b="12080" l="19593" r="18636" t="10279"/>
          <a:stretch/>
        </p:blipFill>
        <p:spPr>
          <a:xfrm>
            <a:off x="324150" y="179300"/>
            <a:ext cx="829224" cy="1042300"/>
          </a:xfrm>
          <a:prstGeom prst="rect">
            <a:avLst/>
          </a:prstGeom>
          <a:noFill/>
          <a:ln>
            <a:noFill/>
          </a:ln>
        </p:spPr>
      </p:pic>
      <p:sp>
        <p:nvSpPr>
          <p:cNvPr id="282" name="Google Shape;282;p43"/>
          <p:cNvSpPr txBox="1"/>
          <p:nvPr/>
        </p:nvSpPr>
        <p:spPr>
          <a:xfrm>
            <a:off x="1170750" y="94750"/>
            <a:ext cx="6802500" cy="754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3700" u="sng">
                <a:solidFill>
                  <a:srgbClr val="D7F1FF"/>
                </a:solidFill>
                <a:latin typeface="EB Garamond"/>
                <a:ea typeface="EB Garamond"/>
                <a:cs typeface="EB Garamond"/>
                <a:sym typeface="EB Garamond"/>
              </a:rPr>
              <a:t>Cover Letter Format</a:t>
            </a:r>
            <a:endParaRPr sz="3700" u="sng">
              <a:solidFill>
                <a:srgbClr val="D7F1FF"/>
              </a:solidFill>
              <a:latin typeface="EB Garamond"/>
              <a:ea typeface="EB Garamond"/>
              <a:cs typeface="EB Garamond"/>
              <a:sym typeface="EB Garamond"/>
            </a:endParaRPr>
          </a:p>
        </p:txBody>
      </p:sp>
      <p:sp>
        <p:nvSpPr>
          <p:cNvPr id="283" name="Google Shape;283;p43"/>
          <p:cNvSpPr txBox="1"/>
          <p:nvPr/>
        </p:nvSpPr>
        <p:spPr>
          <a:xfrm>
            <a:off x="1229575" y="864925"/>
            <a:ext cx="3618000" cy="4063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rgbClr val="D7F1FF"/>
                </a:solidFill>
                <a:latin typeface="EB Garamond"/>
                <a:ea typeface="EB Garamond"/>
                <a:cs typeface="EB Garamond"/>
                <a:sym typeface="EB Garamond"/>
              </a:rPr>
              <a:t>Date</a:t>
            </a:r>
            <a:endParaRPr>
              <a:solidFill>
                <a:srgbClr val="D7F1FF"/>
              </a:solidFill>
              <a:latin typeface="EB Garamond"/>
              <a:ea typeface="EB Garamond"/>
              <a:cs typeface="EB Garamond"/>
              <a:sym typeface="EB Garamond"/>
            </a:endParaRPr>
          </a:p>
          <a:p>
            <a:pPr indent="0" lvl="0" marL="0" rtl="0" algn="l">
              <a:spcBef>
                <a:spcPts val="0"/>
              </a:spcBef>
              <a:spcAft>
                <a:spcPts val="0"/>
              </a:spcAft>
              <a:buNone/>
            </a:pPr>
            <a:r>
              <a:rPr lang="en">
                <a:solidFill>
                  <a:srgbClr val="D7F1FF"/>
                </a:solidFill>
                <a:latin typeface="EB Garamond"/>
                <a:ea typeface="EB Garamond"/>
                <a:cs typeface="EB Garamond"/>
                <a:sym typeface="EB Garamond"/>
              </a:rPr>
              <a:t>Person / Department</a:t>
            </a:r>
            <a:endParaRPr>
              <a:solidFill>
                <a:srgbClr val="D7F1FF"/>
              </a:solidFill>
              <a:latin typeface="EB Garamond"/>
              <a:ea typeface="EB Garamond"/>
              <a:cs typeface="EB Garamond"/>
              <a:sym typeface="EB Garamond"/>
            </a:endParaRPr>
          </a:p>
          <a:p>
            <a:pPr indent="0" lvl="0" marL="0" rtl="0" algn="l">
              <a:spcBef>
                <a:spcPts val="0"/>
              </a:spcBef>
              <a:spcAft>
                <a:spcPts val="0"/>
              </a:spcAft>
              <a:buNone/>
            </a:pPr>
            <a:r>
              <a:rPr lang="en">
                <a:solidFill>
                  <a:srgbClr val="D7F1FF"/>
                </a:solidFill>
                <a:latin typeface="EB Garamond"/>
                <a:ea typeface="EB Garamond"/>
                <a:cs typeface="EB Garamond"/>
                <a:sym typeface="EB Garamond"/>
              </a:rPr>
              <a:t>Address </a:t>
            </a:r>
            <a:endParaRPr>
              <a:solidFill>
                <a:srgbClr val="D7F1FF"/>
              </a:solidFill>
              <a:latin typeface="EB Garamond"/>
              <a:ea typeface="EB Garamond"/>
              <a:cs typeface="EB Garamond"/>
              <a:sym typeface="EB Garamond"/>
            </a:endParaRPr>
          </a:p>
          <a:p>
            <a:pPr indent="0" lvl="0" marL="0" rtl="0" algn="l">
              <a:spcBef>
                <a:spcPts val="0"/>
              </a:spcBef>
              <a:spcAft>
                <a:spcPts val="0"/>
              </a:spcAft>
              <a:buNone/>
            </a:pPr>
            <a:r>
              <a:t/>
            </a:r>
            <a:endParaRPr>
              <a:solidFill>
                <a:srgbClr val="D7F1FF"/>
              </a:solidFill>
              <a:latin typeface="EB Garamond"/>
              <a:ea typeface="EB Garamond"/>
              <a:cs typeface="EB Garamond"/>
              <a:sym typeface="EB Garamond"/>
            </a:endParaRPr>
          </a:p>
          <a:p>
            <a:pPr indent="0" lvl="0" marL="0" rtl="0" algn="l">
              <a:spcBef>
                <a:spcPts val="0"/>
              </a:spcBef>
              <a:spcAft>
                <a:spcPts val="0"/>
              </a:spcAft>
              <a:buNone/>
            </a:pPr>
            <a:r>
              <a:rPr lang="en">
                <a:solidFill>
                  <a:srgbClr val="D7F1FF"/>
                </a:solidFill>
                <a:latin typeface="EB Garamond"/>
                <a:ea typeface="EB Garamond"/>
                <a:cs typeface="EB Garamond"/>
                <a:sym typeface="EB Garamond"/>
              </a:rPr>
              <a:t>Dear (Hiring Manager):</a:t>
            </a:r>
            <a:endParaRPr>
              <a:solidFill>
                <a:srgbClr val="D7F1FF"/>
              </a:solidFill>
              <a:latin typeface="EB Garamond"/>
              <a:ea typeface="EB Garamond"/>
              <a:cs typeface="EB Garamond"/>
              <a:sym typeface="EB Garamond"/>
            </a:endParaRPr>
          </a:p>
          <a:p>
            <a:pPr indent="0" lvl="0" marL="0" rtl="0" algn="l">
              <a:spcBef>
                <a:spcPts val="0"/>
              </a:spcBef>
              <a:spcAft>
                <a:spcPts val="0"/>
              </a:spcAft>
              <a:buNone/>
            </a:pPr>
            <a:r>
              <a:t/>
            </a:r>
            <a:endParaRPr>
              <a:solidFill>
                <a:srgbClr val="D7F1FF"/>
              </a:solidFill>
              <a:latin typeface="EB Garamond"/>
              <a:ea typeface="EB Garamond"/>
              <a:cs typeface="EB Garamond"/>
              <a:sym typeface="EB Garamond"/>
            </a:endParaRPr>
          </a:p>
          <a:p>
            <a:pPr indent="0" lvl="0" marL="0" rtl="0" algn="l">
              <a:spcBef>
                <a:spcPts val="0"/>
              </a:spcBef>
              <a:spcAft>
                <a:spcPts val="0"/>
              </a:spcAft>
              <a:buNone/>
            </a:pPr>
            <a:r>
              <a:rPr lang="en">
                <a:solidFill>
                  <a:srgbClr val="D7F1FF"/>
                </a:solidFill>
                <a:latin typeface="EB Garamond"/>
                <a:ea typeface="EB Garamond"/>
                <a:cs typeface="EB Garamond"/>
                <a:sym typeface="EB Garamond"/>
              </a:rPr>
              <a:t>Paragraph 1 / Introduction</a:t>
            </a:r>
            <a:endParaRPr>
              <a:solidFill>
                <a:srgbClr val="D7F1FF"/>
              </a:solidFill>
              <a:latin typeface="EB Garamond"/>
              <a:ea typeface="EB Garamond"/>
              <a:cs typeface="EB Garamond"/>
              <a:sym typeface="EB Garamond"/>
            </a:endParaRPr>
          </a:p>
          <a:p>
            <a:pPr indent="0" lvl="0" marL="0" rtl="0" algn="l">
              <a:spcBef>
                <a:spcPts val="0"/>
              </a:spcBef>
              <a:spcAft>
                <a:spcPts val="0"/>
              </a:spcAft>
              <a:buNone/>
            </a:pPr>
            <a:r>
              <a:t/>
            </a:r>
            <a:endParaRPr>
              <a:solidFill>
                <a:srgbClr val="D7F1FF"/>
              </a:solidFill>
              <a:latin typeface="EB Garamond"/>
              <a:ea typeface="EB Garamond"/>
              <a:cs typeface="EB Garamond"/>
              <a:sym typeface="EB Garamond"/>
            </a:endParaRPr>
          </a:p>
          <a:p>
            <a:pPr indent="0" lvl="0" marL="0" rtl="0" algn="l">
              <a:spcBef>
                <a:spcPts val="0"/>
              </a:spcBef>
              <a:spcAft>
                <a:spcPts val="0"/>
              </a:spcAft>
              <a:buNone/>
            </a:pPr>
            <a:r>
              <a:rPr lang="en">
                <a:solidFill>
                  <a:srgbClr val="D7F1FF"/>
                </a:solidFill>
                <a:latin typeface="EB Garamond"/>
                <a:ea typeface="EB Garamond"/>
                <a:cs typeface="EB Garamond"/>
                <a:sym typeface="EB Garamond"/>
              </a:rPr>
              <a:t>Paragraphs 2 - 3</a:t>
            </a:r>
            <a:endParaRPr>
              <a:solidFill>
                <a:srgbClr val="D7F1FF"/>
              </a:solidFill>
              <a:latin typeface="EB Garamond"/>
              <a:ea typeface="EB Garamond"/>
              <a:cs typeface="EB Garamond"/>
              <a:sym typeface="EB Garamond"/>
            </a:endParaRPr>
          </a:p>
          <a:p>
            <a:pPr indent="0" lvl="0" marL="0" rtl="0" algn="l">
              <a:spcBef>
                <a:spcPts val="0"/>
              </a:spcBef>
              <a:spcAft>
                <a:spcPts val="0"/>
              </a:spcAft>
              <a:buNone/>
            </a:pPr>
            <a:r>
              <a:t/>
            </a:r>
            <a:endParaRPr>
              <a:solidFill>
                <a:srgbClr val="D7F1FF"/>
              </a:solidFill>
              <a:latin typeface="EB Garamond"/>
              <a:ea typeface="EB Garamond"/>
              <a:cs typeface="EB Garamond"/>
              <a:sym typeface="EB Garamond"/>
            </a:endParaRPr>
          </a:p>
          <a:p>
            <a:pPr indent="0" lvl="0" marL="0" rtl="0" algn="l">
              <a:spcBef>
                <a:spcPts val="0"/>
              </a:spcBef>
              <a:spcAft>
                <a:spcPts val="0"/>
              </a:spcAft>
              <a:buNone/>
            </a:pPr>
            <a:r>
              <a:rPr lang="en">
                <a:solidFill>
                  <a:srgbClr val="D7F1FF"/>
                </a:solidFill>
                <a:latin typeface="EB Garamond"/>
                <a:ea typeface="EB Garamond"/>
                <a:cs typeface="EB Garamond"/>
                <a:sym typeface="EB Garamond"/>
              </a:rPr>
              <a:t>Paragraph 4 / Conclusion</a:t>
            </a:r>
            <a:endParaRPr>
              <a:solidFill>
                <a:srgbClr val="D7F1FF"/>
              </a:solidFill>
              <a:latin typeface="EB Garamond"/>
              <a:ea typeface="EB Garamond"/>
              <a:cs typeface="EB Garamond"/>
              <a:sym typeface="EB Garamond"/>
            </a:endParaRPr>
          </a:p>
          <a:p>
            <a:pPr indent="0" lvl="0" marL="0" rtl="0" algn="l">
              <a:spcBef>
                <a:spcPts val="0"/>
              </a:spcBef>
              <a:spcAft>
                <a:spcPts val="0"/>
              </a:spcAft>
              <a:buNone/>
            </a:pPr>
            <a:r>
              <a:t/>
            </a:r>
            <a:endParaRPr>
              <a:solidFill>
                <a:srgbClr val="D7F1FF"/>
              </a:solidFill>
              <a:latin typeface="EB Garamond"/>
              <a:ea typeface="EB Garamond"/>
              <a:cs typeface="EB Garamond"/>
              <a:sym typeface="EB Garamond"/>
            </a:endParaRPr>
          </a:p>
          <a:p>
            <a:pPr indent="0" lvl="0" marL="0" rtl="0" algn="l">
              <a:spcBef>
                <a:spcPts val="0"/>
              </a:spcBef>
              <a:spcAft>
                <a:spcPts val="0"/>
              </a:spcAft>
              <a:buNone/>
            </a:pPr>
            <a:r>
              <a:rPr lang="en">
                <a:solidFill>
                  <a:srgbClr val="D7F1FF"/>
                </a:solidFill>
                <a:latin typeface="EB Garamond"/>
                <a:ea typeface="EB Garamond"/>
                <a:cs typeface="EB Garamond"/>
                <a:sym typeface="EB Garamond"/>
              </a:rPr>
              <a:t>Thank you for your time and consideration. </a:t>
            </a:r>
            <a:endParaRPr>
              <a:solidFill>
                <a:srgbClr val="D7F1FF"/>
              </a:solidFill>
              <a:latin typeface="EB Garamond"/>
              <a:ea typeface="EB Garamond"/>
              <a:cs typeface="EB Garamond"/>
              <a:sym typeface="EB Garamond"/>
            </a:endParaRPr>
          </a:p>
          <a:p>
            <a:pPr indent="0" lvl="0" marL="0" rtl="0" algn="l">
              <a:spcBef>
                <a:spcPts val="0"/>
              </a:spcBef>
              <a:spcAft>
                <a:spcPts val="0"/>
              </a:spcAft>
              <a:buNone/>
            </a:pPr>
            <a:r>
              <a:t/>
            </a:r>
            <a:endParaRPr>
              <a:solidFill>
                <a:srgbClr val="D7F1FF"/>
              </a:solidFill>
              <a:latin typeface="EB Garamond"/>
              <a:ea typeface="EB Garamond"/>
              <a:cs typeface="EB Garamond"/>
              <a:sym typeface="EB Garamond"/>
            </a:endParaRPr>
          </a:p>
          <a:p>
            <a:pPr indent="0" lvl="0" marL="0" rtl="0" algn="l">
              <a:spcBef>
                <a:spcPts val="0"/>
              </a:spcBef>
              <a:spcAft>
                <a:spcPts val="0"/>
              </a:spcAft>
              <a:buNone/>
            </a:pPr>
            <a:r>
              <a:rPr lang="en">
                <a:solidFill>
                  <a:srgbClr val="D7F1FF"/>
                </a:solidFill>
                <a:latin typeface="EB Garamond"/>
                <a:ea typeface="EB Garamond"/>
                <a:cs typeface="EB Garamond"/>
                <a:sym typeface="EB Garamond"/>
              </a:rPr>
              <a:t>Best wishes,</a:t>
            </a:r>
            <a:endParaRPr>
              <a:solidFill>
                <a:srgbClr val="D7F1FF"/>
              </a:solidFill>
              <a:latin typeface="EB Garamond"/>
              <a:ea typeface="EB Garamond"/>
              <a:cs typeface="EB Garamond"/>
              <a:sym typeface="EB Garamond"/>
            </a:endParaRPr>
          </a:p>
          <a:p>
            <a:pPr indent="0" lvl="0" marL="0" rtl="0" algn="l">
              <a:spcBef>
                <a:spcPts val="0"/>
              </a:spcBef>
              <a:spcAft>
                <a:spcPts val="0"/>
              </a:spcAft>
              <a:buNone/>
            </a:pPr>
            <a:r>
              <a:rPr lang="en">
                <a:solidFill>
                  <a:srgbClr val="D7F1FF"/>
                </a:solidFill>
                <a:latin typeface="EB Garamond"/>
                <a:ea typeface="EB Garamond"/>
                <a:cs typeface="EB Garamond"/>
                <a:sym typeface="EB Garamond"/>
              </a:rPr>
              <a:t>Name </a:t>
            </a:r>
            <a:endParaRPr>
              <a:solidFill>
                <a:srgbClr val="D7F1FF"/>
              </a:solidFill>
              <a:latin typeface="EB Garamond"/>
              <a:ea typeface="EB Garamond"/>
              <a:cs typeface="EB Garamond"/>
              <a:sym typeface="EB Garamond"/>
            </a:endParaRPr>
          </a:p>
          <a:p>
            <a:pPr indent="0" lvl="0" marL="0" rtl="0" algn="l">
              <a:spcBef>
                <a:spcPts val="0"/>
              </a:spcBef>
              <a:spcAft>
                <a:spcPts val="0"/>
              </a:spcAft>
              <a:buNone/>
            </a:pPr>
            <a:r>
              <a:rPr lang="en">
                <a:solidFill>
                  <a:srgbClr val="D7F1FF"/>
                </a:solidFill>
                <a:latin typeface="EB Garamond"/>
                <a:ea typeface="EB Garamond"/>
                <a:cs typeface="EB Garamond"/>
                <a:sym typeface="EB Garamond"/>
              </a:rPr>
              <a:t>Signature (Can be digital)</a:t>
            </a:r>
            <a:endParaRPr>
              <a:solidFill>
                <a:srgbClr val="D7F1FF"/>
              </a:solidFill>
              <a:latin typeface="EB Garamond"/>
              <a:ea typeface="EB Garamond"/>
              <a:cs typeface="EB Garamond"/>
              <a:sym typeface="EB Garamond"/>
            </a:endParaRPr>
          </a:p>
          <a:p>
            <a:pPr indent="0" lvl="0" marL="0" rtl="0" algn="l">
              <a:spcBef>
                <a:spcPts val="0"/>
              </a:spcBef>
              <a:spcAft>
                <a:spcPts val="0"/>
              </a:spcAft>
              <a:buNone/>
            </a:pPr>
            <a:r>
              <a:rPr lang="en">
                <a:solidFill>
                  <a:srgbClr val="D7F1FF"/>
                </a:solidFill>
                <a:latin typeface="EB Garamond"/>
                <a:ea typeface="EB Garamond"/>
                <a:cs typeface="EB Garamond"/>
                <a:sym typeface="EB Garamond"/>
              </a:rPr>
              <a:t>Contact Information (email)</a:t>
            </a:r>
            <a:endParaRPr>
              <a:solidFill>
                <a:srgbClr val="D7F1FF"/>
              </a:solidFill>
              <a:latin typeface="EB Garamond"/>
              <a:ea typeface="EB Garamond"/>
              <a:cs typeface="EB Garamond"/>
              <a:sym typeface="EB Garamond"/>
            </a:endParaRPr>
          </a:p>
        </p:txBody>
      </p:sp>
      <p:sp>
        <p:nvSpPr>
          <p:cNvPr id="284" name="Google Shape;284;p43"/>
          <p:cNvSpPr txBox="1"/>
          <p:nvPr/>
        </p:nvSpPr>
        <p:spPr>
          <a:xfrm>
            <a:off x="4707675" y="1544350"/>
            <a:ext cx="4117800" cy="3186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500" u="sng">
                <a:solidFill>
                  <a:srgbClr val="D7F1FF"/>
                </a:solidFill>
                <a:latin typeface="EB Garamond"/>
                <a:ea typeface="EB Garamond"/>
                <a:cs typeface="EB Garamond"/>
                <a:sym typeface="EB Garamond"/>
              </a:rPr>
              <a:t>Final Tips:</a:t>
            </a:r>
            <a:endParaRPr sz="1500" u="sng">
              <a:solidFill>
                <a:srgbClr val="D7F1FF"/>
              </a:solidFill>
              <a:latin typeface="EB Garamond"/>
              <a:ea typeface="EB Garamond"/>
              <a:cs typeface="EB Garamond"/>
              <a:sym typeface="EB Garamond"/>
            </a:endParaRPr>
          </a:p>
          <a:p>
            <a:pPr indent="0" lvl="0" marL="0" rtl="0" algn="l">
              <a:spcBef>
                <a:spcPts val="0"/>
              </a:spcBef>
              <a:spcAft>
                <a:spcPts val="0"/>
              </a:spcAft>
              <a:buNone/>
            </a:pPr>
            <a:r>
              <a:t/>
            </a:r>
            <a:endParaRPr sz="1500">
              <a:solidFill>
                <a:srgbClr val="D7F1FF"/>
              </a:solidFill>
              <a:latin typeface="EB Garamond"/>
              <a:ea typeface="EB Garamond"/>
              <a:cs typeface="EB Garamond"/>
              <a:sym typeface="EB Garamond"/>
            </a:endParaRPr>
          </a:p>
          <a:p>
            <a:pPr indent="-323850" lvl="0" marL="457200" rtl="0" algn="l">
              <a:spcBef>
                <a:spcPts val="0"/>
              </a:spcBef>
              <a:spcAft>
                <a:spcPts val="0"/>
              </a:spcAft>
              <a:buClr>
                <a:srgbClr val="D7F1FF"/>
              </a:buClr>
              <a:buSzPts val="1500"/>
              <a:buFont typeface="EB Garamond"/>
              <a:buChar char="●"/>
            </a:pPr>
            <a:r>
              <a:rPr lang="en" sz="1500">
                <a:solidFill>
                  <a:srgbClr val="D7F1FF"/>
                </a:solidFill>
                <a:latin typeface="EB Garamond"/>
                <a:ea typeface="EB Garamond"/>
                <a:cs typeface="EB Garamond"/>
                <a:sym typeface="EB Garamond"/>
              </a:rPr>
              <a:t>Don’t forget to edit!</a:t>
            </a:r>
            <a:br>
              <a:rPr lang="en" sz="1500">
                <a:solidFill>
                  <a:srgbClr val="D7F1FF"/>
                </a:solidFill>
                <a:latin typeface="EB Garamond"/>
                <a:ea typeface="EB Garamond"/>
                <a:cs typeface="EB Garamond"/>
                <a:sym typeface="EB Garamond"/>
              </a:rPr>
            </a:br>
            <a:endParaRPr sz="1500">
              <a:solidFill>
                <a:srgbClr val="D7F1FF"/>
              </a:solidFill>
              <a:latin typeface="EB Garamond"/>
              <a:ea typeface="EB Garamond"/>
              <a:cs typeface="EB Garamond"/>
              <a:sym typeface="EB Garamond"/>
            </a:endParaRPr>
          </a:p>
          <a:p>
            <a:pPr indent="-323850" lvl="0" marL="457200" rtl="0" algn="l">
              <a:spcBef>
                <a:spcPts val="0"/>
              </a:spcBef>
              <a:spcAft>
                <a:spcPts val="0"/>
              </a:spcAft>
              <a:buClr>
                <a:srgbClr val="D7F1FF"/>
              </a:buClr>
              <a:buSzPts val="1500"/>
              <a:buFont typeface="EB Garamond"/>
              <a:buChar char="●"/>
            </a:pPr>
            <a:r>
              <a:rPr lang="en" sz="1500">
                <a:solidFill>
                  <a:srgbClr val="D7F1FF"/>
                </a:solidFill>
                <a:latin typeface="EB Garamond"/>
                <a:ea typeface="EB Garamond"/>
                <a:cs typeface="EB Garamond"/>
                <a:sym typeface="EB Garamond"/>
              </a:rPr>
              <a:t>Review a Cover Letter Checklist like this one from Columbia University: </a:t>
            </a:r>
            <a:r>
              <a:rPr lang="en" sz="1500" u="sng">
                <a:solidFill>
                  <a:srgbClr val="D7F1FF"/>
                </a:solidFill>
                <a:latin typeface="EB Garamond"/>
                <a:ea typeface="EB Garamond"/>
                <a:cs typeface="EB Garamond"/>
                <a:sym typeface="EB Garamond"/>
              </a:rPr>
              <a:t>https://bit.ly/3z5Y2IY</a:t>
            </a:r>
            <a:br>
              <a:rPr lang="en" sz="1500">
                <a:solidFill>
                  <a:srgbClr val="D7F1FF"/>
                </a:solidFill>
                <a:latin typeface="EB Garamond"/>
                <a:ea typeface="EB Garamond"/>
                <a:cs typeface="EB Garamond"/>
                <a:sym typeface="EB Garamond"/>
              </a:rPr>
            </a:br>
            <a:endParaRPr sz="1500">
              <a:solidFill>
                <a:srgbClr val="D7F1FF"/>
              </a:solidFill>
              <a:latin typeface="EB Garamond"/>
              <a:ea typeface="EB Garamond"/>
              <a:cs typeface="EB Garamond"/>
              <a:sym typeface="EB Garamond"/>
            </a:endParaRPr>
          </a:p>
          <a:p>
            <a:pPr indent="-323850" lvl="0" marL="457200" rtl="0" algn="l">
              <a:spcBef>
                <a:spcPts val="0"/>
              </a:spcBef>
              <a:spcAft>
                <a:spcPts val="0"/>
              </a:spcAft>
              <a:buClr>
                <a:srgbClr val="D7F1FF"/>
              </a:buClr>
              <a:buSzPts val="1500"/>
              <a:buFont typeface="EB Garamond"/>
              <a:buChar char="●"/>
            </a:pPr>
            <a:r>
              <a:rPr lang="en" sz="1500">
                <a:solidFill>
                  <a:srgbClr val="D7F1FF"/>
                </a:solidFill>
                <a:latin typeface="EB Garamond"/>
                <a:ea typeface="EB Garamond"/>
                <a:cs typeface="EB Garamond"/>
                <a:sym typeface="EB Garamond"/>
              </a:rPr>
              <a:t>Don’t forget to make it personalized and relevant to this particular role. Don’t rely on ChatGPT to write it for you or you’ll sound like a robot! We can tell when you used AI and we immediately discard those applications. </a:t>
            </a:r>
            <a:endParaRPr sz="1500">
              <a:solidFill>
                <a:srgbClr val="D7F1FF"/>
              </a:solidFill>
              <a:latin typeface="EB Garamond"/>
              <a:ea typeface="EB Garamond"/>
              <a:cs typeface="EB Garamond"/>
              <a:sym typeface="EB Garamond"/>
            </a:endParaRPr>
          </a:p>
        </p:txBody>
      </p:sp>
      <p:pic>
        <p:nvPicPr>
          <p:cNvPr id="285" name="Google Shape;285;p43"/>
          <p:cNvPicPr preferRelativeResize="0"/>
          <p:nvPr/>
        </p:nvPicPr>
        <p:blipFill>
          <a:blip r:embed="rId4">
            <a:alphaModFix/>
          </a:blip>
          <a:stretch>
            <a:fillRect/>
          </a:stretch>
        </p:blipFill>
        <p:spPr>
          <a:xfrm>
            <a:off x="5991250" y="-349850"/>
            <a:ext cx="3043726" cy="3043726"/>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A3669"/>
        </a:solidFill>
      </p:bgPr>
    </p:bg>
    <p:spTree>
      <p:nvGrpSpPr>
        <p:cNvPr id="104" name="Shape 104"/>
        <p:cNvGrpSpPr/>
        <p:nvPr/>
      </p:nvGrpSpPr>
      <p:grpSpPr>
        <a:xfrm>
          <a:off x="0" y="0"/>
          <a:ext cx="0" cy="0"/>
          <a:chOff x="0" y="0"/>
          <a:chExt cx="0" cy="0"/>
        </a:xfrm>
      </p:grpSpPr>
      <p:pic>
        <p:nvPicPr>
          <p:cNvPr id="105" name="Google Shape;105;p26"/>
          <p:cNvPicPr preferRelativeResize="0"/>
          <p:nvPr/>
        </p:nvPicPr>
        <p:blipFill rotWithShape="1">
          <a:blip r:embed="rId3">
            <a:alphaModFix/>
          </a:blip>
          <a:srcRect b="12080" l="19593" r="18636" t="10279"/>
          <a:stretch/>
        </p:blipFill>
        <p:spPr>
          <a:xfrm>
            <a:off x="324150" y="179300"/>
            <a:ext cx="829224" cy="1042300"/>
          </a:xfrm>
          <a:prstGeom prst="rect">
            <a:avLst/>
          </a:prstGeom>
          <a:noFill/>
          <a:ln>
            <a:noFill/>
          </a:ln>
        </p:spPr>
      </p:pic>
      <p:sp>
        <p:nvSpPr>
          <p:cNvPr id="106" name="Google Shape;106;p26"/>
          <p:cNvSpPr txBox="1"/>
          <p:nvPr/>
        </p:nvSpPr>
        <p:spPr>
          <a:xfrm>
            <a:off x="1428450" y="323350"/>
            <a:ext cx="6287100" cy="754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3700" u="sng">
                <a:solidFill>
                  <a:srgbClr val="D7F1FF"/>
                </a:solidFill>
                <a:latin typeface="EB Garamond"/>
                <a:ea typeface="EB Garamond"/>
                <a:cs typeface="EB Garamond"/>
                <a:sym typeface="EB Garamond"/>
              </a:rPr>
              <a:t>NEBDHub Code of Conduct</a:t>
            </a:r>
            <a:endParaRPr sz="3700" u="sng">
              <a:solidFill>
                <a:srgbClr val="D7F1FF"/>
              </a:solidFill>
              <a:latin typeface="EB Garamond"/>
              <a:ea typeface="EB Garamond"/>
              <a:cs typeface="EB Garamond"/>
              <a:sym typeface="EB Garamond"/>
            </a:endParaRPr>
          </a:p>
        </p:txBody>
      </p:sp>
      <p:sp>
        <p:nvSpPr>
          <p:cNvPr id="107" name="Google Shape;107;p26"/>
          <p:cNvSpPr txBox="1"/>
          <p:nvPr/>
        </p:nvSpPr>
        <p:spPr>
          <a:xfrm>
            <a:off x="188450" y="1069200"/>
            <a:ext cx="8751900" cy="4004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950">
                <a:solidFill>
                  <a:srgbClr val="D7F1FF"/>
                </a:solidFill>
                <a:latin typeface="EB Garamond"/>
                <a:ea typeface="EB Garamond"/>
                <a:cs typeface="EB Garamond"/>
                <a:sym typeface="EB Garamond"/>
              </a:rPr>
              <a:t>The Northeast Big Data Innovation Hub (NEBDHub) is committed to providing a supportive and welcoming environment to everyone who works, studies, and interacts with the NEBDHub Community, including the COVID Information Commons (CIC),  National Student Data Corps (NSDC), and all NEBDHub programs.</a:t>
            </a:r>
            <a:endParaRPr sz="950">
              <a:solidFill>
                <a:srgbClr val="D7F1FF"/>
              </a:solidFill>
              <a:latin typeface="EB Garamond"/>
              <a:ea typeface="EB Garamond"/>
              <a:cs typeface="EB Garamond"/>
              <a:sym typeface="EB Garamond"/>
            </a:endParaRPr>
          </a:p>
          <a:p>
            <a:pPr indent="0" lvl="0" marL="0" rtl="0" algn="l">
              <a:lnSpc>
                <a:spcPct val="115000"/>
              </a:lnSpc>
              <a:spcBef>
                <a:spcPts val="800"/>
              </a:spcBef>
              <a:spcAft>
                <a:spcPts val="0"/>
              </a:spcAft>
              <a:buClr>
                <a:schemeClr val="dk1"/>
              </a:buClr>
              <a:buSzPts val="1100"/>
              <a:buFont typeface="Arial"/>
              <a:buNone/>
            </a:pPr>
            <a:r>
              <a:rPr lang="en" sz="950">
                <a:solidFill>
                  <a:srgbClr val="D7F1FF"/>
                </a:solidFill>
                <a:latin typeface="EB Garamond"/>
                <a:ea typeface="EB Garamond"/>
                <a:cs typeface="EB Garamond"/>
                <a:sym typeface="EB Garamond"/>
              </a:rPr>
              <a:t>We abide by Columbia University’s </a:t>
            </a:r>
            <a:r>
              <a:rPr lang="en" sz="950" u="sng">
                <a:solidFill>
                  <a:srgbClr val="D7F1FF"/>
                </a:solidFill>
                <a:latin typeface="EB Garamond"/>
                <a:ea typeface="EB Garamond"/>
                <a:cs typeface="EB Garamond"/>
                <a:sym typeface="EB Garamond"/>
                <a:hlinkClick r:id="rId4">
                  <a:extLst>
                    <a:ext uri="{A12FA001-AC4F-418D-AE19-62706E023703}">
                      <ahyp:hlinkClr val="tx"/>
                    </a:ext>
                  </a:extLst>
                </a:hlinkClick>
              </a:rPr>
              <a:t>commitment to principles of equity and excellence</a:t>
            </a:r>
            <a:r>
              <a:rPr lang="en" sz="950">
                <a:solidFill>
                  <a:srgbClr val="D7F1FF"/>
                </a:solidFill>
                <a:latin typeface="EB Garamond"/>
                <a:ea typeface="EB Garamond"/>
                <a:cs typeface="EB Garamond"/>
                <a:sym typeface="EB Garamond"/>
              </a:rPr>
              <a:t>. The NEBDHub promotes a safe environment, free from any type of discrimination or harassment. Participants in the NEBDHub community including event attendees, collaborators, and those who receive NEBDHub communications, are expected to adhere to the following principles:</a:t>
            </a:r>
            <a:endParaRPr sz="950">
              <a:solidFill>
                <a:srgbClr val="D7F1FF"/>
              </a:solidFill>
              <a:latin typeface="EB Garamond"/>
              <a:ea typeface="EB Garamond"/>
              <a:cs typeface="EB Garamond"/>
              <a:sym typeface="EB Garamond"/>
            </a:endParaRPr>
          </a:p>
          <a:p>
            <a:pPr indent="-288925" lvl="0" marL="457200" marR="50800" rtl="0" algn="l">
              <a:lnSpc>
                <a:spcPct val="115000"/>
              </a:lnSpc>
              <a:spcBef>
                <a:spcPts val="800"/>
              </a:spcBef>
              <a:spcAft>
                <a:spcPts val="0"/>
              </a:spcAft>
              <a:buClr>
                <a:srgbClr val="D7F1FF"/>
              </a:buClr>
              <a:buSzPts val="950"/>
              <a:buFont typeface="EB Garamond"/>
              <a:buAutoNum type="arabicPeriod"/>
            </a:pPr>
            <a:r>
              <a:rPr lang="en" sz="950">
                <a:solidFill>
                  <a:srgbClr val="D7F1FF"/>
                </a:solidFill>
                <a:latin typeface="EB Garamond"/>
                <a:ea typeface="EB Garamond"/>
                <a:cs typeface="EB Garamond"/>
                <a:sym typeface="EB Garamond"/>
              </a:rPr>
              <a:t>The NEBDHub is a diverse and inclusive community, including individuals from many cultural and professional backgrounds. Be respectful of every person regardless of gender, gender identity and expression, age, sexual orientation, disability, physical appearance, body size, ethnicity, religion (or lack thereof), or manner of articulation.</a:t>
            </a:r>
            <a:endParaRPr sz="950">
              <a:solidFill>
                <a:srgbClr val="D7F1FF"/>
              </a:solidFill>
              <a:latin typeface="EB Garamond"/>
              <a:ea typeface="EB Garamond"/>
              <a:cs typeface="EB Garamond"/>
              <a:sym typeface="EB Garamond"/>
            </a:endParaRPr>
          </a:p>
          <a:p>
            <a:pPr indent="-288925" lvl="0" marL="457200" marR="50800" rtl="0" algn="l">
              <a:lnSpc>
                <a:spcPct val="115000"/>
              </a:lnSpc>
              <a:spcBef>
                <a:spcPts val="0"/>
              </a:spcBef>
              <a:spcAft>
                <a:spcPts val="0"/>
              </a:spcAft>
              <a:buClr>
                <a:srgbClr val="D7F1FF"/>
              </a:buClr>
              <a:buSzPts val="950"/>
              <a:buFont typeface="EB Garamond"/>
              <a:buAutoNum type="arabicPeriod"/>
            </a:pPr>
            <a:r>
              <a:rPr lang="en" sz="950">
                <a:solidFill>
                  <a:srgbClr val="D7F1FF"/>
                </a:solidFill>
                <a:latin typeface="EB Garamond"/>
                <a:ea typeface="EB Garamond"/>
                <a:cs typeface="EB Garamond"/>
                <a:sym typeface="EB Garamond"/>
              </a:rPr>
              <a:t>We are proud to support a global community of learners, educators, and scientists. You must be thoughtful, patient, and respectful in your interactions with all members of the NEBDHub, CIC, or NSDC communities, including the  NEBDHub HQ staff. This includes written, verbal, virtual, in-person, and all forms of interaction or communication. </a:t>
            </a:r>
            <a:endParaRPr sz="950">
              <a:solidFill>
                <a:srgbClr val="D7F1FF"/>
              </a:solidFill>
              <a:latin typeface="EB Garamond"/>
              <a:ea typeface="EB Garamond"/>
              <a:cs typeface="EB Garamond"/>
              <a:sym typeface="EB Garamond"/>
            </a:endParaRPr>
          </a:p>
          <a:p>
            <a:pPr indent="-288925" lvl="0" marL="457200" marR="50800" rtl="0" algn="l">
              <a:lnSpc>
                <a:spcPct val="115000"/>
              </a:lnSpc>
              <a:spcBef>
                <a:spcPts val="0"/>
              </a:spcBef>
              <a:spcAft>
                <a:spcPts val="0"/>
              </a:spcAft>
              <a:buClr>
                <a:srgbClr val="D7F1FF"/>
              </a:buClr>
              <a:buSzPts val="950"/>
              <a:buFont typeface="EB Garamond"/>
              <a:buAutoNum type="arabicPeriod"/>
            </a:pPr>
            <a:r>
              <a:rPr lang="en" sz="950">
                <a:solidFill>
                  <a:srgbClr val="D7F1FF"/>
                </a:solidFill>
                <a:latin typeface="EB Garamond"/>
                <a:ea typeface="EB Garamond"/>
                <a:cs typeface="EB Garamond"/>
                <a:sym typeface="EB Garamond"/>
              </a:rPr>
              <a:t>Do not use hateful language or participate, promote, or organize behaviors which constitute harassment of or harm towards others. We define harassment as: intimidation and targeting individuals in a manner that makes them feel uncomfortable, unwelcome, or afraid.</a:t>
            </a:r>
            <a:endParaRPr sz="950">
              <a:solidFill>
                <a:srgbClr val="D7F1FF"/>
              </a:solidFill>
              <a:latin typeface="EB Garamond"/>
              <a:ea typeface="EB Garamond"/>
              <a:cs typeface="EB Garamond"/>
              <a:sym typeface="EB Garamond"/>
            </a:endParaRPr>
          </a:p>
          <a:p>
            <a:pPr indent="-288925" lvl="0" marL="457200" marR="50800" rtl="0" algn="l">
              <a:lnSpc>
                <a:spcPct val="115000"/>
              </a:lnSpc>
              <a:spcBef>
                <a:spcPts val="0"/>
              </a:spcBef>
              <a:spcAft>
                <a:spcPts val="0"/>
              </a:spcAft>
              <a:buClr>
                <a:srgbClr val="D7F1FF"/>
              </a:buClr>
              <a:buSzPts val="950"/>
              <a:buFont typeface="EB Garamond"/>
              <a:buAutoNum type="arabicPeriod"/>
            </a:pPr>
            <a:r>
              <a:rPr lang="en" sz="950">
                <a:solidFill>
                  <a:srgbClr val="D7F1FF"/>
                </a:solidFill>
                <a:latin typeface="EB Garamond"/>
                <a:ea typeface="EB Garamond"/>
                <a:cs typeface="EB Garamond"/>
                <a:sym typeface="EB Garamond"/>
              </a:rPr>
              <a:t>Do not use this platform to spread misinformation or disinformation. Do not spam or send repeat messages to harass Hub/CIC/NSDC community members, staff, or volunteers.</a:t>
            </a:r>
            <a:endParaRPr sz="950">
              <a:solidFill>
                <a:srgbClr val="D7F1FF"/>
              </a:solidFill>
              <a:latin typeface="EB Garamond"/>
              <a:ea typeface="EB Garamond"/>
              <a:cs typeface="EB Garamond"/>
              <a:sym typeface="EB Garamond"/>
            </a:endParaRPr>
          </a:p>
          <a:p>
            <a:pPr indent="-288925" lvl="0" marL="457200" marR="50800" rtl="0" algn="l">
              <a:lnSpc>
                <a:spcPct val="115000"/>
              </a:lnSpc>
              <a:spcBef>
                <a:spcPts val="0"/>
              </a:spcBef>
              <a:spcAft>
                <a:spcPts val="0"/>
              </a:spcAft>
              <a:buClr>
                <a:srgbClr val="D7F1FF"/>
              </a:buClr>
              <a:buSzPts val="950"/>
              <a:buFont typeface="EB Garamond"/>
              <a:buAutoNum type="arabicPeriod"/>
            </a:pPr>
            <a:r>
              <a:rPr lang="en" sz="950">
                <a:solidFill>
                  <a:srgbClr val="D7F1FF"/>
                </a:solidFill>
                <a:latin typeface="EB Garamond"/>
                <a:ea typeface="EB Garamond"/>
                <a:cs typeface="EB Garamond"/>
                <a:sym typeface="EB Garamond"/>
              </a:rPr>
              <a:t>Be respectful towards and patient with NEBDHub, CIC, and NSDC staff while attending community events (either in person or virtual), sending or receiving NEBDHub communications (either written or verbal), or participating in community programs. </a:t>
            </a:r>
            <a:endParaRPr sz="950">
              <a:solidFill>
                <a:srgbClr val="D7F1FF"/>
              </a:solidFill>
              <a:latin typeface="EB Garamond"/>
              <a:ea typeface="EB Garamond"/>
              <a:cs typeface="EB Garamond"/>
              <a:sym typeface="EB Garamond"/>
            </a:endParaRPr>
          </a:p>
          <a:p>
            <a:pPr indent="0" lvl="0" marL="0" rtl="0" algn="l">
              <a:lnSpc>
                <a:spcPct val="115000"/>
              </a:lnSpc>
              <a:spcBef>
                <a:spcPts val="800"/>
              </a:spcBef>
              <a:spcAft>
                <a:spcPts val="0"/>
              </a:spcAft>
              <a:buClr>
                <a:schemeClr val="dk1"/>
              </a:buClr>
              <a:buSzPts val="1100"/>
              <a:buFont typeface="Arial"/>
              <a:buNone/>
            </a:pPr>
            <a:r>
              <a:rPr lang="en" sz="950">
                <a:solidFill>
                  <a:srgbClr val="D7F1FF"/>
                </a:solidFill>
                <a:latin typeface="EB Garamond"/>
                <a:ea typeface="EB Garamond"/>
                <a:cs typeface="EB Garamond"/>
                <a:sym typeface="EB Garamond"/>
              </a:rPr>
              <a:t>The NEBDHub encourages those who have experienced, witnessed, or become aware of conduct that violates this policy to come forward so that we can take appropriate steps to prevent such conduct from occurring in the future and to minimize its effects. To anonymously report an incident, please complete our online form.</a:t>
            </a:r>
            <a:endParaRPr sz="950">
              <a:solidFill>
                <a:srgbClr val="D7F1FF"/>
              </a:solidFill>
              <a:latin typeface="EB Garamond"/>
              <a:ea typeface="EB Garamond"/>
              <a:cs typeface="EB Garamond"/>
              <a:sym typeface="EB Garamond"/>
            </a:endParaRPr>
          </a:p>
          <a:p>
            <a:pPr indent="0" lvl="0" marL="0" rtl="0" algn="l">
              <a:lnSpc>
                <a:spcPct val="115000"/>
              </a:lnSpc>
              <a:spcBef>
                <a:spcPts val="800"/>
              </a:spcBef>
              <a:spcAft>
                <a:spcPts val="0"/>
              </a:spcAft>
              <a:buClr>
                <a:schemeClr val="dk1"/>
              </a:buClr>
              <a:buSzPts val="1100"/>
              <a:buFont typeface="Arial"/>
              <a:buNone/>
            </a:pPr>
            <a:r>
              <a:rPr lang="en" sz="950">
                <a:solidFill>
                  <a:srgbClr val="D7F1FF"/>
                </a:solidFill>
                <a:latin typeface="EB Garamond"/>
                <a:ea typeface="EB Garamond"/>
                <a:cs typeface="EB Garamond"/>
                <a:sym typeface="EB Garamond"/>
              </a:rPr>
              <a:t>We reserve the right to respond to violations of the NEBDHub Code of Conduct in the manner we deem appropriate.</a:t>
            </a:r>
            <a:endParaRPr sz="950">
              <a:solidFill>
                <a:srgbClr val="D7F1FF"/>
              </a:solidFill>
              <a:latin typeface="EB Garamond"/>
              <a:ea typeface="EB Garamond"/>
              <a:cs typeface="EB Garamond"/>
              <a:sym typeface="EB Garamond"/>
            </a:endParaRPr>
          </a:p>
          <a:p>
            <a:pPr indent="0" lvl="0" marL="0" rtl="0" algn="l">
              <a:lnSpc>
                <a:spcPct val="115000"/>
              </a:lnSpc>
              <a:spcBef>
                <a:spcPts val="800"/>
              </a:spcBef>
              <a:spcAft>
                <a:spcPts val="0"/>
              </a:spcAft>
              <a:buNone/>
            </a:pPr>
            <a:r>
              <a:rPr lang="en" sz="950">
                <a:solidFill>
                  <a:srgbClr val="D7F1FF"/>
                </a:solidFill>
                <a:latin typeface="EB Garamond"/>
                <a:ea typeface="EB Garamond"/>
                <a:cs typeface="EB Garamond"/>
                <a:sym typeface="EB Garamond"/>
              </a:rPr>
              <a:t>Please email </a:t>
            </a:r>
            <a:r>
              <a:rPr lang="en" sz="950" u="sng">
                <a:solidFill>
                  <a:srgbClr val="D7F1FF"/>
                </a:solidFill>
                <a:latin typeface="EB Garamond"/>
                <a:ea typeface="EB Garamond"/>
                <a:cs typeface="EB Garamond"/>
                <a:sym typeface="EB Garamond"/>
              </a:rPr>
              <a:t>contact@nebigdatahub.org</a:t>
            </a:r>
            <a:r>
              <a:rPr lang="en" sz="950">
                <a:solidFill>
                  <a:srgbClr val="D7F1FF"/>
                </a:solidFill>
                <a:latin typeface="EB Garamond"/>
                <a:ea typeface="EB Garamond"/>
                <a:cs typeface="EB Garamond"/>
                <a:sym typeface="EB Garamond"/>
              </a:rPr>
              <a:t> with any questions.</a:t>
            </a:r>
            <a:endParaRPr sz="950">
              <a:solidFill>
                <a:srgbClr val="D7F1FF"/>
              </a:solidFill>
              <a:latin typeface="EB Garamond"/>
              <a:ea typeface="EB Garamond"/>
              <a:cs typeface="EB Garamond"/>
              <a:sym typeface="EB Garamond"/>
            </a:endParaRPr>
          </a:p>
          <a:p>
            <a:pPr indent="0" lvl="0" marL="0" rtl="0" algn="ctr">
              <a:lnSpc>
                <a:spcPct val="115000"/>
              </a:lnSpc>
              <a:spcBef>
                <a:spcPts val="800"/>
              </a:spcBef>
              <a:spcAft>
                <a:spcPts val="800"/>
              </a:spcAft>
              <a:buNone/>
            </a:pPr>
            <a:r>
              <a:rPr lang="en" sz="1150">
                <a:solidFill>
                  <a:srgbClr val="D7F1FF"/>
                </a:solidFill>
                <a:latin typeface="EB Garamond"/>
                <a:ea typeface="EB Garamond"/>
                <a:cs typeface="EB Garamond"/>
                <a:sym typeface="EB Garamond"/>
              </a:rPr>
              <a:t>Learn more: </a:t>
            </a:r>
            <a:r>
              <a:rPr lang="en" sz="1150" u="sng">
                <a:solidFill>
                  <a:srgbClr val="D7F1FF"/>
                </a:solidFill>
                <a:latin typeface="EB Garamond"/>
                <a:ea typeface="EB Garamond"/>
                <a:cs typeface="EB Garamond"/>
                <a:sym typeface="EB Garamond"/>
                <a:hlinkClick r:id="rId5">
                  <a:extLst>
                    <a:ext uri="{A12FA001-AC4F-418D-AE19-62706E023703}">
                      <ahyp:hlinkClr val="tx"/>
                    </a:ext>
                  </a:extLst>
                </a:hlinkClick>
              </a:rPr>
              <a:t>https://nebigdatahub.org/code-of-conduct/</a:t>
            </a:r>
            <a:endParaRPr sz="1150" u="sng">
              <a:solidFill>
                <a:srgbClr val="D7F1FF"/>
              </a:solidFill>
              <a:latin typeface="EB Garamond"/>
              <a:ea typeface="EB Garamond"/>
              <a:cs typeface="EB Garamond"/>
              <a:sym typeface="EB Garamond"/>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7F1FF"/>
        </a:solidFill>
      </p:bgPr>
    </p:bg>
    <p:spTree>
      <p:nvGrpSpPr>
        <p:cNvPr id="289" name="Shape 289"/>
        <p:cNvGrpSpPr/>
        <p:nvPr/>
      </p:nvGrpSpPr>
      <p:grpSpPr>
        <a:xfrm>
          <a:off x="0" y="0"/>
          <a:ext cx="0" cy="0"/>
          <a:chOff x="0" y="0"/>
          <a:chExt cx="0" cy="0"/>
        </a:xfrm>
      </p:grpSpPr>
      <p:pic>
        <p:nvPicPr>
          <p:cNvPr id="290" name="Google Shape;290;p44"/>
          <p:cNvPicPr preferRelativeResize="0"/>
          <p:nvPr/>
        </p:nvPicPr>
        <p:blipFill rotWithShape="1">
          <a:blip r:embed="rId3">
            <a:alphaModFix/>
          </a:blip>
          <a:srcRect b="12080" l="19593" r="18636" t="10279"/>
          <a:stretch/>
        </p:blipFill>
        <p:spPr>
          <a:xfrm>
            <a:off x="324150" y="179300"/>
            <a:ext cx="829224" cy="1042300"/>
          </a:xfrm>
          <a:prstGeom prst="rect">
            <a:avLst/>
          </a:prstGeom>
          <a:noFill/>
          <a:ln>
            <a:noFill/>
          </a:ln>
        </p:spPr>
      </p:pic>
      <p:sp>
        <p:nvSpPr>
          <p:cNvPr id="291" name="Google Shape;291;p44"/>
          <p:cNvSpPr txBox="1"/>
          <p:nvPr/>
        </p:nvSpPr>
        <p:spPr>
          <a:xfrm>
            <a:off x="771450" y="323350"/>
            <a:ext cx="7601100" cy="754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3700" u="sng">
                <a:solidFill>
                  <a:srgbClr val="3B7BC3"/>
                </a:solidFill>
                <a:latin typeface="EB Garamond"/>
                <a:ea typeface="EB Garamond"/>
                <a:cs typeface="EB Garamond"/>
                <a:sym typeface="EB Garamond"/>
              </a:rPr>
              <a:t>Breakout Rooms Exercise #2</a:t>
            </a:r>
            <a:endParaRPr sz="3700" u="sng">
              <a:solidFill>
                <a:srgbClr val="3B7BC3"/>
              </a:solidFill>
              <a:latin typeface="EB Garamond"/>
              <a:ea typeface="EB Garamond"/>
              <a:cs typeface="EB Garamond"/>
              <a:sym typeface="EB Garamond"/>
            </a:endParaRPr>
          </a:p>
        </p:txBody>
      </p:sp>
      <p:sp>
        <p:nvSpPr>
          <p:cNvPr id="292" name="Google Shape;292;p44"/>
          <p:cNvSpPr txBox="1"/>
          <p:nvPr/>
        </p:nvSpPr>
        <p:spPr>
          <a:xfrm>
            <a:off x="953850" y="1221600"/>
            <a:ext cx="7751700" cy="2893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chemeClr val="dk1"/>
              </a:buClr>
              <a:buSzPts val="1100"/>
              <a:buFont typeface="Arial"/>
              <a:buNone/>
            </a:pPr>
            <a:r>
              <a:rPr b="1" lang="en" sz="2200">
                <a:solidFill>
                  <a:srgbClr val="3B7BC3"/>
                </a:solidFill>
                <a:latin typeface="EB Garamond"/>
                <a:ea typeface="EB Garamond"/>
                <a:cs typeface="EB Garamond"/>
                <a:sym typeface="EB Garamond"/>
              </a:rPr>
              <a:t>5 Minute Breakout Rooms</a:t>
            </a:r>
            <a:endParaRPr b="1" sz="2200">
              <a:solidFill>
                <a:srgbClr val="3B7BC3"/>
              </a:solidFill>
              <a:latin typeface="EB Garamond"/>
              <a:ea typeface="EB Garamond"/>
              <a:cs typeface="EB Garamond"/>
              <a:sym typeface="EB Garamond"/>
            </a:endParaRPr>
          </a:p>
          <a:p>
            <a:pPr indent="-368300" lvl="0" marL="457200" rtl="0" algn="l">
              <a:spcBef>
                <a:spcPts val="0"/>
              </a:spcBef>
              <a:spcAft>
                <a:spcPts val="0"/>
              </a:spcAft>
              <a:buClr>
                <a:srgbClr val="3B7BC3"/>
              </a:buClr>
              <a:buSzPts val="2200"/>
              <a:buFont typeface="EB Garamond"/>
              <a:buChar char="●"/>
            </a:pPr>
            <a:r>
              <a:rPr lang="en" sz="2200">
                <a:solidFill>
                  <a:srgbClr val="3B7BC3"/>
                </a:solidFill>
                <a:latin typeface="EB Garamond"/>
                <a:ea typeface="EB Garamond"/>
                <a:cs typeface="EB Garamond"/>
                <a:sym typeface="EB Garamond"/>
              </a:rPr>
              <a:t>Everyone in breakout rooms of ~ 5  people.</a:t>
            </a:r>
            <a:endParaRPr sz="2200">
              <a:solidFill>
                <a:srgbClr val="3B7BC3"/>
              </a:solidFill>
              <a:latin typeface="EB Garamond"/>
              <a:ea typeface="EB Garamond"/>
              <a:cs typeface="EB Garamond"/>
              <a:sym typeface="EB Garamond"/>
            </a:endParaRPr>
          </a:p>
          <a:p>
            <a:pPr indent="-368300" lvl="0" marL="457200" rtl="0" algn="l">
              <a:spcBef>
                <a:spcPts val="0"/>
              </a:spcBef>
              <a:spcAft>
                <a:spcPts val="0"/>
              </a:spcAft>
              <a:buClr>
                <a:srgbClr val="3B7BC3"/>
              </a:buClr>
              <a:buSzPts val="2200"/>
              <a:buFont typeface="EB Garamond"/>
              <a:buChar char="●"/>
            </a:pPr>
            <a:r>
              <a:rPr lang="en" sz="2200">
                <a:solidFill>
                  <a:srgbClr val="3B7BC3"/>
                </a:solidFill>
                <a:latin typeface="EB Garamond"/>
                <a:ea typeface="EB Garamond"/>
                <a:cs typeface="EB Garamond"/>
                <a:sym typeface="EB Garamond"/>
              </a:rPr>
              <a:t>Review the Worksheet instructions.</a:t>
            </a:r>
            <a:endParaRPr sz="2200">
              <a:solidFill>
                <a:srgbClr val="3B7BC3"/>
              </a:solidFill>
              <a:latin typeface="EB Garamond"/>
              <a:ea typeface="EB Garamond"/>
              <a:cs typeface="EB Garamond"/>
              <a:sym typeface="EB Garamond"/>
            </a:endParaRPr>
          </a:p>
          <a:p>
            <a:pPr indent="-368300" lvl="0" marL="457200" rtl="0" algn="l">
              <a:spcBef>
                <a:spcPts val="0"/>
              </a:spcBef>
              <a:spcAft>
                <a:spcPts val="0"/>
              </a:spcAft>
              <a:buClr>
                <a:srgbClr val="3B7BC3"/>
              </a:buClr>
              <a:buSzPts val="2200"/>
              <a:buFont typeface="EB Garamond"/>
              <a:buChar char="●"/>
            </a:pPr>
            <a:r>
              <a:rPr lang="en" sz="2200">
                <a:solidFill>
                  <a:srgbClr val="3B7BC3"/>
                </a:solidFill>
                <a:latin typeface="EB Garamond"/>
                <a:ea typeface="EB Garamond"/>
                <a:cs typeface="EB Garamond"/>
                <a:sym typeface="EB Garamond"/>
              </a:rPr>
              <a:t>Work with your team to identify improvements.</a:t>
            </a:r>
            <a:endParaRPr sz="2200">
              <a:solidFill>
                <a:srgbClr val="3B7BC3"/>
              </a:solidFill>
              <a:latin typeface="EB Garamond"/>
              <a:ea typeface="EB Garamond"/>
              <a:cs typeface="EB Garamond"/>
              <a:sym typeface="EB Garamond"/>
            </a:endParaRPr>
          </a:p>
          <a:p>
            <a:pPr indent="-368300" lvl="0" marL="457200" rtl="0" algn="l">
              <a:spcBef>
                <a:spcPts val="0"/>
              </a:spcBef>
              <a:spcAft>
                <a:spcPts val="0"/>
              </a:spcAft>
              <a:buClr>
                <a:srgbClr val="3B7BC3"/>
              </a:buClr>
              <a:buSzPts val="2200"/>
              <a:buFont typeface="EB Garamond"/>
              <a:buChar char="●"/>
            </a:pPr>
            <a:r>
              <a:rPr lang="en" sz="2200">
                <a:solidFill>
                  <a:srgbClr val="3B7BC3"/>
                </a:solidFill>
                <a:latin typeface="EB Garamond"/>
                <a:ea typeface="EB Garamond"/>
                <a:cs typeface="EB Garamond"/>
                <a:sym typeface="EB Garamond"/>
              </a:rPr>
              <a:t>Our team will go between rooms to answer questions. </a:t>
            </a:r>
            <a:endParaRPr sz="2200">
              <a:solidFill>
                <a:srgbClr val="3B7BC3"/>
              </a:solidFill>
              <a:latin typeface="EB Garamond"/>
              <a:ea typeface="EB Garamond"/>
              <a:cs typeface="EB Garamond"/>
              <a:sym typeface="EB Garamond"/>
            </a:endParaRPr>
          </a:p>
          <a:p>
            <a:pPr indent="0" lvl="0" marL="0" rtl="0" algn="l">
              <a:spcBef>
                <a:spcPts val="0"/>
              </a:spcBef>
              <a:spcAft>
                <a:spcPts val="0"/>
              </a:spcAft>
              <a:buNone/>
            </a:pPr>
            <a:r>
              <a:t/>
            </a:r>
            <a:endParaRPr sz="2200">
              <a:solidFill>
                <a:srgbClr val="3B7BC3"/>
              </a:solidFill>
              <a:latin typeface="EB Garamond"/>
              <a:ea typeface="EB Garamond"/>
              <a:cs typeface="EB Garamond"/>
              <a:sym typeface="EB Garamond"/>
            </a:endParaRPr>
          </a:p>
          <a:p>
            <a:pPr indent="0" lvl="0" marL="0" rtl="0" algn="l">
              <a:spcBef>
                <a:spcPts val="0"/>
              </a:spcBef>
              <a:spcAft>
                <a:spcPts val="0"/>
              </a:spcAft>
              <a:buNone/>
            </a:pPr>
            <a:r>
              <a:rPr lang="en" sz="2200">
                <a:solidFill>
                  <a:srgbClr val="3B7BC3"/>
                </a:solidFill>
                <a:latin typeface="EB Garamond"/>
                <a:ea typeface="EB Garamond"/>
                <a:cs typeface="EB Garamond"/>
                <a:sym typeface="EB Garamond"/>
              </a:rPr>
              <a:t>We’ll come back into the Main Room to debrief and wrap up today’s session. Questions?</a:t>
            </a:r>
            <a:endParaRPr b="1" sz="2200">
              <a:solidFill>
                <a:srgbClr val="3B7BC3"/>
              </a:solidFill>
              <a:latin typeface="EB Garamond"/>
              <a:ea typeface="EB Garamond"/>
              <a:cs typeface="EB Garamond"/>
              <a:sym typeface="EB Garamond"/>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7F1FF"/>
        </a:solidFill>
      </p:bgPr>
    </p:bg>
    <p:spTree>
      <p:nvGrpSpPr>
        <p:cNvPr id="296" name="Shape 296"/>
        <p:cNvGrpSpPr/>
        <p:nvPr/>
      </p:nvGrpSpPr>
      <p:grpSpPr>
        <a:xfrm>
          <a:off x="0" y="0"/>
          <a:ext cx="0" cy="0"/>
          <a:chOff x="0" y="0"/>
          <a:chExt cx="0" cy="0"/>
        </a:xfrm>
      </p:grpSpPr>
      <p:pic>
        <p:nvPicPr>
          <p:cNvPr id="297" name="Google Shape;297;p45"/>
          <p:cNvPicPr preferRelativeResize="0"/>
          <p:nvPr/>
        </p:nvPicPr>
        <p:blipFill rotWithShape="1">
          <a:blip r:embed="rId3">
            <a:alphaModFix/>
          </a:blip>
          <a:srcRect b="12080" l="19593" r="18636" t="10279"/>
          <a:stretch/>
        </p:blipFill>
        <p:spPr>
          <a:xfrm>
            <a:off x="324150" y="179300"/>
            <a:ext cx="829224" cy="1042300"/>
          </a:xfrm>
          <a:prstGeom prst="rect">
            <a:avLst/>
          </a:prstGeom>
          <a:noFill/>
          <a:ln>
            <a:noFill/>
          </a:ln>
        </p:spPr>
      </p:pic>
      <p:sp>
        <p:nvSpPr>
          <p:cNvPr id="298" name="Google Shape;298;p45"/>
          <p:cNvSpPr txBox="1"/>
          <p:nvPr/>
        </p:nvSpPr>
        <p:spPr>
          <a:xfrm>
            <a:off x="771450" y="323350"/>
            <a:ext cx="7601100" cy="754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3700" u="sng">
                <a:solidFill>
                  <a:srgbClr val="3B7BC3"/>
                </a:solidFill>
                <a:latin typeface="EB Garamond"/>
                <a:ea typeface="EB Garamond"/>
                <a:cs typeface="EB Garamond"/>
                <a:sym typeface="EB Garamond"/>
              </a:rPr>
              <a:t>Wrap</a:t>
            </a:r>
            <a:r>
              <a:rPr lang="en" sz="3700" u="sng">
                <a:solidFill>
                  <a:srgbClr val="3B7BC3"/>
                </a:solidFill>
                <a:latin typeface="EB Garamond"/>
                <a:ea typeface="EB Garamond"/>
                <a:cs typeface="EB Garamond"/>
                <a:sym typeface="EB Garamond"/>
              </a:rPr>
              <a:t>-Up!</a:t>
            </a:r>
            <a:endParaRPr sz="3700" u="sng">
              <a:solidFill>
                <a:srgbClr val="3B7BC3"/>
              </a:solidFill>
              <a:latin typeface="EB Garamond"/>
              <a:ea typeface="EB Garamond"/>
              <a:cs typeface="EB Garamond"/>
              <a:sym typeface="EB Garamond"/>
            </a:endParaRPr>
          </a:p>
        </p:txBody>
      </p:sp>
      <p:pic>
        <p:nvPicPr>
          <p:cNvPr id="299" name="Google Shape;299;p45"/>
          <p:cNvPicPr preferRelativeResize="0"/>
          <p:nvPr/>
        </p:nvPicPr>
        <p:blipFill>
          <a:blip r:embed="rId4">
            <a:alphaModFix/>
          </a:blip>
          <a:stretch>
            <a:fillRect/>
          </a:stretch>
        </p:blipFill>
        <p:spPr>
          <a:xfrm>
            <a:off x="4867400" y="1204750"/>
            <a:ext cx="3777130" cy="2360700"/>
          </a:xfrm>
          <a:prstGeom prst="rect">
            <a:avLst/>
          </a:prstGeom>
          <a:noFill/>
          <a:ln>
            <a:noFill/>
          </a:ln>
        </p:spPr>
      </p:pic>
      <p:sp>
        <p:nvSpPr>
          <p:cNvPr id="300" name="Google Shape;300;p45"/>
          <p:cNvSpPr txBox="1"/>
          <p:nvPr/>
        </p:nvSpPr>
        <p:spPr>
          <a:xfrm>
            <a:off x="678975" y="3692650"/>
            <a:ext cx="4466400" cy="1262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solidFill>
                  <a:srgbClr val="3B7BC3"/>
                </a:solidFill>
                <a:latin typeface="EB Garamond"/>
                <a:ea typeface="EB Garamond"/>
                <a:cs typeface="EB Garamond"/>
                <a:sym typeface="EB Garamond"/>
              </a:rPr>
              <a:t>January 10, 2025: Digital Portfolio session</a:t>
            </a:r>
            <a:endParaRPr sz="2000">
              <a:solidFill>
                <a:srgbClr val="3B7BC3"/>
              </a:solidFill>
              <a:latin typeface="EB Garamond"/>
              <a:ea typeface="EB Garamond"/>
              <a:cs typeface="EB Garamond"/>
              <a:sym typeface="EB Garamond"/>
            </a:endParaRPr>
          </a:p>
          <a:p>
            <a:pPr indent="0" lvl="0" marL="0" rtl="0" algn="l">
              <a:spcBef>
                <a:spcPts val="0"/>
              </a:spcBef>
              <a:spcAft>
                <a:spcPts val="0"/>
              </a:spcAft>
              <a:buNone/>
            </a:pPr>
            <a:r>
              <a:rPr lang="en" sz="1000">
                <a:solidFill>
                  <a:srgbClr val="3B7BC3"/>
                </a:solidFill>
                <a:latin typeface="EB Garamond"/>
                <a:ea typeface="EB Garamond"/>
                <a:cs typeface="EB Garamond"/>
                <a:sym typeface="EB Garamond"/>
              </a:rPr>
              <a:t> </a:t>
            </a:r>
            <a:br>
              <a:rPr lang="en" sz="2000">
                <a:solidFill>
                  <a:srgbClr val="3B7BC3"/>
                </a:solidFill>
                <a:latin typeface="EB Garamond"/>
                <a:ea typeface="EB Garamond"/>
                <a:cs typeface="EB Garamond"/>
                <a:sym typeface="EB Garamond"/>
              </a:rPr>
            </a:br>
            <a:r>
              <a:rPr lang="en" sz="2000">
                <a:solidFill>
                  <a:srgbClr val="3B7BC3"/>
                </a:solidFill>
                <a:latin typeface="EB Garamond"/>
                <a:ea typeface="EB Garamond"/>
                <a:cs typeface="EB Garamond"/>
                <a:sym typeface="EB Garamond"/>
              </a:rPr>
              <a:t>Learn to build a digital portfolio of your accomplishments on GitHub and LinkedIn</a:t>
            </a:r>
            <a:endParaRPr sz="2000">
              <a:solidFill>
                <a:srgbClr val="3B7BC3"/>
              </a:solidFill>
              <a:latin typeface="EB Garamond"/>
              <a:ea typeface="EB Garamond"/>
              <a:cs typeface="EB Garamond"/>
              <a:sym typeface="EB Garamond"/>
            </a:endParaRPr>
          </a:p>
        </p:txBody>
      </p:sp>
      <p:sp>
        <p:nvSpPr>
          <p:cNvPr id="301" name="Google Shape;301;p45"/>
          <p:cNvSpPr txBox="1"/>
          <p:nvPr/>
        </p:nvSpPr>
        <p:spPr>
          <a:xfrm>
            <a:off x="4770925" y="3805150"/>
            <a:ext cx="3873600" cy="1108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2000">
                <a:solidFill>
                  <a:srgbClr val="3B7BC3"/>
                </a:solidFill>
                <a:latin typeface="EB Garamond"/>
                <a:ea typeface="EB Garamond"/>
                <a:cs typeface="EB Garamond"/>
                <a:sym typeface="EB Garamond"/>
              </a:rPr>
              <a:t>Stay in Touch on LinkedIn in between meetings:</a:t>
            </a:r>
            <a:endParaRPr sz="2000">
              <a:solidFill>
                <a:srgbClr val="3B7BC3"/>
              </a:solidFill>
              <a:latin typeface="EB Garamond"/>
              <a:ea typeface="EB Garamond"/>
              <a:cs typeface="EB Garamond"/>
              <a:sym typeface="EB Garamond"/>
            </a:endParaRPr>
          </a:p>
          <a:p>
            <a:pPr indent="0" lvl="0" marL="0" rtl="0" algn="r">
              <a:spcBef>
                <a:spcPts val="0"/>
              </a:spcBef>
              <a:spcAft>
                <a:spcPts val="0"/>
              </a:spcAft>
              <a:buNone/>
            </a:pPr>
            <a:r>
              <a:rPr lang="en" sz="2000" u="sng">
                <a:solidFill>
                  <a:srgbClr val="3B7BC3"/>
                </a:solidFill>
                <a:latin typeface="EB Garamond"/>
                <a:ea typeface="EB Garamond"/>
                <a:cs typeface="EB Garamond"/>
                <a:sym typeface="EB Garamond"/>
              </a:rPr>
              <a:t>bit.ly/PNBLinkedInGroup</a:t>
            </a:r>
            <a:endParaRPr sz="2000" u="sng">
              <a:solidFill>
                <a:srgbClr val="3B7BC3"/>
              </a:solidFill>
              <a:latin typeface="EB Garamond"/>
              <a:ea typeface="EB Garamond"/>
              <a:cs typeface="EB Garamond"/>
              <a:sym typeface="EB Garamond"/>
            </a:endParaRPr>
          </a:p>
        </p:txBody>
      </p:sp>
      <p:pic>
        <p:nvPicPr>
          <p:cNvPr id="302" name="Google Shape;302;p45"/>
          <p:cNvPicPr preferRelativeResize="0"/>
          <p:nvPr/>
        </p:nvPicPr>
        <p:blipFill>
          <a:blip r:embed="rId5">
            <a:alphaModFix/>
          </a:blip>
          <a:stretch>
            <a:fillRect/>
          </a:stretch>
        </p:blipFill>
        <p:spPr>
          <a:xfrm>
            <a:off x="771450" y="1221601"/>
            <a:ext cx="3777126" cy="2360700"/>
          </a:xfrm>
          <a:prstGeom prst="rect">
            <a:avLst/>
          </a:prstGeom>
          <a:noFill/>
          <a:ln>
            <a:noFill/>
          </a:ln>
        </p:spPr>
      </p:pic>
      <p:sp>
        <p:nvSpPr>
          <p:cNvPr id="303" name="Google Shape;303;p45"/>
          <p:cNvSpPr/>
          <p:nvPr/>
        </p:nvSpPr>
        <p:spPr>
          <a:xfrm>
            <a:off x="5846175" y="323350"/>
            <a:ext cx="2769600" cy="936600"/>
          </a:xfrm>
          <a:prstGeom prst="rect">
            <a:avLst/>
          </a:prstGeom>
          <a:solidFill>
            <a:schemeClr val="lt2"/>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203200" rtl="0" algn="l">
              <a:lnSpc>
                <a:spcPct val="142857"/>
              </a:lnSpc>
              <a:spcBef>
                <a:spcPts val="0"/>
              </a:spcBef>
              <a:spcAft>
                <a:spcPts val="0"/>
              </a:spcAft>
              <a:buClr>
                <a:schemeClr val="dk1"/>
              </a:buClr>
              <a:buSzPts val="1100"/>
              <a:buFont typeface="Arial"/>
              <a:buNone/>
            </a:pPr>
            <a:r>
              <a:rPr lang="en" sz="1050">
                <a:solidFill>
                  <a:srgbClr val="FF0000"/>
                </a:solidFill>
                <a:latin typeface="Roboto"/>
                <a:ea typeface="Roboto"/>
                <a:cs typeface="Roboto"/>
                <a:sym typeface="Roboto"/>
              </a:rPr>
              <a:t>This may not be relevant any longer depending on when you're showing the presentation. Delete or adjust as necessary.</a:t>
            </a:r>
            <a:endParaRPr sz="1050">
              <a:solidFill>
                <a:srgbClr val="FF0000"/>
              </a:solidFill>
              <a:latin typeface="Roboto"/>
              <a:ea typeface="Roboto"/>
              <a:cs typeface="Roboto"/>
              <a:sym typeface="Roboto"/>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A3669"/>
        </a:solidFill>
      </p:bgPr>
    </p:bg>
    <p:spTree>
      <p:nvGrpSpPr>
        <p:cNvPr id="111" name="Shape 111"/>
        <p:cNvGrpSpPr/>
        <p:nvPr/>
      </p:nvGrpSpPr>
      <p:grpSpPr>
        <a:xfrm>
          <a:off x="0" y="0"/>
          <a:ext cx="0" cy="0"/>
          <a:chOff x="0" y="0"/>
          <a:chExt cx="0" cy="0"/>
        </a:xfrm>
      </p:grpSpPr>
      <p:sp>
        <p:nvSpPr>
          <p:cNvPr id="112" name="Google Shape;112;p27"/>
          <p:cNvSpPr/>
          <p:nvPr/>
        </p:nvSpPr>
        <p:spPr>
          <a:xfrm>
            <a:off x="4600200" y="1518500"/>
            <a:ext cx="4248000" cy="3079800"/>
          </a:xfrm>
          <a:prstGeom prst="rect">
            <a:avLst/>
          </a:prstGeom>
          <a:solidFill>
            <a:srgbClr val="3B7BC3"/>
          </a:solidFill>
          <a:ln cap="flat" cmpd="sng" w="9525">
            <a:solidFill>
              <a:srgbClr val="D7F1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13" name="Google Shape;113;p27"/>
          <p:cNvPicPr preferRelativeResize="0"/>
          <p:nvPr/>
        </p:nvPicPr>
        <p:blipFill rotWithShape="1">
          <a:blip r:embed="rId3">
            <a:alphaModFix/>
          </a:blip>
          <a:srcRect b="12080" l="19593" r="18636" t="10279"/>
          <a:stretch/>
        </p:blipFill>
        <p:spPr>
          <a:xfrm>
            <a:off x="324150" y="179300"/>
            <a:ext cx="829224" cy="1042300"/>
          </a:xfrm>
          <a:prstGeom prst="rect">
            <a:avLst/>
          </a:prstGeom>
          <a:noFill/>
          <a:ln>
            <a:noFill/>
          </a:ln>
        </p:spPr>
      </p:pic>
      <p:sp>
        <p:nvSpPr>
          <p:cNvPr id="114" name="Google Shape;114;p27"/>
          <p:cNvSpPr txBox="1"/>
          <p:nvPr/>
        </p:nvSpPr>
        <p:spPr>
          <a:xfrm>
            <a:off x="1399200" y="179300"/>
            <a:ext cx="6345600" cy="1339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3700"/>
              <a:buFont typeface="Arial"/>
              <a:buNone/>
            </a:pPr>
            <a:r>
              <a:rPr b="0" i="0" lang="en" sz="3700" u="sng" cap="none" strike="noStrike">
                <a:solidFill>
                  <a:srgbClr val="D7F1FF"/>
                </a:solidFill>
                <a:latin typeface="EB Garamond"/>
                <a:ea typeface="EB Garamond"/>
                <a:cs typeface="EB Garamond"/>
                <a:sym typeface="EB Garamond"/>
              </a:rPr>
              <a:t>PNB Group</a:t>
            </a:r>
            <a:endParaRPr b="0" i="0" sz="3700" u="sng" cap="none" strike="noStrike">
              <a:solidFill>
                <a:srgbClr val="D7F1FF"/>
              </a:solidFill>
              <a:latin typeface="EB Garamond"/>
              <a:ea typeface="EB Garamond"/>
              <a:cs typeface="EB Garamond"/>
              <a:sym typeface="EB Garamond"/>
            </a:endParaRPr>
          </a:p>
          <a:p>
            <a:pPr indent="0" lvl="0" marL="0" marR="0" rtl="0" algn="ctr">
              <a:lnSpc>
                <a:spcPct val="100000"/>
              </a:lnSpc>
              <a:spcBef>
                <a:spcPts val="0"/>
              </a:spcBef>
              <a:spcAft>
                <a:spcPts val="0"/>
              </a:spcAft>
              <a:buClr>
                <a:srgbClr val="000000"/>
              </a:buClr>
              <a:buSzPts val="1900"/>
              <a:buFont typeface="Arial"/>
              <a:buNone/>
            </a:pPr>
            <a:r>
              <a:rPr b="1" i="0" lang="en" sz="1900" u="none" cap="none" strike="noStrike">
                <a:solidFill>
                  <a:srgbClr val="D7F1FF"/>
                </a:solidFill>
                <a:latin typeface="EB Garamond"/>
                <a:ea typeface="EB Garamond"/>
                <a:cs typeface="EB Garamond"/>
                <a:sym typeface="EB Garamond"/>
              </a:rPr>
              <a:t>We'll explore collaboration opportunities for future data science projects and build our data science portfolios!</a:t>
            </a:r>
            <a:endParaRPr b="1" i="0" sz="1900" u="none" cap="none" strike="noStrike">
              <a:solidFill>
                <a:srgbClr val="D7F1FF"/>
              </a:solidFill>
              <a:latin typeface="EB Garamond"/>
              <a:ea typeface="EB Garamond"/>
              <a:cs typeface="EB Garamond"/>
              <a:sym typeface="EB Garamond"/>
            </a:endParaRPr>
          </a:p>
        </p:txBody>
      </p:sp>
      <p:sp>
        <p:nvSpPr>
          <p:cNvPr id="115" name="Google Shape;115;p27"/>
          <p:cNvSpPr txBox="1"/>
          <p:nvPr/>
        </p:nvSpPr>
        <p:spPr>
          <a:xfrm>
            <a:off x="4626600" y="1580750"/>
            <a:ext cx="4195200" cy="2955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000"/>
              <a:buFont typeface="Arial"/>
              <a:buNone/>
            </a:pPr>
            <a:r>
              <a:rPr b="1" i="0" lang="en" sz="2000" u="sng" cap="none" strike="noStrike">
                <a:solidFill>
                  <a:srgbClr val="D7F1FF"/>
                </a:solidFill>
                <a:latin typeface="EB Garamond"/>
                <a:ea typeface="EB Garamond"/>
                <a:cs typeface="EB Garamond"/>
                <a:sym typeface="EB Garamond"/>
              </a:rPr>
              <a:t>PNB LinkedIn Group</a:t>
            </a:r>
            <a:br>
              <a:rPr b="1" i="0" lang="en" sz="2000" u="sng" cap="none" strike="noStrike">
                <a:solidFill>
                  <a:srgbClr val="D7F1FF"/>
                </a:solidFill>
                <a:latin typeface="EB Garamond"/>
                <a:ea typeface="EB Garamond"/>
                <a:cs typeface="EB Garamond"/>
                <a:sym typeface="EB Garamond"/>
              </a:rPr>
            </a:br>
            <a:endParaRPr b="1" i="0" sz="2000" u="sng" cap="none" strike="noStrike">
              <a:solidFill>
                <a:srgbClr val="D7F1FF"/>
              </a:solidFill>
              <a:latin typeface="EB Garamond"/>
              <a:ea typeface="EB Garamond"/>
              <a:cs typeface="EB Garamond"/>
              <a:sym typeface="EB Garamond"/>
            </a:endParaRPr>
          </a:p>
          <a:p>
            <a:pPr indent="0" lvl="0" marL="0" marR="0" rtl="0" algn="l">
              <a:lnSpc>
                <a:spcPct val="100000"/>
              </a:lnSpc>
              <a:spcBef>
                <a:spcPts val="0"/>
              </a:spcBef>
              <a:spcAft>
                <a:spcPts val="0"/>
              </a:spcAft>
              <a:buNone/>
            </a:pPr>
            <a:r>
              <a:rPr b="0" i="0" lang="en" sz="2000" u="none" cap="none" strike="noStrike">
                <a:solidFill>
                  <a:srgbClr val="D7F1FF"/>
                </a:solidFill>
                <a:latin typeface="EB Garamond"/>
                <a:ea typeface="EB Garamond"/>
                <a:cs typeface="EB Garamond"/>
                <a:sym typeface="EB Garamond"/>
              </a:rPr>
              <a:t>Between meetings, stay in touch via LinkedIn: </a:t>
            </a:r>
            <a:r>
              <a:rPr b="0" i="0" lang="en" sz="2000" u="sng" cap="none" strike="noStrike">
                <a:solidFill>
                  <a:srgbClr val="D7F1FF"/>
                </a:solidFill>
                <a:latin typeface="EB Garamond"/>
                <a:ea typeface="EB Garamond"/>
                <a:cs typeface="EB Garamond"/>
                <a:sym typeface="EB Garamond"/>
              </a:rPr>
              <a:t>bit.ly/PNBLinkedInGroup</a:t>
            </a:r>
            <a:endParaRPr b="0" i="0" sz="2000" u="sng" cap="none" strike="noStrike">
              <a:solidFill>
                <a:srgbClr val="D7F1FF"/>
              </a:solidFill>
              <a:latin typeface="EB Garamond"/>
              <a:ea typeface="EB Garamond"/>
              <a:cs typeface="EB Garamond"/>
              <a:sym typeface="EB Garamond"/>
            </a:endParaRPr>
          </a:p>
          <a:p>
            <a:pPr indent="0" lvl="0" marL="0" marR="0" rtl="0" algn="l">
              <a:lnSpc>
                <a:spcPct val="100000"/>
              </a:lnSpc>
              <a:spcBef>
                <a:spcPts val="0"/>
              </a:spcBef>
              <a:spcAft>
                <a:spcPts val="0"/>
              </a:spcAft>
              <a:buClr>
                <a:srgbClr val="000000"/>
              </a:buClr>
              <a:buSzPts val="2000"/>
              <a:buFont typeface="Arial"/>
              <a:buNone/>
            </a:pPr>
            <a:br>
              <a:rPr b="0" i="0" lang="en" sz="2000" u="none" cap="none" strike="noStrike">
                <a:solidFill>
                  <a:srgbClr val="D7F1FF"/>
                </a:solidFill>
                <a:latin typeface="EB Garamond"/>
                <a:ea typeface="EB Garamond"/>
                <a:cs typeface="EB Garamond"/>
                <a:sym typeface="EB Garamond"/>
              </a:rPr>
            </a:br>
            <a:r>
              <a:rPr b="0" i="0" lang="en" sz="2000" u="none" cap="none" strike="noStrike">
                <a:solidFill>
                  <a:srgbClr val="D7F1FF"/>
                </a:solidFill>
                <a:latin typeface="EB Garamond"/>
                <a:ea typeface="EB Garamond"/>
                <a:cs typeface="EB Garamond"/>
                <a:sym typeface="EB Garamond"/>
              </a:rPr>
              <a:t>We’ll use this space to highlight your research accomplishments, share resources, do community polls and outreach.</a:t>
            </a:r>
            <a:endParaRPr b="0" i="0" sz="2000" u="none" cap="none" strike="noStrike">
              <a:solidFill>
                <a:srgbClr val="D7F1FF"/>
              </a:solidFill>
              <a:latin typeface="EB Garamond"/>
              <a:ea typeface="EB Garamond"/>
              <a:cs typeface="EB Garamond"/>
              <a:sym typeface="EB Garamond"/>
            </a:endParaRPr>
          </a:p>
        </p:txBody>
      </p:sp>
      <p:sp>
        <p:nvSpPr>
          <p:cNvPr id="116" name="Google Shape;116;p27"/>
          <p:cNvSpPr/>
          <p:nvPr/>
        </p:nvSpPr>
        <p:spPr>
          <a:xfrm>
            <a:off x="247950" y="1518500"/>
            <a:ext cx="4248000" cy="3079800"/>
          </a:xfrm>
          <a:prstGeom prst="rect">
            <a:avLst/>
          </a:prstGeom>
          <a:solidFill>
            <a:srgbClr val="3B7BC3"/>
          </a:solidFill>
          <a:ln cap="flat" cmpd="sng" w="9525">
            <a:solidFill>
              <a:srgbClr val="D7F1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7" name="Google Shape;117;p27"/>
          <p:cNvSpPr txBox="1"/>
          <p:nvPr/>
        </p:nvSpPr>
        <p:spPr>
          <a:xfrm>
            <a:off x="1895400" y="4591675"/>
            <a:ext cx="5353200" cy="477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900"/>
              <a:buFont typeface="Arial"/>
              <a:buNone/>
            </a:pPr>
            <a:r>
              <a:rPr b="0" i="0" lang="en" sz="1900" u="sng" cap="none" strike="noStrike">
                <a:solidFill>
                  <a:srgbClr val="D7F1FF"/>
                </a:solidFill>
                <a:latin typeface="EB Garamond"/>
                <a:ea typeface="EB Garamond"/>
                <a:cs typeface="EB Garamond"/>
                <a:sym typeface="EB Garamond"/>
              </a:rPr>
              <a:t>https://nebigdatahub.org/pnb-group/</a:t>
            </a:r>
            <a:endParaRPr b="0" i="0" sz="1900" u="sng" cap="none" strike="noStrike">
              <a:solidFill>
                <a:srgbClr val="D7F1FF"/>
              </a:solidFill>
              <a:latin typeface="EB Garamond"/>
              <a:ea typeface="EB Garamond"/>
              <a:cs typeface="EB Garamond"/>
              <a:sym typeface="EB Garamond"/>
            </a:endParaRPr>
          </a:p>
        </p:txBody>
      </p:sp>
      <p:sp>
        <p:nvSpPr>
          <p:cNvPr id="118" name="Google Shape;118;p27"/>
          <p:cNvSpPr txBox="1"/>
          <p:nvPr/>
        </p:nvSpPr>
        <p:spPr>
          <a:xfrm>
            <a:off x="274350" y="1577438"/>
            <a:ext cx="4195200" cy="2955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000"/>
              <a:buFont typeface="Arial"/>
              <a:buNone/>
            </a:pPr>
            <a:r>
              <a:rPr b="1" i="0" lang="en" sz="2000" u="sng" cap="none" strike="noStrike">
                <a:solidFill>
                  <a:srgbClr val="D7F1FF"/>
                </a:solidFill>
                <a:latin typeface="EB Garamond"/>
                <a:ea typeface="EB Garamond"/>
                <a:cs typeface="EB Garamond"/>
                <a:sym typeface="EB Garamond"/>
              </a:rPr>
              <a:t>4 Meetings per Year</a:t>
            </a:r>
            <a:endParaRPr b="1" i="0" sz="2000" u="sng" cap="none" strike="noStrike">
              <a:solidFill>
                <a:srgbClr val="D7F1FF"/>
              </a:solidFill>
              <a:latin typeface="EB Garamond"/>
              <a:ea typeface="EB Garamond"/>
              <a:cs typeface="EB Garamond"/>
              <a:sym typeface="EB Garamond"/>
            </a:endParaRPr>
          </a:p>
          <a:p>
            <a:pPr indent="0" lvl="0" marL="0" marR="0" rtl="0" algn="l">
              <a:lnSpc>
                <a:spcPct val="100000"/>
              </a:lnSpc>
              <a:spcBef>
                <a:spcPts val="0"/>
              </a:spcBef>
              <a:spcAft>
                <a:spcPts val="0"/>
              </a:spcAft>
              <a:buClr>
                <a:srgbClr val="000000"/>
              </a:buClr>
              <a:buSzPts val="2000"/>
              <a:buFont typeface="Arial"/>
              <a:buNone/>
            </a:pPr>
            <a:r>
              <a:rPr b="1" i="0" lang="en" sz="2000" u="sng" cap="none" strike="noStrike">
                <a:solidFill>
                  <a:srgbClr val="D7F1FF"/>
                </a:solidFill>
                <a:latin typeface="EB Garamond"/>
                <a:ea typeface="EB Garamond"/>
                <a:cs typeface="EB Garamond"/>
                <a:sym typeface="EB Garamond"/>
              </a:rPr>
              <a:t>Session A:</a:t>
            </a:r>
            <a:r>
              <a:rPr b="0" i="0" lang="en" sz="2000" u="none" cap="none" strike="noStrike">
                <a:solidFill>
                  <a:srgbClr val="D7F1FF"/>
                </a:solidFill>
                <a:latin typeface="EB Garamond"/>
                <a:ea typeface="EB Garamond"/>
                <a:cs typeface="EB Garamond"/>
                <a:sym typeface="EB Garamond"/>
              </a:rPr>
              <a:t> Peer Networking </a:t>
            </a:r>
            <a:br>
              <a:rPr b="0" i="0" lang="en" sz="2000" u="none" cap="none" strike="noStrike">
                <a:solidFill>
                  <a:srgbClr val="D7F1FF"/>
                </a:solidFill>
                <a:latin typeface="EB Garamond"/>
                <a:ea typeface="EB Garamond"/>
                <a:cs typeface="EB Garamond"/>
                <a:sym typeface="EB Garamond"/>
              </a:rPr>
            </a:br>
            <a:r>
              <a:rPr b="0" i="0" lang="en" sz="2000" u="none" cap="none" strike="noStrike">
                <a:solidFill>
                  <a:srgbClr val="D7F1FF"/>
                </a:solidFill>
                <a:latin typeface="EB Garamond"/>
                <a:ea typeface="EB Garamond"/>
                <a:cs typeface="EB Garamond"/>
                <a:sym typeface="EB Garamond"/>
              </a:rPr>
              <a:t>  </a:t>
            </a:r>
            <a:endParaRPr b="0" i="0" sz="2000" u="none" cap="none" strike="noStrike">
              <a:solidFill>
                <a:srgbClr val="D7F1FF"/>
              </a:solidFill>
              <a:latin typeface="EB Garamond"/>
              <a:ea typeface="EB Garamond"/>
              <a:cs typeface="EB Garamond"/>
              <a:sym typeface="EB Garamond"/>
            </a:endParaRPr>
          </a:p>
          <a:p>
            <a:pPr indent="0" lvl="0" marL="0" marR="0" rtl="0" algn="l">
              <a:lnSpc>
                <a:spcPct val="100000"/>
              </a:lnSpc>
              <a:spcBef>
                <a:spcPts val="0"/>
              </a:spcBef>
              <a:spcAft>
                <a:spcPts val="0"/>
              </a:spcAft>
              <a:buClr>
                <a:srgbClr val="000000"/>
              </a:buClr>
              <a:buSzPts val="2000"/>
              <a:buFont typeface="Arial"/>
              <a:buNone/>
            </a:pPr>
            <a:r>
              <a:rPr b="1" i="0" lang="en" sz="2000" u="sng" cap="none" strike="noStrike">
                <a:solidFill>
                  <a:srgbClr val="D7F1FF"/>
                </a:solidFill>
                <a:latin typeface="EB Garamond"/>
                <a:ea typeface="EB Garamond"/>
                <a:cs typeface="EB Garamond"/>
                <a:sym typeface="EB Garamond"/>
              </a:rPr>
              <a:t>Session B:</a:t>
            </a:r>
            <a:r>
              <a:rPr b="0" i="0" lang="en" sz="2000" u="none" cap="none" strike="noStrike">
                <a:solidFill>
                  <a:srgbClr val="D7F1FF"/>
                </a:solidFill>
                <a:latin typeface="EB Garamond"/>
                <a:ea typeface="EB Garamond"/>
                <a:cs typeface="EB Garamond"/>
                <a:sym typeface="EB Garamond"/>
              </a:rPr>
              <a:t> Resume &amp; Interview Prep</a:t>
            </a:r>
            <a:endParaRPr b="0" i="0" sz="2000" u="none" cap="none" strike="noStrike">
              <a:solidFill>
                <a:srgbClr val="D7F1FF"/>
              </a:solidFill>
              <a:latin typeface="EB Garamond"/>
              <a:ea typeface="EB Garamond"/>
              <a:cs typeface="EB Garamond"/>
              <a:sym typeface="EB Garamond"/>
            </a:endParaRPr>
          </a:p>
          <a:p>
            <a:pPr indent="0" lvl="0" marL="0" marR="0" rtl="0" algn="l">
              <a:lnSpc>
                <a:spcPct val="100000"/>
              </a:lnSpc>
              <a:spcBef>
                <a:spcPts val="0"/>
              </a:spcBef>
              <a:spcAft>
                <a:spcPts val="0"/>
              </a:spcAft>
              <a:buClr>
                <a:srgbClr val="000000"/>
              </a:buClr>
              <a:buSzPts val="1200"/>
              <a:buFont typeface="Arial"/>
              <a:buNone/>
            </a:pPr>
            <a:r>
              <a:rPr b="0" i="0" lang="en" sz="2000" u="none" cap="none" strike="noStrike">
                <a:solidFill>
                  <a:srgbClr val="D7F1FF"/>
                </a:solidFill>
                <a:latin typeface="EB Garamond"/>
                <a:ea typeface="EB Garamond"/>
                <a:cs typeface="EB Garamond"/>
                <a:sym typeface="EB Garamond"/>
              </a:rPr>
              <a:t> </a:t>
            </a:r>
            <a:endParaRPr b="0" i="0" sz="2000" u="none" cap="none" strike="noStrike">
              <a:solidFill>
                <a:srgbClr val="D7F1FF"/>
              </a:solidFill>
              <a:latin typeface="EB Garamond"/>
              <a:ea typeface="EB Garamond"/>
              <a:cs typeface="EB Garamond"/>
              <a:sym typeface="EB Garamond"/>
            </a:endParaRPr>
          </a:p>
          <a:p>
            <a:pPr indent="0" lvl="0" marL="0" marR="0" rtl="0" algn="l">
              <a:lnSpc>
                <a:spcPct val="100000"/>
              </a:lnSpc>
              <a:spcBef>
                <a:spcPts val="0"/>
              </a:spcBef>
              <a:spcAft>
                <a:spcPts val="0"/>
              </a:spcAft>
              <a:buClr>
                <a:srgbClr val="000000"/>
              </a:buClr>
              <a:buSzPts val="2000"/>
              <a:buFont typeface="Arial"/>
              <a:buNone/>
            </a:pPr>
            <a:r>
              <a:rPr b="1" lang="en" sz="2000" u="sng">
                <a:solidFill>
                  <a:srgbClr val="D7F1FF"/>
                </a:solidFill>
                <a:latin typeface="EB Garamond"/>
                <a:ea typeface="EB Garamond"/>
                <a:cs typeface="EB Garamond"/>
                <a:sym typeface="EB Garamond"/>
              </a:rPr>
              <a:t>*</a:t>
            </a:r>
            <a:r>
              <a:rPr b="1" i="0" lang="en" sz="2000" u="sng" cap="none" strike="noStrike">
                <a:solidFill>
                  <a:srgbClr val="D7F1FF"/>
                </a:solidFill>
                <a:latin typeface="EB Garamond"/>
                <a:ea typeface="EB Garamond"/>
                <a:cs typeface="EB Garamond"/>
                <a:sym typeface="EB Garamond"/>
              </a:rPr>
              <a:t>Session C</a:t>
            </a:r>
            <a:r>
              <a:rPr b="0" i="0" lang="en" sz="2000" u="none" cap="none" strike="noStrike">
                <a:solidFill>
                  <a:srgbClr val="D7F1FF"/>
                </a:solidFill>
                <a:latin typeface="EB Garamond"/>
                <a:ea typeface="EB Garamond"/>
                <a:cs typeface="EB Garamond"/>
                <a:sym typeface="EB Garamond"/>
              </a:rPr>
              <a:t>: Professional Communication*</a:t>
            </a:r>
            <a:endParaRPr b="0" i="0" sz="2000" u="none" cap="none" strike="noStrike">
              <a:solidFill>
                <a:srgbClr val="D7F1FF"/>
              </a:solidFill>
              <a:latin typeface="EB Garamond"/>
              <a:ea typeface="EB Garamond"/>
              <a:cs typeface="EB Garamond"/>
              <a:sym typeface="EB Garamond"/>
            </a:endParaRPr>
          </a:p>
          <a:p>
            <a:pPr indent="0" lvl="0" marL="0" marR="0" rtl="0" algn="l">
              <a:lnSpc>
                <a:spcPct val="100000"/>
              </a:lnSpc>
              <a:spcBef>
                <a:spcPts val="0"/>
              </a:spcBef>
              <a:spcAft>
                <a:spcPts val="0"/>
              </a:spcAft>
              <a:buClr>
                <a:srgbClr val="000000"/>
              </a:buClr>
              <a:buSzPts val="1200"/>
              <a:buFont typeface="Arial"/>
              <a:buNone/>
            </a:pPr>
            <a:r>
              <a:rPr b="1" i="0" lang="en" sz="2000" u="sng" cap="none" strike="noStrike">
                <a:solidFill>
                  <a:srgbClr val="D7F1FF"/>
                </a:solidFill>
                <a:latin typeface="EB Garamond"/>
                <a:ea typeface="EB Garamond"/>
                <a:cs typeface="EB Garamond"/>
                <a:sym typeface="EB Garamond"/>
              </a:rPr>
              <a:t> </a:t>
            </a:r>
            <a:br>
              <a:rPr b="1" i="0" lang="en" sz="2000" u="sng" cap="none" strike="noStrike">
                <a:solidFill>
                  <a:srgbClr val="D7F1FF"/>
                </a:solidFill>
                <a:latin typeface="EB Garamond"/>
                <a:ea typeface="EB Garamond"/>
                <a:cs typeface="EB Garamond"/>
                <a:sym typeface="EB Garamond"/>
              </a:rPr>
            </a:br>
            <a:r>
              <a:rPr b="1" i="0" lang="en" sz="2000" u="sng" cap="none" strike="noStrike">
                <a:solidFill>
                  <a:srgbClr val="D7F1FF"/>
                </a:solidFill>
                <a:latin typeface="EB Garamond"/>
                <a:ea typeface="EB Garamond"/>
                <a:cs typeface="EB Garamond"/>
                <a:sym typeface="EB Garamond"/>
              </a:rPr>
              <a:t>Session D:</a:t>
            </a:r>
            <a:r>
              <a:rPr b="0" i="0" lang="en" sz="2000" u="none" cap="none" strike="noStrike">
                <a:solidFill>
                  <a:srgbClr val="D7F1FF"/>
                </a:solidFill>
                <a:latin typeface="EB Garamond"/>
                <a:ea typeface="EB Garamond"/>
                <a:cs typeface="EB Garamond"/>
                <a:sym typeface="EB Garamond"/>
              </a:rPr>
              <a:t> Digital Portfolio</a:t>
            </a:r>
            <a:endParaRPr b="0" i="0" sz="2000" u="none" cap="none" strike="noStrike">
              <a:solidFill>
                <a:srgbClr val="D7F1FF"/>
              </a:solidFill>
              <a:latin typeface="EB Garamond"/>
              <a:ea typeface="EB Garamond"/>
              <a:cs typeface="EB Garamond"/>
              <a:sym typeface="EB Garamon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A3669"/>
        </a:solidFill>
      </p:bgPr>
    </p:bg>
    <p:spTree>
      <p:nvGrpSpPr>
        <p:cNvPr id="122" name="Shape 122"/>
        <p:cNvGrpSpPr/>
        <p:nvPr/>
      </p:nvGrpSpPr>
      <p:grpSpPr>
        <a:xfrm>
          <a:off x="0" y="0"/>
          <a:ext cx="0" cy="0"/>
          <a:chOff x="0" y="0"/>
          <a:chExt cx="0" cy="0"/>
        </a:xfrm>
      </p:grpSpPr>
      <p:sp>
        <p:nvSpPr>
          <p:cNvPr id="123" name="Google Shape;123;p28"/>
          <p:cNvSpPr/>
          <p:nvPr/>
        </p:nvSpPr>
        <p:spPr>
          <a:xfrm>
            <a:off x="1013550" y="1168750"/>
            <a:ext cx="7116900" cy="3270600"/>
          </a:xfrm>
          <a:prstGeom prst="rect">
            <a:avLst/>
          </a:prstGeom>
          <a:solidFill>
            <a:srgbClr val="D7F1FF"/>
          </a:solidFill>
          <a:ln cap="flat" cmpd="sng" w="9525">
            <a:solidFill>
              <a:srgbClr val="3B7BC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124" name="Google Shape;124;p28"/>
          <p:cNvPicPr preferRelativeResize="0"/>
          <p:nvPr/>
        </p:nvPicPr>
        <p:blipFill rotWithShape="1">
          <a:blip r:embed="rId3">
            <a:alphaModFix/>
          </a:blip>
          <a:srcRect b="12080" l="19593" r="18636" t="10279"/>
          <a:stretch/>
        </p:blipFill>
        <p:spPr>
          <a:xfrm>
            <a:off x="324150" y="179300"/>
            <a:ext cx="829224" cy="1042300"/>
          </a:xfrm>
          <a:prstGeom prst="rect">
            <a:avLst/>
          </a:prstGeom>
          <a:noFill/>
          <a:ln>
            <a:noFill/>
          </a:ln>
        </p:spPr>
      </p:pic>
      <p:sp>
        <p:nvSpPr>
          <p:cNvPr id="125" name="Google Shape;125;p28"/>
          <p:cNvSpPr txBox="1"/>
          <p:nvPr/>
        </p:nvSpPr>
        <p:spPr>
          <a:xfrm>
            <a:off x="1428450" y="323350"/>
            <a:ext cx="6287100" cy="754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3700" u="sng">
                <a:solidFill>
                  <a:srgbClr val="D7F1FF"/>
                </a:solidFill>
                <a:latin typeface="EB Garamond"/>
                <a:ea typeface="EB Garamond"/>
                <a:cs typeface="EB Garamond"/>
                <a:sym typeface="EB Garamond"/>
              </a:rPr>
              <a:t>Today’s Meeting</a:t>
            </a:r>
            <a:endParaRPr sz="3700" u="sng">
              <a:solidFill>
                <a:srgbClr val="D7F1FF"/>
              </a:solidFill>
              <a:latin typeface="EB Garamond"/>
              <a:ea typeface="EB Garamond"/>
              <a:cs typeface="EB Garamond"/>
              <a:sym typeface="EB Garamond"/>
            </a:endParaRPr>
          </a:p>
        </p:txBody>
      </p:sp>
      <p:sp>
        <p:nvSpPr>
          <p:cNvPr id="126" name="Google Shape;126;p28"/>
          <p:cNvSpPr txBox="1"/>
          <p:nvPr/>
        </p:nvSpPr>
        <p:spPr>
          <a:xfrm>
            <a:off x="1181400" y="1186089"/>
            <a:ext cx="6802500" cy="31092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Clr>
                <a:schemeClr val="dk1"/>
              </a:buClr>
              <a:buSzPts val="1100"/>
              <a:buFont typeface="Arial"/>
              <a:buNone/>
            </a:pPr>
            <a:r>
              <a:rPr b="1" lang="en" sz="1900" u="sng">
                <a:solidFill>
                  <a:srgbClr val="1A3669"/>
                </a:solidFill>
                <a:latin typeface="EB Garamond"/>
                <a:ea typeface="EB Garamond"/>
                <a:cs typeface="EB Garamond"/>
                <a:sym typeface="EB Garamond"/>
              </a:rPr>
              <a:t>Agenda:</a:t>
            </a:r>
            <a:endParaRPr b="1" sz="1900" u="sng">
              <a:solidFill>
                <a:srgbClr val="1A3669"/>
              </a:solidFill>
              <a:latin typeface="EB Garamond"/>
              <a:ea typeface="EB Garamond"/>
              <a:cs typeface="EB Garamond"/>
              <a:sym typeface="EB Garamond"/>
            </a:endParaRPr>
          </a:p>
          <a:p>
            <a:pPr indent="-349250" lvl="0" marL="457200" rtl="0" algn="l">
              <a:lnSpc>
                <a:spcPct val="150000"/>
              </a:lnSpc>
              <a:spcBef>
                <a:spcPts val="0"/>
              </a:spcBef>
              <a:spcAft>
                <a:spcPts val="0"/>
              </a:spcAft>
              <a:buClr>
                <a:srgbClr val="1A3669"/>
              </a:buClr>
              <a:buSzPts val="1900"/>
              <a:buFont typeface="EB Garamond"/>
              <a:buChar char="●"/>
            </a:pPr>
            <a:r>
              <a:rPr lang="en" sz="1900">
                <a:solidFill>
                  <a:srgbClr val="1A3669"/>
                </a:solidFill>
                <a:latin typeface="EB Garamond"/>
                <a:ea typeface="EB Garamond"/>
                <a:cs typeface="EB Garamond"/>
                <a:sym typeface="EB Garamond"/>
              </a:rPr>
              <a:t>Intro to Professional Communications</a:t>
            </a:r>
            <a:endParaRPr sz="1900">
              <a:solidFill>
                <a:srgbClr val="1A3669"/>
              </a:solidFill>
              <a:latin typeface="EB Garamond"/>
              <a:ea typeface="EB Garamond"/>
              <a:cs typeface="EB Garamond"/>
              <a:sym typeface="EB Garamond"/>
            </a:endParaRPr>
          </a:p>
          <a:p>
            <a:pPr indent="-349250" lvl="1" marL="914400" rtl="0" algn="l">
              <a:lnSpc>
                <a:spcPct val="150000"/>
              </a:lnSpc>
              <a:spcBef>
                <a:spcPts val="0"/>
              </a:spcBef>
              <a:spcAft>
                <a:spcPts val="0"/>
              </a:spcAft>
              <a:buClr>
                <a:srgbClr val="1A3669"/>
              </a:buClr>
              <a:buSzPts val="1900"/>
              <a:buFont typeface="EB Garamond"/>
              <a:buChar char="○"/>
            </a:pPr>
            <a:r>
              <a:rPr lang="en" sz="1900">
                <a:solidFill>
                  <a:srgbClr val="1A3669"/>
                </a:solidFill>
                <a:latin typeface="EB Garamond"/>
                <a:ea typeface="EB Garamond"/>
                <a:cs typeface="EB Garamond"/>
                <a:sym typeface="EB Garamond"/>
              </a:rPr>
              <a:t>Breakout Rooms of 5 people - Sample Email Critique</a:t>
            </a:r>
            <a:endParaRPr sz="1900">
              <a:solidFill>
                <a:srgbClr val="1A3669"/>
              </a:solidFill>
              <a:latin typeface="EB Garamond"/>
              <a:ea typeface="EB Garamond"/>
              <a:cs typeface="EB Garamond"/>
              <a:sym typeface="EB Garamond"/>
            </a:endParaRPr>
          </a:p>
          <a:p>
            <a:pPr indent="-349250" lvl="0" marL="457200" rtl="0" algn="l">
              <a:lnSpc>
                <a:spcPct val="150000"/>
              </a:lnSpc>
              <a:spcBef>
                <a:spcPts val="0"/>
              </a:spcBef>
              <a:spcAft>
                <a:spcPts val="0"/>
              </a:spcAft>
              <a:buClr>
                <a:srgbClr val="1A3669"/>
              </a:buClr>
              <a:buSzPts val="1900"/>
              <a:buFont typeface="EB Garamond"/>
              <a:buChar char="●"/>
            </a:pPr>
            <a:r>
              <a:rPr lang="en" sz="1900">
                <a:solidFill>
                  <a:srgbClr val="1A3669"/>
                </a:solidFill>
                <a:latin typeface="EB Garamond"/>
                <a:ea typeface="EB Garamond"/>
                <a:cs typeface="EB Garamond"/>
                <a:sym typeface="EB Garamond"/>
              </a:rPr>
              <a:t>5 Minute Break</a:t>
            </a:r>
            <a:endParaRPr sz="900">
              <a:solidFill>
                <a:srgbClr val="1A3669"/>
              </a:solidFill>
              <a:latin typeface="EB Garamond"/>
              <a:ea typeface="EB Garamond"/>
              <a:cs typeface="EB Garamond"/>
              <a:sym typeface="EB Garamond"/>
            </a:endParaRPr>
          </a:p>
          <a:p>
            <a:pPr indent="-349250" lvl="0" marL="457200" rtl="0" algn="l">
              <a:lnSpc>
                <a:spcPct val="150000"/>
              </a:lnSpc>
              <a:spcBef>
                <a:spcPts val="0"/>
              </a:spcBef>
              <a:spcAft>
                <a:spcPts val="0"/>
              </a:spcAft>
              <a:buClr>
                <a:srgbClr val="1A3669"/>
              </a:buClr>
              <a:buSzPts val="1900"/>
              <a:buFont typeface="EB Garamond"/>
              <a:buChar char="●"/>
            </a:pPr>
            <a:r>
              <a:rPr lang="en" sz="1900">
                <a:solidFill>
                  <a:srgbClr val="1A3669"/>
                </a:solidFill>
                <a:latin typeface="EB Garamond"/>
                <a:ea typeface="EB Garamond"/>
                <a:cs typeface="EB Garamond"/>
                <a:sym typeface="EB Garamond"/>
              </a:rPr>
              <a:t>Intro to Cover Letters</a:t>
            </a:r>
            <a:endParaRPr sz="1900">
              <a:solidFill>
                <a:srgbClr val="1A3669"/>
              </a:solidFill>
              <a:latin typeface="EB Garamond"/>
              <a:ea typeface="EB Garamond"/>
              <a:cs typeface="EB Garamond"/>
              <a:sym typeface="EB Garamond"/>
            </a:endParaRPr>
          </a:p>
          <a:p>
            <a:pPr indent="-349250" lvl="1" marL="914400" rtl="0" algn="l">
              <a:lnSpc>
                <a:spcPct val="150000"/>
              </a:lnSpc>
              <a:spcBef>
                <a:spcPts val="0"/>
              </a:spcBef>
              <a:spcAft>
                <a:spcPts val="0"/>
              </a:spcAft>
              <a:buClr>
                <a:srgbClr val="1A3669"/>
              </a:buClr>
              <a:buSzPts val="1900"/>
              <a:buFont typeface="EB Garamond"/>
              <a:buChar char="○"/>
            </a:pPr>
            <a:r>
              <a:rPr lang="en" sz="1900">
                <a:solidFill>
                  <a:srgbClr val="1A3669"/>
                </a:solidFill>
                <a:latin typeface="EB Garamond"/>
                <a:ea typeface="EB Garamond"/>
                <a:cs typeface="EB Garamond"/>
                <a:sym typeface="EB Garamond"/>
              </a:rPr>
              <a:t>Breakout Rooms of 5 People - Sample Cover Letter Critique</a:t>
            </a:r>
            <a:endParaRPr sz="900">
              <a:solidFill>
                <a:srgbClr val="1A3669"/>
              </a:solidFill>
              <a:latin typeface="EB Garamond"/>
              <a:ea typeface="EB Garamond"/>
              <a:cs typeface="EB Garamond"/>
              <a:sym typeface="EB Garamond"/>
            </a:endParaRPr>
          </a:p>
          <a:p>
            <a:pPr indent="-349250" lvl="0" marL="457200" rtl="0" algn="l">
              <a:lnSpc>
                <a:spcPct val="150000"/>
              </a:lnSpc>
              <a:spcBef>
                <a:spcPts val="0"/>
              </a:spcBef>
              <a:spcAft>
                <a:spcPts val="0"/>
              </a:spcAft>
              <a:buClr>
                <a:srgbClr val="1A3669"/>
              </a:buClr>
              <a:buSzPts val="1900"/>
              <a:buFont typeface="EB Garamond"/>
              <a:buChar char="●"/>
            </a:pPr>
            <a:r>
              <a:rPr lang="en" sz="1900">
                <a:solidFill>
                  <a:srgbClr val="1A3669"/>
                </a:solidFill>
                <a:latin typeface="EB Garamond"/>
                <a:ea typeface="EB Garamond"/>
                <a:cs typeface="EB Garamond"/>
                <a:sym typeface="EB Garamond"/>
              </a:rPr>
              <a:t>Rejoin Main Room for Wrap Up</a:t>
            </a:r>
            <a:endParaRPr b="1" sz="1900" u="sng">
              <a:solidFill>
                <a:srgbClr val="1A3669"/>
              </a:solidFill>
              <a:latin typeface="EB Garamond"/>
              <a:ea typeface="EB Garamond"/>
              <a:cs typeface="EB Garamond"/>
              <a:sym typeface="EB Garamond"/>
            </a:endParaRPr>
          </a:p>
        </p:txBody>
      </p:sp>
      <p:sp>
        <p:nvSpPr>
          <p:cNvPr id="127" name="Google Shape;127;p28"/>
          <p:cNvSpPr txBox="1"/>
          <p:nvPr/>
        </p:nvSpPr>
        <p:spPr>
          <a:xfrm>
            <a:off x="1748850" y="4530550"/>
            <a:ext cx="5646300" cy="492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000">
                <a:solidFill>
                  <a:srgbClr val="D7F1FF"/>
                </a:solidFill>
                <a:latin typeface="EB Garamond"/>
                <a:ea typeface="EB Garamond"/>
                <a:cs typeface="EB Garamond"/>
                <a:sym typeface="EB Garamond"/>
              </a:rPr>
              <a:t>*Don’t forget to swap contact info or LinkedIn profiles!*</a:t>
            </a:r>
            <a:endParaRPr sz="2000" u="sng">
              <a:solidFill>
                <a:srgbClr val="D7F1FF"/>
              </a:solidFill>
              <a:latin typeface="EB Garamond"/>
              <a:ea typeface="EB Garamond"/>
              <a:cs typeface="EB Garamond"/>
              <a:sym typeface="EB Garamond"/>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A3669"/>
        </a:solidFill>
      </p:bgPr>
    </p:bg>
    <p:spTree>
      <p:nvGrpSpPr>
        <p:cNvPr id="131" name="Shape 131"/>
        <p:cNvGrpSpPr/>
        <p:nvPr/>
      </p:nvGrpSpPr>
      <p:grpSpPr>
        <a:xfrm>
          <a:off x="0" y="0"/>
          <a:ext cx="0" cy="0"/>
          <a:chOff x="0" y="0"/>
          <a:chExt cx="0" cy="0"/>
        </a:xfrm>
      </p:grpSpPr>
      <p:pic>
        <p:nvPicPr>
          <p:cNvPr id="132" name="Google Shape;132;p29"/>
          <p:cNvPicPr preferRelativeResize="0"/>
          <p:nvPr/>
        </p:nvPicPr>
        <p:blipFill rotWithShape="1">
          <a:blip r:embed="rId3">
            <a:alphaModFix/>
          </a:blip>
          <a:srcRect b="12080" l="19593" r="18636" t="10279"/>
          <a:stretch/>
        </p:blipFill>
        <p:spPr>
          <a:xfrm>
            <a:off x="324150" y="179300"/>
            <a:ext cx="829224" cy="1042300"/>
          </a:xfrm>
          <a:prstGeom prst="rect">
            <a:avLst/>
          </a:prstGeom>
          <a:noFill/>
          <a:ln>
            <a:noFill/>
          </a:ln>
        </p:spPr>
      </p:pic>
      <p:sp>
        <p:nvSpPr>
          <p:cNvPr id="133" name="Google Shape;133;p29"/>
          <p:cNvSpPr txBox="1"/>
          <p:nvPr/>
        </p:nvSpPr>
        <p:spPr>
          <a:xfrm>
            <a:off x="1091725" y="323350"/>
            <a:ext cx="7620300" cy="754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3700" u="sng">
                <a:solidFill>
                  <a:srgbClr val="D7F1FF"/>
                </a:solidFill>
                <a:latin typeface="EB Garamond"/>
                <a:ea typeface="EB Garamond"/>
                <a:cs typeface="EB Garamond"/>
                <a:sym typeface="EB Garamond"/>
              </a:rPr>
              <a:t>What is Professional Communication?</a:t>
            </a:r>
            <a:endParaRPr sz="3700" u="sng">
              <a:solidFill>
                <a:srgbClr val="D7F1FF"/>
              </a:solidFill>
              <a:latin typeface="EB Garamond"/>
              <a:ea typeface="EB Garamond"/>
              <a:cs typeface="EB Garamond"/>
              <a:sym typeface="EB Garamond"/>
            </a:endParaRPr>
          </a:p>
        </p:txBody>
      </p:sp>
      <p:sp>
        <p:nvSpPr>
          <p:cNvPr id="134" name="Google Shape;134;p29"/>
          <p:cNvSpPr/>
          <p:nvPr/>
        </p:nvSpPr>
        <p:spPr>
          <a:xfrm>
            <a:off x="4543125" y="1490200"/>
            <a:ext cx="4248000" cy="3070500"/>
          </a:xfrm>
          <a:prstGeom prst="rect">
            <a:avLst/>
          </a:prstGeom>
          <a:solidFill>
            <a:srgbClr val="3B7BC3"/>
          </a:solidFill>
          <a:ln cap="flat" cmpd="sng" w="9525">
            <a:solidFill>
              <a:srgbClr val="D7F1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35" name="Google Shape;135;p29"/>
          <p:cNvSpPr/>
          <p:nvPr/>
        </p:nvSpPr>
        <p:spPr>
          <a:xfrm>
            <a:off x="162175" y="1490125"/>
            <a:ext cx="4248000" cy="3070500"/>
          </a:xfrm>
          <a:prstGeom prst="rect">
            <a:avLst/>
          </a:prstGeom>
          <a:solidFill>
            <a:srgbClr val="3B7BC3"/>
          </a:solidFill>
          <a:ln cap="flat" cmpd="sng" w="9525">
            <a:solidFill>
              <a:srgbClr val="D7F1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36" name="Google Shape;136;p29"/>
          <p:cNvSpPr txBox="1"/>
          <p:nvPr/>
        </p:nvSpPr>
        <p:spPr>
          <a:xfrm>
            <a:off x="324150" y="1638150"/>
            <a:ext cx="3973200" cy="2770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100">
                <a:solidFill>
                  <a:srgbClr val="D7F1FF"/>
                </a:solidFill>
                <a:latin typeface="EB Garamond"/>
                <a:ea typeface="EB Garamond"/>
                <a:cs typeface="EB Garamond"/>
                <a:sym typeface="EB Garamond"/>
              </a:rPr>
              <a:t>Includes:</a:t>
            </a:r>
            <a:endParaRPr sz="2100">
              <a:solidFill>
                <a:srgbClr val="D7F1FF"/>
              </a:solidFill>
              <a:latin typeface="EB Garamond"/>
              <a:ea typeface="EB Garamond"/>
              <a:cs typeface="EB Garamond"/>
              <a:sym typeface="EB Garamond"/>
            </a:endParaRPr>
          </a:p>
          <a:p>
            <a:pPr indent="-361950" lvl="0" marL="457200" rtl="0" algn="l">
              <a:spcBef>
                <a:spcPts val="0"/>
              </a:spcBef>
              <a:spcAft>
                <a:spcPts val="0"/>
              </a:spcAft>
              <a:buClr>
                <a:srgbClr val="D7F1FF"/>
              </a:buClr>
              <a:buSzPts val="2100"/>
              <a:buFont typeface="EB Garamond"/>
              <a:buChar char="●"/>
            </a:pPr>
            <a:r>
              <a:rPr lang="en" sz="2100">
                <a:solidFill>
                  <a:srgbClr val="D7F1FF"/>
                </a:solidFill>
                <a:latin typeface="EB Garamond"/>
                <a:ea typeface="EB Garamond"/>
                <a:cs typeface="EB Garamond"/>
                <a:sym typeface="EB Garamond"/>
              </a:rPr>
              <a:t>Project Updates</a:t>
            </a:r>
            <a:endParaRPr sz="2100">
              <a:solidFill>
                <a:srgbClr val="D7F1FF"/>
              </a:solidFill>
              <a:latin typeface="EB Garamond"/>
              <a:ea typeface="EB Garamond"/>
              <a:cs typeface="EB Garamond"/>
              <a:sym typeface="EB Garamond"/>
            </a:endParaRPr>
          </a:p>
          <a:p>
            <a:pPr indent="-361950" lvl="0" marL="457200" rtl="0" algn="l">
              <a:spcBef>
                <a:spcPts val="0"/>
              </a:spcBef>
              <a:spcAft>
                <a:spcPts val="0"/>
              </a:spcAft>
              <a:buClr>
                <a:srgbClr val="D7F1FF"/>
              </a:buClr>
              <a:buSzPts val="2100"/>
              <a:buFont typeface="EB Garamond"/>
              <a:buChar char="●"/>
            </a:pPr>
            <a:r>
              <a:rPr lang="en" sz="2100">
                <a:solidFill>
                  <a:srgbClr val="D7F1FF"/>
                </a:solidFill>
                <a:latin typeface="EB Garamond"/>
                <a:ea typeface="EB Garamond"/>
                <a:cs typeface="EB Garamond"/>
                <a:sym typeface="EB Garamond"/>
              </a:rPr>
              <a:t>Emails / Messages</a:t>
            </a:r>
            <a:endParaRPr sz="2100">
              <a:solidFill>
                <a:srgbClr val="D7F1FF"/>
              </a:solidFill>
              <a:latin typeface="EB Garamond"/>
              <a:ea typeface="EB Garamond"/>
              <a:cs typeface="EB Garamond"/>
              <a:sym typeface="EB Garamond"/>
            </a:endParaRPr>
          </a:p>
          <a:p>
            <a:pPr indent="-361950" lvl="0" marL="457200" rtl="0" algn="l">
              <a:spcBef>
                <a:spcPts val="0"/>
              </a:spcBef>
              <a:spcAft>
                <a:spcPts val="0"/>
              </a:spcAft>
              <a:buClr>
                <a:srgbClr val="D7F1FF"/>
              </a:buClr>
              <a:buSzPts val="2100"/>
              <a:buFont typeface="EB Garamond"/>
              <a:buChar char="●"/>
            </a:pPr>
            <a:r>
              <a:rPr lang="en" sz="2100">
                <a:solidFill>
                  <a:srgbClr val="D7F1FF"/>
                </a:solidFill>
                <a:latin typeface="EB Garamond"/>
                <a:ea typeface="EB Garamond"/>
                <a:cs typeface="EB Garamond"/>
                <a:sym typeface="EB Garamond"/>
              </a:rPr>
              <a:t>Team Meetings</a:t>
            </a:r>
            <a:endParaRPr sz="2100">
              <a:solidFill>
                <a:srgbClr val="D7F1FF"/>
              </a:solidFill>
              <a:latin typeface="EB Garamond"/>
              <a:ea typeface="EB Garamond"/>
              <a:cs typeface="EB Garamond"/>
              <a:sym typeface="EB Garamond"/>
            </a:endParaRPr>
          </a:p>
          <a:p>
            <a:pPr indent="-361950" lvl="0" marL="457200" rtl="0" algn="l">
              <a:spcBef>
                <a:spcPts val="0"/>
              </a:spcBef>
              <a:spcAft>
                <a:spcPts val="0"/>
              </a:spcAft>
              <a:buClr>
                <a:srgbClr val="D7F1FF"/>
              </a:buClr>
              <a:buSzPts val="2100"/>
              <a:buFont typeface="EB Garamond"/>
              <a:buChar char="●"/>
            </a:pPr>
            <a:r>
              <a:rPr lang="en" sz="2100">
                <a:solidFill>
                  <a:srgbClr val="D7F1FF"/>
                </a:solidFill>
                <a:latin typeface="EB Garamond"/>
                <a:ea typeface="EB Garamond"/>
                <a:cs typeface="EB Garamond"/>
                <a:sym typeface="EB Garamond"/>
              </a:rPr>
              <a:t>Zoom Calls</a:t>
            </a:r>
            <a:endParaRPr sz="2100">
              <a:solidFill>
                <a:srgbClr val="D7F1FF"/>
              </a:solidFill>
              <a:latin typeface="EB Garamond"/>
              <a:ea typeface="EB Garamond"/>
              <a:cs typeface="EB Garamond"/>
              <a:sym typeface="EB Garamond"/>
            </a:endParaRPr>
          </a:p>
          <a:p>
            <a:pPr indent="-361950" lvl="0" marL="457200" rtl="0" algn="l">
              <a:spcBef>
                <a:spcPts val="0"/>
              </a:spcBef>
              <a:spcAft>
                <a:spcPts val="0"/>
              </a:spcAft>
              <a:buClr>
                <a:srgbClr val="D7F1FF"/>
              </a:buClr>
              <a:buSzPts val="2100"/>
              <a:buFont typeface="EB Garamond"/>
              <a:buChar char="●"/>
            </a:pPr>
            <a:r>
              <a:rPr lang="en" sz="2100">
                <a:solidFill>
                  <a:srgbClr val="D7F1FF"/>
                </a:solidFill>
                <a:latin typeface="EB Garamond"/>
                <a:ea typeface="EB Garamond"/>
                <a:cs typeface="EB Garamond"/>
                <a:sym typeface="EB Garamond"/>
              </a:rPr>
              <a:t>Written Reports</a:t>
            </a:r>
            <a:endParaRPr sz="2100">
              <a:solidFill>
                <a:srgbClr val="D7F1FF"/>
              </a:solidFill>
              <a:latin typeface="EB Garamond"/>
              <a:ea typeface="EB Garamond"/>
              <a:cs typeface="EB Garamond"/>
              <a:sym typeface="EB Garamond"/>
            </a:endParaRPr>
          </a:p>
          <a:p>
            <a:pPr indent="0" lvl="0" marL="0" rtl="0" algn="l">
              <a:spcBef>
                <a:spcPts val="0"/>
              </a:spcBef>
              <a:spcAft>
                <a:spcPts val="0"/>
              </a:spcAft>
              <a:buNone/>
            </a:pPr>
            <a:r>
              <a:t/>
            </a:r>
            <a:endParaRPr sz="2100">
              <a:solidFill>
                <a:srgbClr val="D7F1FF"/>
              </a:solidFill>
              <a:latin typeface="EB Garamond"/>
              <a:ea typeface="EB Garamond"/>
              <a:cs typeface="EB Garamond"/>
              <a:sym typeface="EB Garamond"/>
            </a:endParaRPr>
          </a:p>
          <a:p>
            <a:pPr indent="0" lvl="0" marL="0" rtl="0" algn="l">
              <a:spcBef>
                <a:spcPts val="0"/>
              </a:spcBef>
              <a:spcAft>
                <a:spcPts val="0"/>
              </a:spcAft>
              <a:buNone/>
            </a:pPr>
            <a:r>
              <a:rPr lang="en" sz="2100">
                <a:solidFill>
                  <a:srgbClr val="D7F1FF"/>
                </a:solidFill>
                <a:latin typeface="EB Garamond"/>
                <a:ea typeface="EB Garamond"/>
                <a:cs typeface="EB Garamond"/>
                <a:sym typeface="EB Garamond"/>
              </a:rPr>
              <a:t>Also includes non-verbals!</a:t>
            </a:r>
            <a:endParaRPr sz="2100">
              <a:solidFill>
                <a:srgbClr val="D7F1FF"/>
              </a:solidFill>
              <a:latin typeface="EB Garamond"/>
              <a:ea typeface="EB Garamond"/>
              <a:cs typeface="EB Garamond"/>
              <a:sym typeface="EB Garamond"/>
            </a:endParaRPr>
          </a:p>
        </p:txBody>
      </p:sp>
      <p:pic>
        <p:nvPicPr>
          <p:cNvPr id="137" name="Google Shape;137;p29"/>
          <p:cNvPicPr preferRelativeResize="0"/>
          <p:nvPr/>
        </p:nvPicPr>
        <p:blipFill>
          <a:blip r:embed="rId4">
            <a:alphaModFix/>
          </a:blip>
          <a:stretch>
            <a:fillRect/>
          </a:stretch>
        </p:blipFill>
        <p:spPr>
          <a:xfrm>
            <a:off x="4648212" y="1006463"/>
            <a:ext cx="4037826" cy="403782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A3669"/>
        </a:solidFill>
      </p:bgPr>
    </p:bg>
    <p:spTree>
      <p:nvGrpSpPr>
        <p:cNvPr id="141" name="Shape 141"/>
        <p:cNvGrpSpPr/>
        <p:nvPr/>
      </p:nvGrpSpPr>
      <p:grpSpPr>
        <a:xfrm>
          <a:off x="0" y="0"/>
          <a:ext cx="0" cy="0"/>
          <a:chOff x="0" y="0"/>
          <a:chExt cx="0" cy="0"/>
        </a:xfrm>
      </p:grpSpPr>
      <p:pic>
        <p:nvPicPr>
          <p:cNvPr id="142" name="Google Shape;142;p30"/>
          <p:cNvPicPr preferRelativeResize="0"/>
          <p:nvPr/>
        </p:nvPicPr>
        <p:blipFill rotWithShape="1">
          <a:blip r:embed="rId3">
            <a:alphaModFix/>
          </a:blip>
          <a:srcRect b="12080" l="19593" r="18636" t="10279"/>
          <a:stretch/>
        </p:blipFill>
        <p:spPr>
          <a:xfrm>
            <a:off x="324150" y="179300"/>
            <a:ext cx="829224" cy="1042300"/>
          </a:xfrm>
          <a:prstGeom prst="rect">
            <a:avLst/>
          </a:prstGeom>
          <a:noFill/>
          <a:ln>
            <a:noFill/>
          </a:ln>
        </p:spPr>
      </p:pic>
      <p:sp>
        <p:nvSpPr>
          <p:cNvPr id="143" name="Google Shape;143;p30"/>
          <p:cNvSpPr txBox="1"/>
          <p:nvPr/>
        </p:nvSpPr>
        <p:spPr>
          <a:xfrm>
            <a:off x="1170750" y="323350"/>
            <a:ext cx="7544400" cy="754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3700" u="sng">
                <a:solidFill>
                  <a:srgbClr val="D7F1FF"/>
                </a:solidFill>
                <a:latin typeface="EB Garamond"/>
                <a:ea typeface="EB Garamond"/>
                <a:cs typeface="EB Garamond"/>
                <a:sym typeface="EB Garamond"/>
              </a:rPr>
              <a:t>The Key is </a:t>
            </a:r>
            <a:r>
              <a:rPr i="1" lang="en" sz="3700" u="sng">
                <a:solidFill>
                  <a:srgbClr val="D7F1FF"/>
                </a:solidFill>
                <a:latin typeface="EB Garamond"/>
                <a:ea typeface="EB Garamond"/>
                <a:cs typeface="EB Garamond"/>
                <a:sym typeface="EB Garamond"/>
              </a:rPr>
              <a:t>Effective </a:t>
            </a:r>
            <a:r>
              <a:rPr lang="en" sz="3700" u="sng">
                <a:solidFill>
                  <a:srgbClr val="D7F1FF"/>
                </a:solidFill>
                <a:latin typeface="EB Garamond"/>
                <a:ea typeface="EB Garamond"/>
                <a:cs typeface="EB Garamond"/>
                <a:sym typeface="EB Garamond"/>
              </a:rPr>
              <a:t>Communication</a:t>
            </a:r>
            <a:endParaRPr sz="3700" u="sng">
              <a:solidFill>
                <a:srgbClr val="D7F1FF"/>
              </a:solidFill>
              <a:latin typeface="EB Garamond"/>
              <a:ea typeface="EB Garamond"/>
              <a:cs typeface="EB Garamond"/>
              <a:sym typeface="EB Garamond"/>
            </a:endParaRPr>
          </a:p>
        </p:txBody>
      </p:sp>
      <p:sp>
        <p:nvSpPr>
          <p:cNvPr id="144" name="Google Shape;144;p30"/>
          <p:cNvSpPr/>
          <p:nvPr/>
        </p:nvSpPr>
        <p:spPr>
          <a:xfrm>
            <a:off x="636900" y="1380088"/>
            <a:ext cx="7870200" cy="1596600"/>
          </a:xfrm>
          <a:prstGeom prst="rect">
            <a:avLst/>
          </a:prstGeom>
          <a:solidFill>
            <a:srgbClr val="3B7BC3"/>
          </a:solidFill>
          <a:ln cap="flat" cmpd="sng" w="9525">
            <a:solidFill>
              <a:srgbClr val="D7F1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45" name="Google Shape;145;p30"/>
          <p:cNvSpPr txBox="1"/>
          <p:nvPr/>
        </p:nvSpPr>
        <p:spPr>
          <a:xfrm>
            <a:off x="582475" y="3135175"/>
            <a:ext cx="5033700" cy="1647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900">
                <a:solidFill>
                  <a:srgbClr val="D7F1FF"/>
                </a:solidFill>
                <a:latin typeface="EB Garamond"/>
                <a:ea typeface="EB Garamond"/>
                <a:cs typeface="EB Garamond"/>
                <a:sym typeface="EB Garamond"/>
              </a:rPr>
              <a:t>Effective Communication is also:</a:t>
            </a:r>
            <a:endParaRPr sz="1900">
              <a:solidFill>
                <a:srgbClr val="D7F1FF"/>
              </a:solidFill>
              <a:latin typeface="EB Garamond"/>
              <a:ea typeface="EB Garamond"/>
              <a:cs typeface="EB Garamond"/>
              <a:sym typeface="EB Garamond"/>
            </a:endParaRPr>
          </a:p>
          <a:p>
            <a:pPr indent="-349250" lvl="0" marL="457200" rtl="0" algn="l">
              <a:spcBef>
                <a:spcPts val="0"/>
              </a:spcBef>
              <a:spcAft>
                <a:spcPts val="0"/>
              </a:spcAft>
              <a:buClr>
                <a:srgbClr val="D7F1FF"/>
              </a:buClr>
              <a:buSzPts val="1900"/>
              <a:buFont typeface="EB Garamond"/>
              <a:buChar char="●"/>
            </a:pPr>
            <a:r>
              <a:rPr lang="en" sz="1900">
                <a:solidFill>
                  <a:srgbClr val="D7F1FF"/>
                </a:solidFill>
                <a:latin typeface="EB Garamond"/>
                <a:ea typeface="EB Garamond"/>
                <a:cs typeface="EB Garamond"/>
                <a:sym typeface="EB Garamond"/>
              </a:rPr>
              <a:t>Sadly, very rare!</a:t>
            </a:r>
            <a:endParaRPr sz="1900">
              <a:solidFill>
                <a:srgbClr val="D7F1FF"/>
              </a:solidFill>
              <a:latin typeface="EB Garamond"/>
              <a:ea typeface="EB Garamond"/>
              <a:cs typeface="EB Garamond"/>
              <a:sym typeface="EB Garamond"/>
            </a:endParaRPr>
          </a:p>
          <a:p>
            <a:pPr indent="-349250" lvl="0" marL="457200" rtl="0" algn="l">
              <a:spcBef>
                <a:spcPts val="0"/>
              </a:spcBef>
              <a:spcAft>
                <a:spcPts val="0"/>
              </a:spcAft>
              <a:buClr>
                <a:srgbClr val="D7F1FF"/>
              </a:buClr>
              <a:buSzPts val="1900"/>
              <a:buFont typeface="EB Garamond"/>
              <a:buChar char="●"/>
            </a:pPr>
            <a:r>
              <a:rPr lang="en" sz="1900">
                <a:solidFill>
                  <a:srgbClr val="D7F1FF"/>
                </a:solidFill>
                <a:latin typeface="EB Garamond"/>
                <a:ea typeface="EB Garamond"/>
                <a:cs typeface="EB Garamond"/>
                <a:sym typeface="EB Garamond"/>
              </a:rPr>
              <a:t>A way to help you </a:t>
            </a:r>
            <a:r>
              <a:rPr lang="en" sz="1900">
                <a:solidFill>
                  <a:srgbClr val="D7F1FF"/>
                </a:solidFill>
                <a:latin typeface="EB Garamond"/>
                <a:ea typeface="EB Garamond"/>
                <a:cs typeface="EB Garamond"/>
                <a:sym typeface="EB Garamond"/>
              </a:rPr>
              <a:t>stand out in a candidate pool</a:t>
            </a:r>
            <a:endParaRPr sz="1900">
              <a:solidFill>
                <a:srgbClr val="D7F1FF"/>
              </a:solidFill>
              <a:latin typeface="EB Garamond"/>
              <a:ea typeface="EB Garamond"/>
              <a:cs typeface="EB Garamond"/>
              <a:sym typeface="EB Garamond"/>
            </a:endParaRPr>
          </a:p>
          <a:p>
            <a:pPr indent="-349250" lvl="0" marL="457200" rtl="0" algn="l">
              <a:spcBef>
                <a:spcPts val="0"/>
              </a:spcBef>
              <a:spcAft>
                <a:spcPts val="0"/>
              </a:spcAft>
              <a:buClr>
                <a:srgbClr val="D7F1FF"/>
              </a:buClr>
              <a:buSzPts val="1900"/>
              <a:buFont typeface="EB Garamond"/>
              <a:buChar char="●"/>
            </a:pPr>
            <a:r>
              <a:rPr lang="en" sz="1900">
                <a:solidFill>
                  <a:srgbClr val="D7F1FF"/>
                </a:solidFill>
                <a:latin typeface="EB Garamond"/>
                <a:ea typeface="EB Garamond"/>
                <a:cs typeface="EB Garamond"/>
                <a:sym typeface="EB Garamond"/>
              </a:rPr>
              <a:t>Different from programming </a:t>
            </a:r>
            <a:r>
              <a:rPr lang="en" sz="1900">
                <a:solidFill>
                  <a:srgbClr val="D7F1FF"/>
                </a:solidFill>
                <a:latin typeface="EB Garamond"/>
                <a:ea typeface="EB Garamond"/>
                <a:cs typeface="EB Garamond"/>
                <a:sym typeface="EB Garamond"/>
              </a:rPr>
              <a:t>because</a:t>
            </a:r>
            <a:r>
              <a:rPr lang="en" sz="1900">
                <a:solidFill>
                  <a:srgbClr val="D7F1FF"/>
                </a:solidFill>
                <a:latin typeface="EB Garamond"/>
                <a:ea typeface="EB Garamond"/>
                <a:cs typeface="EB Garamond"/>
                <a:sym typeface="EB Garamond"/>
              </a:rPr>
              <a:t> it’s a two-way street</a:t>
            </a:r>
            <a:endParaRPr sz="1900">
              <a:solidFill>
                <a:srgbClr val="D7F1FF"/>
              </a:solidFill>
              <a:latin typeface="EB Garamond"/>
              <a:ea typeface="EB Garamond"/>
              <a:cs typeface="EB Garamond"/>
              <a:sym typeface="EB Garamond"/>
            </a:endParaRPr>
          </a:p>
        </p:txBody>
      </p:sp>
      <p:sp>
        <p:nvSpPr>
          <p:cNvPr id="146" name="Google Shape;146;p30"/>
          <p:cNvSpPr txBox="1"/>
          <p:nvPr/>
        </p:nvSpPr>
        <p:spPr>
          <a:xfrm>
            <a:off x="799800" y="1624288"/>
            <a:ext cx="7734600" cy="1108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u="sng">
                <a:solidFill>
                  <a:srgbClr val="D7F1FF"/>
                </a:solidFill>
                <a:latin typeface="EB Garamond"/>
                <a:ea typeface="EB Garamond"/>
                <a:cs typeface="EB Garamond"/>
                <a:sym typeface="EB Garamond"/>
              </a:rPr>
              <a:t>Effective Communication</a:t>
            </a:r>
            <a:r>
              <a:rPr lang="en" sz="2000">
                <a:solidFill>
                  <a:srgbClr val="D7F1FF"/>
                </a:solidFill>
                <a:latin typeface="EB Garamond"/>
                <a:ea typeface="EB Garamond"/>
                <a:cs typeface="EB Garamond"/>
                <a:sym typeface="EB Garamond"/>
              </a:rPr>
              <a:t> is the exchange of ideas, thoughts, opinions, knowledge, and information so that the message is received and comprehended clearly and purposefully.</a:t>
            </a:r>
            <a:endParaRPr sz="2000"/>
          </a:p>
        </p:txBody>
      </p:sp>
      <p:pic>
        <p:nvPicPr>
          <p:cNvPr id="147" name="Google Shape;147;p30"/>
          <p:cNvPicPr preferRelativeResize="0"/>
          <p:nvPr/>
        </p:nvPicPr>
        <p:blipFill>
          <a:blip r:embed="rId4">
            <a:alphaModFix/>
          </a:blip>
          <a:stretch>
            <a:fillRect/>
          </a:stretch>
        </p:blipFill>
        <p:spPr>
          <a:xfrm>
            <a:off x="5179525" y="1754550"/>
            <a:ext cx="3923751" cy="392375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A3669"/>
        </a:solidFill>
      </p:bgPr>
    </p:bg>
    <p:spTree>
      <p:nvGrpSpPr>
        <p:cNvPr id="151" name="Shape 151"/>
        <p:cNvGrpSpPr/>
        <p:nvPr/>
      </p:nvGrpSpPr>
      <p:grpSpPr>
        <a:xfrm>
          <a:off x="0" y="0"/>
          <a:ext cx="0" cy="0"/>
          <a:chOff x="0" y="0"/>
          <a:chExt cx="0" cy="0"/>
        </a:xfrm>
      </p:grpSpPr>
      <p:pic>
        <p:nvPicPr>
          <p:cNvPr id="152" name="Google Shape;152;p31"/>
          <p:cNvPicPr preferRelativeResize="0"/>
          <p:nvPr/>
        </p:nvPicPr>
        <p:blipFill rotWithShape="1">
          <a:blip r:embed="rId3">
            <a:alphaModFix/>
          </a:blip>
          <a:srcRect b="12080" l="19593" r="18636" t="10279"/>
          <a:stretch/>
        </p:blipFill>
        <p:spPr>
          <a:xfrm>
            <a:off x="324150" y="179300"/>
            <a:ext cx="829224" cy="1042300"/>
          </a:xfrm>
          <a:prstGeom prst="rect">
            <a:avLst/>
          </a:prstGeom>
          <a:noFill/>
          <a:ln>
            <a:noFill/>
          </a:ln>
        </p:spPr>
      </p:pic>
      <p:sp>
        <p:nvSpPr>
          <p:cNvPr id="153" name="Google Shape;153;p31"/>
          <p:cNvSpPr txBox="1"/>
          <p:nvPr/>
        </p:nvSpPr>
        <p:spPr>
          <a:xfrm>
            <a:off x="1170750" y="323350"/>
            <a:ext cx="6802500" cy="754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3700" u="sng">
                <a:solidFill>
                  <a:srgbClr val="D7F1FF"/>
                </a:solidFill>
                <a:latin typeface="EB Garamond"/>
                <a:ea typeface="EB Garamond"/>
                <a:cs typeface="EB Garamond"/>
                <a:sym typeface="EB Garamond"/>
              </a:rPr>
              <a:t>Value of Context</a:t>
            </a:r>
            <a:endParaRPr sz="3700" u="sng">
              <a:solidFill>
                <a:srgbClr val="D7F1FF"/>
              </a:solidFill>
              <a:latin typeface="EB Garamond"/>
              <a:ea typeface="EB Garamond"/>
              <a:cs typeface="EB Garamond"/>
              <a:sym typeface="EB Garamond"/>
            </a:endParaRPr>
          </a:p>
        </p:txBody>
      </p:sp>
      <p:sp>
        <p:nvSpPr>
          <p:cNvPr id="154" name="Google Shape;154;p31"/>
          <p:cNvSpPr/>
          <p:nvPr/>
        </p:nvSpPr>
        <p:spPr>
          <a:xfrm>
            <a:off x="4340325" y="2162800"/>
            <a:ext cx="4450800" cy="2606100"/>
          </a:xfrm>
          <a:prstGeom prst="rect">
            <a:avLst/>
          </a:prstGeom>
          <a:solidFill>
            <a:srgbClr val="3B7BC3"/>
          </a:solidFill>
          <a:ln cap="flat" cmpd="sng" w="9525">
            <a:solidFill>
              <a:srgbClr val="D7F1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55" name="Google Shape;155;p31"/>
          <p:cNvSpPr/>
          <p:nvPr/>
        </p:nvSpPr>
        <p:spPr>
          <a:xfrm>
            <a:off x="162175" y="2162800"/>
            <a:ext cx="4065300" cy="2606100"/>
          </a:xfrm>
          <a:prstGeom prst="rect">
            <a:avLst/>
          </a:prstGeom>
          <a:solidFill>
            <a:srgbClr val="3B7BC3"/>
          </a:solidFill>
          <a:ln cap="flat" cmpd="sng" w="9525">
            <a:solidFill>
              <a:srgbClr val="D7F1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56" name="Google Shape;156;p31"/>
          <p:cNvSpPr txBox="1"/>
          <p:nvPr/>
        </p:nvSpPr>
        <p:spPr>
          <a:xfrm>
            <a:off x="2194800" y="1169725"/>
            <a:ext cx="47544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800">
                <a:solidFill>
                  <a:srgbClr val="D7F1FF"/>
                </a:solidFill>
                <a:latin typeface="EB Garamond"/>
                <a:ea typeface="EB Garamond"/>
                <a:cs typeface="EB Garamond"/>
                <a:sym typeface="EB Garamond"/>
              </a:rPr>
              <a:t>“It’s rather chilly in here”</a:t>
            </a:r>
            <a:endParaRPr sz="2300"/>
          </a:p>
        </p:txBody>
      </p:sp>
      <p:grpSp>
        <p:nvGrpSpPr>
          <p:cNvPr id="157" name="Google Shape;157;p31"/>
          <p:cNvGrpSpPr/>
          <p:nvPr/>
        </p:nvGrpSpPr>
        <p:grpSpPr>
          <a:xfrm>
            <a:off x="173050" y="2191300"/>
            <a:ext cx="4350475" cy="1062000"/>
            <a:chOff x="188575" y="2191300"/>
            <a:chExt cx="4350475" cy="1062000"/>
          </a:xfrm>
        </p:grpSpPr>
        <p:sp>
          <p:nvSpPr>
            <p:cNvPr id="158" name="Google Shape;158;p31"/>
            <p:cNvSpPr txBox="1"/>
            <p:nvPr/>
          </p:nvSpPr>
          <p:spPr>
            <a:xfrm>
              <a:off x="188575" y="2191300"/>
              <a:ext cx="4019400" cy="1062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900">
                  <a:solidFill>
                    <a:srgbClr val="D7F1FF"/>
                  </a:solidFill>
                  <a:latin typeface="EB Garamond"/>
                  <a:ea typeface="EB Garamond"/>
                  <a:cs typeface="EB Garamond"/>
                  <a:sym typeface="EB Garamond"/>
                </a:rPr>
                <a:t>Different Contexts:</a:t>
              </a:r>
              <a:endParaRPr sz="1900">
                <a:solidFill>
                  <a:srgbClr val="D7F1FF"/>
                </a:solidFill>
                <a:latin typeface="EB Garamond"/>
                <a:ea typeface="EB Garamond"/>
                <a:cs typeface="EB Garamond"/>
                <a:sym typeface="EB Garamond"/>
              </a:endParaRPr>
            </a:p>
            <a:p>
              <a:pPr indent="0" lvl="0" marL="0" rtl="0" algn="l">
                <a:spcBef>
                  <a:spcPts val="0"/>
                </a:spcBef>
                <a:spcAft>
                  <a:spcPts val="0"/>
                </a:spcAft>
                <a:buNone/>
              </a:pPr>
              <a:r>
                <a:t/>
              </a:r>
              <a:endParaRPr sz="1900">
                <a:solidFill>
                  <a:srgbClr val="D7F1FF"/>
                </a:solidFill>
                <a:latin typeface="EB Garamond"/>
                <a:ea typeface="EB Garamond"/>
                <a:cs typeface="EB Garamond"/>
                <a:sym typeface="EB Garamond"/>
              </a:endParaRPr>
            </a:p>
            <a:p>
              <a:pPr indent="0" lvl="0" marL="0" rtl="0" algn="l">
                <a:spcBef>
                  <a:spcPts val="0"/>
                </a:spcBef>
                <a:spcAft>
                  <a:spcPts val="0"/>
                </a:spcAft>
                <a:buNone/>
              </a:pPr>
              <a:r>
                <a:rPr lang="en" sz="1900">
                  <a:solidFill>
                    <a:srgbClr val="D7F1FF"/>
                  </a:solidFill>
                  <a:latin typeface="EB Garamond"/>
                  <a:ea typeface="EB Garamond"/>
                  <a:cs typeface="EB Garamond"/>
                  <a:sym typeface="EB Garamond"/>
                </a:rPr>
                <a:t>1) </a:t>
              </a:r>
              <a:r>
                <a:rPr lang="en" sz="1900">
                  <a:solidFill>
                    <a:srgbClr val="D7F1FF"/>
                  </a:solidFill>
                  <a:latin typeface="EB Garamond"/>
                  <a:ea typeface="EB Garamond"/>
                  <a:cs typeface="EB Garamond"/>
                  <a:sym typeface="EB Garamond"/>
                </a:rPr>
                <a:t>Boss to an assistant:</a:t>
              </a:r>
              <a:endParaRPr sz="1900">
                <a:solidFill>
                  <a:srgbClr val="D7F1FF"/>
                </a:solidFill>
                <a:latin typeface="EB Garamond"/>
                <a:ea typeface="EB Garamond"/>
                <a:cs typeface="EB Garamond"/>
                <a:sym typeface="EB Garamond"/>
              </a:endParaRPr>
            </a:p>
          </p:txBody>
        </p:sp>
        <p:cxnSp>
          <p:nvCxnSpPr>
            <p:cNvPr id="159" name="Google Shape;159;p31"/>
            <p:cNvCxnSpPr/>
            <p:nvPr/>
          </p:nvCxnSpPr>
          <p:spPr>
            <a:xfrm>
              <a:off x="2638250" y="3082675"/>
              <a:ext cx="1900800" cy="0"/>
            </a:xfrm>
            <a:prstGeom prst="straightConnector1">
              <a:avLst/>
            </a:prstGeom>
            <a:noFill/>
            <a:ln cap="flat" cmpd="sng" w="9525">
              <a:solidFill>
                <a:schemeClr val="lt1"/>
              </a:solidFill>
              <a:prstDash val="solid"/>
              <a:round/>
              <a:headEnd len="med" w="med" type="none"/>
              <a:tailEnd len="med" w="med" type="triangle"/>
            </a:ln>
          </p:spPr>
        </p:cxnSp>
      </p:grpSp>
      <p:sp>
        <p:nvSpPr>
          <p:cNvPr id="160" name="Google Shape;160;p31"/>
          <p:cNvSpPr txBox="1"/>
          <p:nvPr/>
        </p:nvSpPr>
        <p:spPr>
          <a:xfrm>
            <a:off x="4472700" y="2244700"/>
            <a:ext cx="4292100" cy="1354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900">
                <a:solidFill>
                  <a:srgbClr val="D7F1FF"/>
                </a:solidFill>
                <a:latin typeface="EB Garamond"/>
                <a:ea typeface="EB Garamond"/>
                <a:cs typeface="EB Garamond"/>
                <a:sym typeface="EB Garamond"/>
              </a:rPr>
              <a:t>Contextual Meaning:</a:t>
            </a:r>
            <a:endParaRPr sz="1900">
              <a:solidFill>
                <a:srgbClr val="D7F1FF"/>
              </a:solidFill>
              <a:latin typeface="EB Garamond"/>
              <a:ea typeface="EB Garamond"/>
              <a:cs typeface="EB Garamond"/>
              <a:sym typeface="EB Garamond"/>
            </a:endParaRPr>
          </a:p>
          <a:p>
            <a:pPr indent="0" lvl="0" marL="0" rtl="0" algn="l">
              <a:spcBef>
                <a:spcPts val="0"/>
              </a:spcBef>
              <a:spcAft>
                <a:spcPts val="0"/>
              </a:spcAft>
              <a:buNone/>
            </a:pPr>
            <a:r>
              <a:t/>
            </a:r>
            <a:endParaRPr sz="1900">
              <a:solidFill>
                <a:srgbClr val="D7F1FF"/>
              </a:solidFill>
              <a:latin typeface="EB Garamond"/>
              <a:ea typeface="EB Garamond"/>
              <a:cs typeface="EB Garamond"/>
              <a:sym typeface="EB Garamond"/>
            </a:endParaRPr>
          </a:p>
          <a:p>
            <a:pPr indent="0" lvl="0" marL="0" rtl="0" algn="l">
              <a:spcBef>
                <a:spcPts val="0"/>
              </a:spcBef>
              <a:spcAft>
                <a:spcPts val="0"/>
              </a:spcAft>
              <a:buNone/>
            </a:pPr>
            <a:r>
              <a:rPr lang="en" sz="1900">
                <a:solidFill>
                  <a:srgbClr val="D7F1FF"/>
                </a:solidFill>
                <a:latin typeface="EB Garamond"/>
                <a:ea typeface="EB Garamond"/>
                <a:cs typeface="EB Garamond"/>
                <a:sym typeface="EB Garamond"/>
              </a:rPr>
              <a:t>1) “Please t</a:t>
            </a:r>
            <a:r>
              <a:rPr lang="en" sz="1900">
                <a:solidFill>
                  <a:srgbClr val="D7F1FF"/>
                </a:solidFill>
                <a:latin typeface="EB Garamond"/>
                <a:ea typeface="EB Garamond"/>
                <a:cs typeface="EB Garamond"/>
                <a:sym typeface="EB Garamond"/>
              </a:rPr>
              <a:t>urn off the AC” (Or maybe the conversation is tense)</a:t>
            </a:r>
            <a:endParaRPr sz="1900">
              <a:solidFill>
                <a:srgbClr val="D7F1FF"/>
              </a:solidFill>
              <a:latin typeface="EB Garamond"/>
              <a:ea typeface="EB Garamond"/>
              <a:cs typeface="EB Garamond"/>
              <a:sym typeface="EB Garamond"/>
            </a:endParaRPr>
          </a:p>
        </p:txBody>
      </p:sp>
      <p:pic>
        <p:nvPicPr>
          <p:cNvPr id="161" name="Google Shape;161;p31"/>
          <p:cNvPicPr preferRelativeResize="0"/>
          <p:nvPr/>
        </p:nvPicPr>
        <p:blipFill rotWithShape="1">
          <a:blip r:embed="rId4">
            <a:alphaModFix/>
          </a:blip>
          <a:srcRect b="0" l="0" r="50770" t="0"/>
          <a:stretch/>
        </p:blipFill>
        <p:spPr>
          <a:xfrm>
            <a:off x="1978225" y="206525"/>
            <a:ext cx="866279" cy="1845199"/>
          </a:xfrm>
          <a:prstGeom prst="rect">
            <a:avLst/>
          </a:prstGeom>
          <a:noFill/>
          <a:ln>
            <a:noFill/>
          </a:ln>
        </p:spPr>
      </p:pic>
      <p:pic>
        <p:nvPicPr>
          <p:cNvPr id="162" name="Google Shape;162;p31"/>
          <p:cNvPicPr preferRelativeResize="0"/>
          <p:nvPr/>
        </p:nvPicPr>
        <p:blipFill rotWithShape="1">
          <a:blip r:embed="rId4">
            <a:alphaModFix/>
          </a:blip>
          <a:srcRect b="0" l="53822" r="-3052" t="0"/>
          <a:stretch/>
        </p:blipFill>
        <p:spPr>
          <a:xfrm>
            <a:off x="6262050" y="103262"/>
            <a:ext cx="963241" cy="2051725"/>
          </a:xfrm>
          <a:prstGeom prst="rect">
            <a:avLst/>
          </a:prstGeom>
          <a:noFill/>
          <a:ln>
            <a:noFill/>
          </a:ln>
        </p:spPr>
      </p:pic>
      <p:grpSp>
        <p:nvGrpSpPr>
          <p:cNvPr id="163" name="Google Shape;163;p31"/>
          <p:cNvGrpSpPr/>
          <p:nvPr/>
        </p:nvGrpSpPr>
        <p:grpSpPr>
          <a:xfrm>
            <a:off x="173050" y="3319100"/>
            <a:ext cx="4314163" cy="477000"/>
            <a:chOff x="186788" y="3319100"/>
            <a:chExt cx="4314163" cy="477000"/>
          </a:xfrm>
        </p:grpSpPr>
        <p:cxnSp>
          <p:nvCxnSpPr>
            <p:cNvPr id="164" name="Google Shape;164;p31"/>
            <p:cNvCxnSpPr/>
            <p:nvPr/>
          </p:nvCxnSpPr>
          <p:spPr>
            <a:xfrm>
              <a:off x="3440750" y="3651150"/>
              <a:ext cx="1060200" cy="0"/>
            </a:xfrm>
            <a:prstGeom prst="straightConnector1">
              <a:avLst/>
            </a:prstGeom>
            <a:noFill/>
            <a:ln cap="flat" cmpd="sng" w="9525">
              <a:solidFill>
                <a:schemeClr val="lt1"/>
              </a:solidFill>
              <a:prstDash val="solid"/>
              <a:round/>
              <a:headEnd len="med" w="med" type="none"/>
              <a:tailEnd len="med" w="med" type="triangle"/>
            </a:ln>
          </p:spPr>
        </p:cxnSp>
        <p:sp>
          <p:nvSpPr>
            <p:cNvPr id="165" name="Google Shape;165;p31"/>
            <p:cNvSpPr txBox="1"/>
            <p:nvPr/>
          </p:nvSpPr>
          <p:spPr>
            <a:xfrm>
              <a:off x="186788" y="3319100"/>
              <a:ext cx="4019400" cy="477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900">
                  <a:solidFill>
                    <a:srgbClr val="D7F1FF"/>
                  </a:solidFill>
                  <a:latin typeface="EB Garamond"/>
                  <a:ea typeface="EB Garamond"/>
                  <a:cs typeface="EB Garamond"/>
                  <a:sym typeface="EB Garamond"/>
                </a:rPr>
                <a:t>2) Wife to partner, at a party</a:t>
              </a:r>
              <a:endParaRPr sz="1900">
                <a:solidFill>
                  <a:srgbClr val="D7F1FF"/>
                </a:solidFill>
                <a:latin typeface="EB Garamond"/>
                <a:ea typeface="EB Garamond"/>
                <a:cs typeface="EB Garamond"/>
                <a:sym typeface="EB Garamond"/>
              </a:endParaRPr>
            </a:p>
          </p:txBody>
        </p:sp>
      </p:grpSp>
      <p:grpSp>
        <p:nvGrpSpPr>
          <p:cNvPr id="166" name="Google Shape;166;p31"/>
          <p:cNvGrpSpPr/>
          <p:nvPr/>
        </p:nvGrpSpPr>
        <p:grpSpPr>
          <a:xfrm>
            <a:off x="173050" y="3894825"/>
            <a:ext cx="4318000" cy="1062000"/>
            <a:chOff x="173050" y="3894825"/>
            <a:chExt cx="4318000" cy="1062000"/>
          </a:xfrm>
        </p:grpSpPr>
        <p:cxnSp>
          <p:nvCxnSpPr>
            <p:cNvPr id="167" name="Google Shape;167;p31"/>
            <p:cNvCxnSpPr/>
            <p:nvPr/>
          </p:nvCxnSpPr>
          <p:spPr>
            <a:xfrm>
              <a:off x="4007150" y="4210175"/>
              <a:ext cx="483900" cy="0"/>
            </a:xfrm>
            <a:prstGeom prst="straightConnector1">
              <a:avLst/>
            </a:prstGeom>
            <a:noFill/>
            <a:ln cap="flat" cmpd="sng" w="9525">
              <a:solidFill>
                <a:schemeClr val="lt1"/>
              </a:solidFill>
              <a:prstDash val="solid"/>
              <a:round/>
              <a:headEnd len="med" w="med" type="none"/>
              <a:tailEnd len="med" w="med" type="triangle"/>
            </a:ln>
          </p:spPr>
        </p:cxnSp>
        <p:sp>
          <p:nvSpPr>
            <p:cNvPr id="168" name="Google Shape;168;p31"/>
            <p:cNvSpPr txBox="1"/>
            <p:nvPr/>
          </p:nvSpPr>
          <p:spPr>
            <a:xfrm>
              <a:off x="173050" y="3894825"/>
              <a:ext cx="4019400" cy="1062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900">
                  <a:solidFill>
                    <a:srgbClr val="D7F1FF"/>
                  </a:solidFill>
                  <a:latin typeface="EB Garamond"/>
                  <a:ea typeface="EB Garamond"/>
                  <a:cs typeface="EB Garamond"/>
                  <a:sym typeface="EB Garamond"/>
                </a:rPr>
                <a:t>3) </a:t>
              </a:r>
              <a:r>
                <a:rPr lang="en" sz="1900">
                  <a:solidFill>
                    <a:srgbClr val="D7F1FF"/>
                  </a:solidFill>
                  <a:latin typeface="EB Garamond"/>
                  <a:ea typeface="EB Garamond"/>
                  <a:cs typeface="EB Garamond"/>
                  <a:sym typeface="EB Garamond"/>
                </a:rPr>
                <a:t>You to a friend, on a vacation in the Sahara Desert</a:t>
              </a:r>
              <a:endParaRPr sz="1900">
                <a:solidFill>
                  <a:srgbClr val="D7F1FF"/>
                </a:solidFill>
                <a:latin typeface="EB Garamond"/>
                <a:ea typeface="EB Garamond"/>
                <a:cs typeface="EB Garamond"/>
                <a:sym typeface="EB Garamond"/>
              </a:endParaRPr>
            </a:p>
            <a:p>
              <a:pPr indent="0" lvl="0" marL="0" rtl="0" algn="l">
                <a:spcBef>
                  <a:spcPts val="0"/>
                </a:spcBef>
                <a:spcAft>
                  <a:spcPts val="0"/>
                </a:spcAft>
                <a:buNone/>
              </a:pPr>
              <a:r>
                <a:t/>
              </a:r>
              <a:endParaRPr sz="1900">
                <a:solidFill>
                  <a:srgbClr val="D7F1FF"/>
                </a:solidFill>
                <a:latin typeface="EB Garamond"/>
                <a:ea typeface="EB Garamond"/>
                <a:cs typeface="EB Garamond"/>
                <a:sym typeface="EB Garamond"/>
              </a:endParaRPr>
            </a:p>
          </p:txBody>
        </p:sp>
      </p:grpSp>
      <p:sp>
        <p:nvSpPr>
          <p:cNvPr id="169" name="Google Shape;169;p31"/>
          <p:cNvSpPr txBox="1"/>
          <p:nvPr/>
        </p:nvSpPr>
        <p:spPr>
          <a:xfrm>
            <a:off x="4472700" y="3414150"/>
            <a:ext cx="4292100" cy="477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900">
                <a:solidFill>
                  <a:srgbClr val="D7F1FF"/>
                </a:solidFill>
                <a:latin typeface="EB Garamond"/>
                <a:ea typeface="EB Garamond"/>
                <a:cs typeface="EB Garamond"/>
                <a:sym typeface="EB Garamond"/>
              </a:rPr>
              <a:t>2) </a:t>
            </a:r>
            <a:r>
              <a:rPr lang="en" sz="1900">
                <a:solidFill>
                  <a:srgbClr val="D7F1FF"/>
                </a:solidFill>
                <a:latin typeface="EB Garamond"/>
                <a:ea typeface="EB Garamond"/>
                <a:cs typeface="EB Garamond"/>
                <a:sym typeface="EB Garamond"/>
              </a:rPr>
              <a:t>“Can I have your sweater?” (Indirect ?) </a:t>
            </a:r>
            <a:endParaRPr sz="1900">
              <a:solidFill>
                <a:srgbClr val="D7F1FF"/>
              </a:solidFill>
              <a:latin typeface="EB Garamond"/>
              <a:ea typeface="EB Garamond"/>
              <a:cs typeface="EB Garamond"/>
              <a:sym typeface="EB Garamond"/>
            </a:endParaRPr>
          </a:p>
        </p:txBody>
      </p:sp>
      <p:sp>
        <p:nvSpPr>
          <p:cNvPr id="170" name="Google Shape;170;p31"/>
          <p:cNvSpPr txBox="1"/>
          <p:nvPr/>
        </p:nvSpPr>
        <p:spPr>
          <a:xfrm>
            <a:off x="4472700" y="3954975"/>
            <a:ext cx="4292100" cy="477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900">
                <a:solidFill>
                  <a:srgbClr val="D7F1FF"/>
                </a:solidFill>
                <a:latin typeface="EB Garamond"/>
                <a:ea typeface="EB Garamond"/>
                <a:cs typeface="EB Garamond"/>
                <a:sym typeface="EB Garamond"/>
              </a:rPr>
              <a:t>3) Irony and humor (It’s definitely not cold!)</a:t>
            </a:r>
            <a:endParaRPr sz="1900">
              <a:solidFill>
                <a:srgbClr val="D7F1FF"/>
              </a:solidFill>
              <a:latin typeface="EB Garamond"/>
              <a:ea typeface="EB Garamond"/>
              <a:cs typeface="EB Garamond"/>
              <a:sym typeface="EB Garamon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A3669"/>
        </a:solidFill>
      </p:bgPr>
    </p:bg>
    <p:spTree>
      <p:nvGrpSpPr>
        <p:cNvPr id="174" name="Shape 174"/>
        <p:cNvGrpSpPr/>
        <p:nvPr/>
      </p:nvGrpSpPr>
      <p:grpSpPr>
        <a:xfrm>
          <a:off x="0" y="0"/>
          <a:ext cx="0" cy="0"/>
          <a:chOff x="0" y="0"/>
          <a:chExt cx="0" cy="0"/>
        </a:xfrm>
      </p:grpSpPr>
      <p:sp>
        <p:nvSpPr>
          <p:cNvPr id="175" name="Google Shape;175;p32"/>
          <p:cNvSpPr/>
          <p:nvPr/>
        </p:nvSpPr>
        <p:spPr>
          <a:xfrm>
            <a:off x="4572000" y="1597450"/>
            <a:ext cx="3935100" cy="1747500"/>
          </a:xfrm>
          <a:prstGeom prst="rect">
            <a:avLst/>
          </a:prstGeom>
          <a:solidFill>
            <a:srgbClr val="3B7BC3"/>
          </a:solidFill>
          <a:ln cap="flat" cmpd="sng" w="9525">
            <a:solidFill>
              <a:srgbClr val="D7F1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176" name="Google Shape;176;p32"/>
          <p:cNvPicPr preferRelativeResize="0"/>
          <p:nvPr/>
        </p:nvPicPr>
        <p:blipFill rotWithShape="1">
          <a:blip r:embed="rId3">
            <a:alphaModFix/>
          </a:blip>
          <a:srcRect b="12080" l="19593" r="18636" t="10279"/>
          <a:stretch/>
        </p:blipFill>
        <p:spPr>
          <a:xfrm>
            <a:off x="324150" y="179300"/>
            <a:ext cx="829224" cy="1042300"/>
          </a:xfrm>
          <a:prstGeom prst="rect">
            <a:avLst/>
          </a:prstGeom>
          <a:noFill/>
          <a:ln>
            <a:noFill/>
          </a:ln>
        </p:spPr>
      </p:pic>
      <p:sp>
        <p:nvSpPr>
          <p:cNvPr id="177" name="Google Shape;177;p32"/>
          <p:cNvSpPr txBox="1"/>
          <p:nvPr/>
        </p:nvSpPr>
        <p:spPr>
          <a:xfrm>
            <a:off x="1170750" y="323350"/>
            <a:ext cx="6802500" cy="754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3700" u="sng">
                <a:solidFill>
                  <a:srgbClr val="D7F1FF"/>
                </a:solidFill>
                <a:latin typeface="EB Garamond"/>
                <a:ea typeface="EB Garamond"/>
                <a:cs typeface="EB Garamond"/>
                <a:sym typeface="EB Garamond"/>
              </a:rPr>
              <a:t>Keep a Growth Mindset</a:t>
            </a:r>
            <a:endParaRPr sz="3700" u="sng">
              <a:solidFill>
                <a:srgbClr val="D7F1FF"/>
              </a:solidFill>
              <a:latin typeface="EB Garamond"/>
              <a:ea typeface="EB Garamond"/>
              <a:cs typeface="EB Garamond"/>
              <a:sym typeface="EB Garamond"/>
            </a:endParaRPr>
          </a:p>
        </p:txBody>
      </p:sp>
      <p:sp>
        <p:nvSpPr>
          <p:cNvPr id="178" name="Google Shape;178;p32"/>
          <p:cNvSpPr txBox="1"/>
          <p:nvPr/>
        </p:nvSpPr>
        <p:spPr>
          <a:xfrm>
            <a:off x="636900" y="4034300"/>
            <a:ext cx="7870200" cy="912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 sz="1500">
                <a:solidFill>
                  <a:schemeClr val="lt1"/>
                </a:solidFill>
                <a:latin typeface="EB Garamond"/>
                <a:ea typeface="EB Garamond"/>
                <a:cs typeface="EB Garamond"/>
                <a:sym typeface="EB Garamond"/>
              </a:rPr>
              <a:t>Additional Resources:</a:t>
            </a:r>
            <a:endParaRPr sz="1500">
              <a:solidFill>
                <a:schemeClr val="lt1"/>
              </a:solidFill>
              <a:latin typeface="EB Garamond"/>
              <a:ea typeface="EB Garamond"/>
              <a:cs typeface="EB Garamond"/>
              <a:sym typeface="EB Garamond"/>
            </a:endParaRPr>
          </a:p>
          <a:p>
            <a:pPr indent="-323850" lvl="1" marL="914400" rtl="0" algn="l">
              <a:lnSpc>
                <a:spcPct val="115000"/>
              </a:lnSpc>
              <a:spcBef>
                <a:spcPts val="0"/>
              </a:spcBef>
              <a:spcAft>
                <a:spcPts val="0"/>
              </a:spcAft>
              <a:buClr>
                <a:schemeClr val="lt1"/>
              </a:buClr>
              <a:buSzPts val="1500"/>
              <a:buFont typeface="EB Garamond"/>
              <a:buChar char="○"/>
            </a:pPr>
            <a:r>
              <a:rPr lang="en" sz="1500">
                <a:solidFill>
                  <a:schemeClr val="lt1"/>
                </a:solidFill>
                <a:latin typeface="EB Garamond"/>
                <a:ea typeface="EB Garamond"/>
                <a:cs typeface="EB Garamond"/>
                <a:sym typeface="EB Garamond"/>
              </a:rPr>
              <a:t>Carnegie Mellon University: </a:t>
            </a:r>
            <a:r>
              <a:rPr lang="en" sz="1500" u="sng">
                <a:solidFill>
                  <a:schemeClr val="lt1"/>
                </a:solidFill>
                <a:latin typeface="EB Garamond"/>
                <a:ea typeface="EB Garamond"/>
                <a:cs typeface="EB Garamond"/>
                <a:sym typeface="EB Garamond"/>
              </a:rPr>
              <a:t>https://bit.ly/3z5KGfQ</a:t>
            </a:r>
            <a:endParaRPr sz="1500" u="sng">
              <a:solidFill>
                <a:schemeClr val="lt1"/>
              </a:solidFill>
              <a:latin typeface="EB Garamond"/>
              <a:ea typeface="EB Garamond"/>
              <a:cs typeface="EB Garamond"/>
              <a:sym typeface="EB Garamond"/>
            </a:endParaRPr>
          </a:p>
          <a:p>
            <a:pPr indent="-323850" lvl="1" marL="914400" rtl="0" algn="l">
              <a:lnSpc>
                <a:spcPct val="115000"/>
              </a:lnSpc>
              <a:spcBef>
                <a:spcPts val="0"/>
              </a:spcBef>
              <a:spcAft>
                <a:spcPts val="0"/>
              </a:spcAft>
              <a:buClr>
                <a:schemeClr val="lt1"/>
              </a:buClr>
              <a:buSzPts val="1500"/>
              <a:buFont typeface="EB Garamond"/>
              <a:buChar char="○"/>
            </a:pPr>
            <a:r>
              <a:rPr lang="en" sz="1500">
                <a:solidFill>
                  <a:schemeClr val="lt1"/>
                </a:solidFill>
                <a:latin typeface="EB Garamond"/>
                <a:ea typeface="EB Garamond"/>
                <a:cs typeface="EB Garamond"/>
                <a:sym typeface="EB Garamond"/>
              </a:rPr>
              <a:t>Forbes: </a:t>
            </a:r>
            <a:r>
              <a:rPr lang="en" sz="1500" u="sng">
                <a:solidFill>
                  <a:schemeClr val="lt1"/>
                </a:solidFill>
                <a:latin typeface="EB Garamond"/>
                <a:ea typeface="EB Garamond"/>
                <a:cs typeface="EB Garamond"/>
                <a:sym typeface="EB Garamond"/>
              </a:rPr>
              <a:t>https://bit.ly/3MwcoFx</a:t>
            </a:r>
            <a:endParaRPr sz="1500" u="sng">
              <a:solidFill>
                <a:schemeClr val="lt1"/>
              </a:solidFill>
              <a:latin typeface="EB Garamond"/>
              <a:ea typeface="EB Garamond"/>
              <a:cs typeface="EB Garamond"/>
              <a:sym typeface="EB Garamond"/>
            </a:endParaRPr>
          </a:p>
        </p:txBody>
      </p:sp>
      <p:sp>
        <p:nvSpPr>
          <p:cNvPr id="179" name="Google Shape;179;p32"/>
          <p:cNvSpPr txBox="1"/>
          <p:nvPr/>
        </p:nvSpPr>
        <p:spPr>
          <a:xfrm>
            <a:off x="4776900" y="1715800"/>
            <a:ext cx="3525300" cy="1477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100">
                <a:solidFill>
                  <a:srgbClr val="D7F1FF"/>
                </a:solidFill>
                <a:latin typeface="EB Garamond"/>
                <a:ea typeface="EB Garamond"/>
                <a:cs typeface="EB Garamond"/>
                <a:sym typeface="EB Garamond"/>
              </a:rPr>
              <a:t>Effective Communication is a learned skill that can be grown over time, it’s not an innate quality!</a:t>
            </a:r>
            <a:endParaRPr sz="1600"/>
          </a:p>
        </p:txBody>
      </p:sp>
      <p:cxnSp>
        <p:nvCxnSpPr>
          <p:cNvPr id="180" name="Google Shape;180;p32"/>
          <p:cNvCxnSpPr/>
          <p:nvPr/>
        </p:nvCxnSpPr>
        <p:spPr>
          <a:xfrm flipH="1" rot="10800000">
            <a:off x="653400" y="3814150"/>
            <a:ext cx="7837200" cy="21900"/>
          </a:xfrm>
          <a:prstGeom prst="straightConnector1">
            <a:avLst/>
          </a:prstGeom>
          <a:noFill/>
          <a:ln cap="flat" cmpd="sng" w="9525">
            <a:solidFill>
              <a:srgbClr val="D7F1FF"/>
            </a:solidFill>
            <a:prstDash val="solid"/>
            <a:round/>
            <a:headEnd len="med" w="med" type="none"/>
            <a:tailEnd len="med" w="med" type="none"/>
          </a:ln>
        </p:spPr>
      </p:cxnSp>
      <p:pic>
        <p:nvPicPr>
          <p:cNvPr id="181" name="Google Shape;181;p32"/>
          <p:cNvPicPr preferRelativeResize="0"/>
          <p:nvPr/>
        </p:nvPicPr>
        <p:blipFill>
          <a:blip r:embed="rId4">
            <a:alphaModFix/>
          </a:blip>
          <a:stretch>
            <a:fillRect/>
          </a:stretch>
        </p:blipFill>
        <p:spPr>
          <a:xfrm>
            <a:off x="462700" y="461400"/>
            <a:ext cx="4029399" cy="402939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A3669"/>
        </a:solidFill>
      </p:bgPr>
    </p:bg>
    <p:spTree>
      <p:nvGrpSpPr>
        <p:cNvPr id="185" name="Shape 185"/>
        <p:cNvGrpSpPr/>
        <p:nvPr/>
      </p:nvGrpSpPr>
      <p:grpSpPr>
        <a:xfrm>
          <a:off x="0" y="0"/>
          <a:ext cx="0" cy="0"/>
          <a:chOff x="0" y="0"/>
          <a:chExt cx="0" cy="0"/>
        </a:xfrm>
      </p:grpSpPr>
      <p:pic>
        <p:nvPicPr>
          <p:cNvPr id="186" name="Google Shape;186;p33"/>
          <p:cNvPicPr preferRelativeResize="0"/>
          <p:nvPr/>
        </p:nvPicPr>
        <p:blipFill rotWithShape="1">
          <a:blip r:embed="rId3">
            <a:alphaModFix/>
          </a:blip>
          <a:srcRect b="12080" l="19593" r="18636" t="10279"/>
          <a:stretch/>
        </p:blipFill>
        <p:spPr>
          <a:xfrm>
            <a:off x="324150" y="179300"/>
            <a:ext cx="829224" cy="1042300"/>
          </a:xfrm>
          <a:prstGeom prst="rect">
            <a:avLst/>
          </a:prstGeom>
          <a:noFill/>
          <a:ln>
            <a:noFill/>
          </a:ln>
        </p:spPr>
      </p:pic>
      <p:sp>
        <p:nvSpPr>
          <p:cNvPr id="187" name="Google Shape;187;p33"/>
          <p:cNvSpPr txBox="1"/>
          <p:nvPr/>
        </p:nvSpPr>
        <p:spPr>
          <a:xfrm>
            <a:off x="1170750" y="323350"/>
            <a:ext cx="6802500" cy="754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3700" u="sng">
                <a:solidFill>
                  <a:srgbClr val="D7F1FF"/>
                </a:solidFill>
                <a:latin typeface="EB Garamond"/>
                <a:ea typeface="EB Garamond"/>
                <a:cs typeface="EB Garamond"/>
                <a:sym typeface="EB Garamond"/>
              </a:rPr>
              <a:t>Tip #1: Be Concise and Clear</a:t>
            </a:r>
            <a:endParaRPr sz="3700" u="sng">
              <a:solidFill>
                <a:srgbClr val="D7F1FF"/>
              </a:solidFill>
              <a:latin typeface="EB Garamond"/>
              <a:ea typeface="EB Garamond"/>
              <a:cs typeface="EB Garamond"/>
              <a:sym typeface="EB Garamond"/>
            </a:endParaRPr>
          </a:p>
        </p:txBody>
      </p:sp>
      <p:sp>
        <p:nvSpPr>
          <p:cNvPr id="188" name="Google Shape;188;p33"/>
          <p:cNvSpPr/>
          <p:nvPr/>
        </p:nvSpPr>
        <p:spPr>
          <a:xfrm>
            <a:off x="500400" y="1351925"/>
            <a:ext cx="5997600" cy="3417000"/>
          </a:xfrm>
          <a:prstGeom prst="rect">
            <a:avLst/>
          </a:prstGeom>
          <a:solidFill>
            <a:srgbClr val="3B7BC3"/>
          </a:solidFill>
          <a:ln cap="flat" cmpd="sng" w="9525">
            <a:solidFill>
              <a:srgbClr val="D7F1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89" name="Google Shape;189;p33"/>
          <p:cNvSpPr txBox="1"/>
          <p:nvPr/>
        </p:nvSpPr>
        <p:spPr>
          <a:xfrm>
            <a:off x="665700" y="1333700"/>
            <a:ext cx="5591400" cy="3417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u="sng">
                <a:solidFill>
                  <a:srgbClr val="D7F1FF"/>
                </a:solidFill>
                <a:latin typeface="EB Garamond"/>
                <a:ea typeface="EB Garamond"/>
                <a:cs typeface="EB Garamond"/>
                <a:sym typeface="EB Garamond"/>
              </a:rPr>
              <a:t>This is harder than it sounds!</a:t>
            </a:r>
            <a:endParaRPr sz="2000" u="sng">
              <a:solidFill>
                <a:srgbClr val="D7F1FF"/>
              </a:solidFill>
              <a:latin typeface="EB Garamond"/>
              <a:ea typeface="EB Garamond"/>
              <a:cs typeface="EB Garamond"/>
              <a:sym typeface="EB Garamond"/>
            </a:endParaRPr>
          </a:p>
          <a:p>
            <a:pPr indent="0" lvl="0" marL="0" rtl="0" algn="l">
              <a:spcBef>
                <a:spcPts val="0"/>
              </a:spcBef>
              <a:spcAft>
                <a:spcPts val="0"/>
              </a:spcAft>
              <a:buNone/>
            </a:pPr>
            <a:r>
              <a:t/>
            </a:r>
            <a:endParaRPr sz="1900" u="sng">
              <a:solidFill>
                <a:srgbClr val="D7F1FF"/>
              </a:solidFill>
              <a:latin typeface="EB Garamond"/>
              <a:ea typeface="EB Garamond"/>
              <a:cs typeface="EB Garamond"/>
              <a:sym typeface="EB Garamond"/>
            </a:endParaRPr>
          </a:p>
          <a:p>
            <a:pPr indent="-349250" lvl="0" marL="457200" rtl="0" algn="l">
              <a:spcBef>
                <a:spcPts val="0"/>
              </a:spcBef>
              <a:spcAft>
                <a:spcPts val="0"/>
              </a:spcAft>
              <a:buClr>
                <a:srgbClr val="D7F1FF"/>
              </a:buClr>
              <a:buSzPts val="1900"/>
              <a:buFont typeface="EB Garamond"/>
              <a:buChar char="●"/>
            </a:pPr>
            <a:r>
              <a:rPr lang="en" sz="1900">
                <a:solidFill>
                  <a:srgbClr val="D7F1FF"/>
                </a:solidFill>
                <a:latin typeface="EB Garamond"/>
                <a:ea typeface="EB Garamond"/>
                <a:cs typeface="EB Garamond"/>
                <a:sym typeface="EB Garamond"/>
              </a:rPr>
              <a:t>Don’t give too little or too much information - think about the context</a:t>
            </a:r>
            <a:endParaRPr sz="1900">
              <a:solidFill>
                <a:srgbClr val="D7F1FF"/>
              </a:solidFill>
              <a:latin typeface="EB Garamond"/>
              <a:ea typeface="EB Garamond"/>
              <a:cs typeface="EB Garamond"/>
              <a:sym typeface="EB Garamond"/>
            </a:endParaRPr>
          </a:p>
          <a:p>
            <a:pPr indent="-349250" lvl="0" marL="457200" rtl="0" algn="l">
              <a:spcBef>
                <a:spcPts val="0"/>
              </a:spcBef>
              <a:spcAft>
                <a:spcPts val="0"/>
              </a:spcAft>
              <a:buClr>
                <a:srgbClr val="D7F1FF"/>
              </a:buClr>
              <a:buSzPts val="1900"/>
              <a:buFont typeface="EB Garamond"/>
              <a:buChar char="●"/>
            </a:pPr>
            <a:r>
              <a:rPr lang="en" sz="1900">
                <a:solidFill>
                  <a:srgbClr val="D7F1FF"/>
                </a:solidFill>
                <a:latin typeface="EB Garamond"/>
                <a:ea typeface="EB Garamond"/>
                <a:cs typeface="EB Garamond"/>
                <a:sym typeface="EB Garamond"/>
              </a:rPr>
              <a:t>Edit down whenever possible</a:t>
            </a:r>
            <a:endParaRPr sz="1900">
              <a:solidFill>
                <a:srgbClr val="D7F1FF"/>
              </a:solidFill>
              <a:latin typeface="EB Garamond"/>
              <a:ea typeface="EB Garamond"/>
              <a:cs typeface="EB Garamond"/>
              <a:sym typeface="EB Garamond"/>
            </a:endParaRPr>
          </a:p>
          <a:p>
            <a:pPr indent="-349250" lvl="1" marL="914400" rtl="0" algn="l">
              <a:spcBef>
                <a:spcPts val="0"/>
              </a:spcBef>
              <a:spcAft>
                <a:spcPts val="0"/>
              </a:spcAft>
              <a:buClr>
                <a:srgbClr val="D7F1FF"/>
              </a:buClr>
              <a:buSzPts val="1900"/>
              <a:buFont typeface="EB Garamond"/>
              <a:buChar char="○"/>
            </a:pPr>
            <a:r>
              <a:rPr lang="en" sz="1900">
                <a:solidFill>
                  <a:srgbClr val="D7F1FF"/>
                </a:solidFill>
                <a:latin typeface="EB Garamond"/>
                <a:ea typeface="EB Garamond"/>
                <a:cs typeface="EB Garamond"/>
                <a:sym typeface="EB Garamond"/>
              </a:rPr>
              <a:t>“Perfection is achieved, not when there is nothing more to add, but when there is nothing left to take away”</a:t>
            </a:r>
            <a:endParaRPr sz="1900">
              <a:solidFill>
                <a:srgbClr val="D7F1FF"/>
              </a:solidFill>
              <a:latin typeface="EB Garamond"/>
              <a:ea typeface="EB Garamond"/>
              <a:cs typeface="EB Garamond"/>
              <a:sym typeface="EB Garamond"/>
            </a:endParaRPr>
          </a:p>
          <a:p>
            <a:pPr indent="-349250" lvl="0" marL="457200" rtl="0" algn="l">
              <a:spcBef>
                <a:spcPts val="0"/>
              </a:spcBef>
              <a:spcAft>
                <a:spcPts val="0"/>
              </a:spcAft>
              <a:buClr>
                <a:srgbClr val="D7F1FF"/>
              </a:buClr>
              <a:buSzPts val="1900"/>
              <a:buFont typeface="EB Garamond"/>
              <a:buChar char="●"/>
            </a:pPr>
            <a:r>
              <a:rPr lang="en" sz="1900">
                <a:solidFill>
                  <a:srgbClr val="D7F1FF"/>
                </a:solidFill>
                <a:latin typeface="EB Garamond"/>
                <a:ea typeface="EB Garamond"/>
                <a:cs typeface="EB Garamond"/>
                <a:sym typeface="EB Garamond"/>
              </a:rPr>
              <a:t>Be clear about deadlines and expectations</a:t>
            </a:r>
            <a:endParaRPr sz="1900">
              <a:solidFill>
                <a:srgbClr val="D7F1FF"/>
              </a:solidFill>
              <a:latin typeface="EB Garamond"/>
              <a:ea typeface="EB Garamond"/>
              <a:cs typeface="EB Garamond"/>
              <a:sym typeface="EB Garamond"/>
            </a:endParaRPr>
          </a:p>
          <a:p>
            <a:pPr indent="-349250" lvl="0" marL="457200" rtl="0" algn="l">
              <a:spcBef>
                <a:spcPts val="0"/>
              </a:spcBef>
              <a:spcAft>
                <a:spcPts val="0"/>
              </a:spcAft>
              <a:buClr>
                <a:srgbClr val="D7F1FF"/>
              </a:buClr>
              <a:buSzPts val="1900"/>
              <a:buFont typeface="EB Garamond"/>
              <a:buChar char="●"/>
            </a:pPr>
            <a:r>
              <a:rPr lang="en" sz="1900">
                <a:solidFill>
                  <a:srgbClr val="D7F1FF"/>
                </a:solidFill>
                <a:latin typeface="EB Garamond"/>
                <a:ea typeface="EB Garamond"/>
                <a:cs typeface="EB Garamond"/>
                <a:sym typeface="EB Garamond"/>
              </a:rPr>
              <a:t>Be specific - use email subjects and name attachments that aren’t confusing or too general</a:t>
            </a:r>
            <a:endParaRPr sz="1900">
              <a:solidFill>
                <a:srgbClr val="D7F1FF"/>
              </a:solidFill>
              <a:latin typeface="EB Garamond"/>
              <a:ea typeface="EB Garamond"/>
              <a:cs typeface="EB Garamond"/>
              <a:sym typeface="EB Garamond"/>
            </a:endParaRPr>
          </a:p>
        </p:txBody>
      </p:sp>
      <p:pic>
        <p:nvPicPr>
          <p:cNvPr id="190" name="Google Shape;190;p33"/>
          <p:cNvPicPr preferRelativeResize="0"/>
          <p:nvPr/>
        </p:nvPicPr>
        <p:blipFill>
          <a:blip r:embed="rId4">
            <a:alphaModFix/>
          </a:blip>
          <a:stretch>
            <a:fillRect/>
          </a:stretch>
        </p:blipFill>
        <p:spPr>
          <a:xfrm>
            <a:off x="6257175" y="1395125"/>
            <a:ext cx="3131700" cy="31317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