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gif" ContentType="image/gif"/>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685" r:id="rId2"/>
    <p:sldMasterId id="2147483686" r:id="rId3"/>
  </p:sldMasterIdLst>
  <p:notesMasterIdLst>
    <p:notesMasterId r:id="rId47"/>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p:normalViewPr>
    <p:restoredLeft sz="15620"/>
    <p:restoredTop sz="94660"/>
  </p:normalViewPr>
  <p:slideViewPr>
    <p:cSldViewPr snapToGrid="0">
      <p:cViewPr varScale="1">
        <p:scale>
          <a:sx n="114" d="100"/>
          <a:sy n="114" d="100"/>
        </p:scale>
        <p:origin x="-208" y="-96"/>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slide" Target="slides/slide43.xml"/><Relationship Id="rId47" Type="http://schemas.openxmlformats.org/officeDocument/2006/relationships/notesMaster" Target="notesMasters/notes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55784182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7" name="Shape 18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Corinna Cortes and I am happy to be here today to tell you about some of Google’s initiatives in tackling Fake News and active disinformation.</a:t>
            </a:r>
            <a:endParaRPr/>
          </a:p>
          <a:p>
            <a:pPr marL="0" lvl="0" indent="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Shape 262"/>
          <p:cNvSpPr>
            <a:spLocks noGrp="1" noRot="1" noChangeAspect="1"/>
          </p:cNvSpPr>
          <p:nvPr>
            <p:ph type="sldImg" idx="2"/>
          </p:nvPr>
        </p:nvSpPr>
        <p:spPr>
          <a:xfrm>
            <a:off x="381188" y="685800"/>
            <a:ext cx="6096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3" name="Shape 26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1000">
                <a:solidFill>
                  <a:srgbClr val="666666"/>
                </a:solidFill>
                <a:latin typeface="Google Sans"/>
                <a:ea typeface="Google Sans"/>
                <a:cs typeface="Google Sans"/>
                <a:sym typeface="Google Sans"/>
              </a:rPr>
              <a:t>But breaking news can be very different  and present a new challenge where  </a:t>
            </a:r>
            <a:r>
              <a:rPr lang="en" sz="1000" b="1">
                <a:solidFill>
                  <a:srgbClr val="666666"/>
                </a:solidFill>
                <a:highlight>
                  <a:srgbClr val="FFFFFF"/>
                </a:highlight>
                <a:latin typeface="Google Sans"/>
                <a:ea typeface="Google Sans"/>
                <a:cs typeface="Google Sans"/>
                <a:sym typeface="Google Sans"/>
              </a:rPr>
              <a:t>BAD actors targeting these high-interest events</a:t>
            </a:r>
            <a:r>
              <a:rPr lang="en" sz="1000">
                <a:solidFill>
                  <a:srgbClr val="666666"/>
                </a:solidFill>
                <a:highlight>
                  <a:srgbClr val="FFFFFF"/>
                </a:highlight>
                <a:latin typeface="Google Sans"/>
                <a:ea typeface="Google Sans"/>
                <a:cs typeface="Google Sans"/>
                <a:sym typeface="Google Sans"/>
              </a:rPr>
              <a:t> with an intention to </a:t>
            </a:r>
            <a:r>
              <a:rPr lang="en" sz="1000" b="1">
                <a:solidFill>
                  <a:srgbClr val="666666"/>
                </a:solidFill>
                <a:highlight>
                  <a:srgbClr val="FFFFFF"/>
                </a:highlight>
                <a:latin typeface="Google Sans"/>
                <a:ea typeface="Google Sans"/>
                <a:cs typeface="Google Sans"/>
                <a:sym typeface="Google Sans"/>
              </a:rPr>
              <a:t>mislead</a:t>
            </a:r>
            <a:r>
              <a:rPr lang="en" sz="1000">
                <a:solidFill>
                  <a:srgbClr val="666666"/>
                </a:solidFill>
                <a:highlight>
                  <a:srgbClr val="FFFFFF"/>
                </a:highlight>
                <a:latin typeface="Google Sans"/>
                <a:ea typeface="Google Sans"/>
                <a:cs typeface="Google Sans"/>
                <a:sym typeface="Google Sans"/>
              </a:rPr>
              <a:t>. </a:t>
            </a:r>
            <a:endParaRPr sz="1000">
              <a:solidFill>
                <a:srgbClr val="666666"/>
              </a:solidFill>
              <a:highlight>
                <a:srgbClr val="FFFFFF"/>
              </a:highlight>
              <a:latin typeface="Google Sans"/>
              <a:ea typeface="Google Sans"/>
              <a:cs typeface="Google Sans"/>
              <a:sym typeface="Google Sans"/>
            </a:endParaRPr>
          </a:p>
          <a:p>
            <a:pPr marL="0" lvl="0" indent="0" rtl="0">
              <a:lnSpc>
                <a:spcPct val="115000"/>
              </a:lnSpc>
              <a:spcBef>
                <a:spcPts val="0"/>
              </a:spcBef>
              <a:spcAft>
                <a:spcPts val="0"/>
              </a:spcAft>
              <a:buNone/>
            </a:pPr>
            <a:endParaRPr sz="1000">
              <a:solidFill>
                <a:srgbClr val="666666"/>
              </a:solidFill>
              <a:highlight>
                <a:srgbClr val="FFFFFF"/>
              </a:highlight>
              <a:latin typeface="Google Sans"/>
              <a:ea typeface="Google Sans"/>
              <a:cs typeface="Google Sans"/>
              <a:sym typeface="Google Sans"/>
            </a:endParaRPr>
          </a:p>
          <a:p>
            <a:pPr marL="0" lvl="0" indent="0" rtl="0">
              <a:lnSpc>
                <a:spcPct val="115000"/>
              </a:lnSpc>
              <a:spcBef>
                <a:spcPts val="0"/>
              </a:spcBef>
              <a:spcAft>
                <a:spcPts val="0"/>
              </a:spcAft>
              <a:buClr>
                <a:schemeClr val="dk1"/>
              </a:buClr>
              <a:buSzPts val="1100"/>
              <a:buFont typeface="Arial"/>
              <a:buNone/>
            </a:pPr>
            <a:r>
              <a:rPr lang="en" sz="1000">
                <a:solidFill>
                  <a:srgbClr val="666666"/>
                </a:solidFill>
                <a:latin typeface="Google Sans"/>
                <a:ea typeface="Google Sans"/>
                <a:cs typeface="Google Sans"/>
                <a:sym typeface="Google Sans"/>
              </a:rPr>
              <a:t>In the heat of a breaking news event, </a:t>
            </a:r>
            <a:r>
              <a:rPr lang="en" sz="1000" b="1" i="1">
                <a:solidFill>
                  <a:srgbClr val="666666"/>
                </a:solidFill>
                <a:latin typeface="Google Sans"/>
                <a:ea typeface="Google Sans"/>
                <a:cs typeface="Google Sans"/>
                <a:sym typeface="Google Sans"/>
              </a:rPr>
              <a:t>speculation often outruns facts</a:t>
            </a:r>
            <a:r>
              <a:rPr lang="en" sz="1000">
                <a:solidFill>
                  <a:srgbClr val="666666"/>
                </a:solidFill>
                <a:latin typeface="Google Sans"/>
                <a:ea typeface="Google Sans"/>
                <a:cs typeface="Google Sans"/>
                <a:sym typeface="Google Sans"/>
              </a:rPr>
              <a:t>. While we are waiting for quality journalism to provide thorough reporting, we may be misled by seemingly relevant stories on the topic.  Lately we have seen many conspiracy theories  by bad actors  publishing malicious content to grab the attention of those who are rushing to find trusted information.</a:t>
            </a:r>
            <a:endParaRPr sz="1000">
              <a:solidFill>
                <a:srgbClr val="666666"/>
              </a:solidFill>
              <a:latin typeface="Google Sans"/>
              <a:ea typeface="Google Sans"/>
              <a:cs typeface="Google Sans"/>
              <a:sym typeface="Google Sans"/>
            </a:endParaRPr>
          </a:p>
          <a:p>
            <a:pPr marL="0" lvl="0" indent="0" rtl="0">
              <a:lnSpc>
                <a:spcPct val="115000"/>
              </a:lnSpc>
              <a:spcBef>
                <a:spcPts val="0"/>
              </a:spcBef>
              <a:spcAft>
                <a:spcPts val="0"/>
              </a:spcAft>
              <a:buNone/>
            </a:pPr>
            <a:endParaRPr sz="1000">
              <a:solidFill>
                <a:srgbClr val="666666"/>
              </a:solidFill>
              <a:highlight>
                <a:srgbClr val="FFFFFF"/>
              </a:highlight>
              <a:latin typeface="Google Sans"/>
              <a:ea typeface="Google Sans"/>
              <a:cs typeface="Google Sans"/>
              <a:sym typeface="Google Sans"/>
            </a:endParaRPr>
          </a:p>
          <a:p>
            <a:pPr marL="0" lvl="0" indent="0" rtl="0">
              <a:lnSpc>
                <a:spcPct val="115000"/>
              </a:lnSpc>
              <a:spcBef>
                <a:spcPts val="0"/>
              </a:spcBef>
              <a:spcAft>
                <a:spcPts val="0"/>
              </a:spcAft>
              <a:buNone/>
            </a:pPr>
            <a:r>
              <a:rPr lang="en" sz="1000">
                <a:solidFill>
                  <a:srgbClr val="666666"/>
                </a:solidFill>
                <a:highlight>
                  <a:srgbClr val="FFFFFF"/>
                </a:highlight>
                <a:latin typeface="Google Sans"/>
                <a:ea typeface="Google Sans"/>
                <a:cs typeface="Google Sans"/>
                <a:sym typeface="Google Sans"/>
              </a:rPr>
              <a:t>It is an arms race where we need to develop systematic approaches so we don’t just solve for the single instance, but all the future instances as well.</a:t>
            </a:r>
            <a:endParaRPr sz="1000">
              <a:solidFill>
                <a:srgbClr val="666666"/>
              </a:solidFill>
              <a:highlight>
                <a:srgbClr val="FFFFFF"/>
              </a:highlight>
              <a:latin typeface="Google Sans"/>
              <a:ea typeface="Google Sans"/>
              <a:cs typeface="Google Sans"/>
              <a:sym typeface="Google Sans"/>
            </a:endParaRPr>
          </a:p>
          <a:p>
            <a:pPr marL="0" lvl="0" indent="0" rtl="0">
              <a:lnSpc>
                <a:spcPct val="115000"/>
              </a:lnSpc>
              <a:spcBef>
                <a:spcPts val="0"/>
              </a:spcBef>
              <a:spcAft>
                <a:spcPts val="0"/>
              </a:spcAft>
              <a:buNone/>
            </a:pPr>
            <a:endParaRPr sz="1000">
              <a:solidFill>
                <a:srgbClr val="666666"/>
              </a:solidFill>
              <a:highlight>
                <a:srgbClr val="FFFFFF"/>
              </a:highlight>
              <a:latin typeface="Google Sans"/>
              <a:ea typeface="Google Sans"/>
              <a:cs typeface="Google Sans"/>
              <a:sym typeface="Google Sans"/>
            </a:endParaRPr>
          </a:p>
          <a:p>
            <a:pPr marL="0" lvl="0" indent="0" rtl="0">
              <a:lnSpc>
                <a:spcPct val="115000"/>
              </a:lnSpc>
              <a:spcBef>
                <a:spcPts val="0"/>
              </a:spcBef>
              <a:spcAft>
                <a:spcPts val="0"/>
              </a:spcAft>
              <a:buNone/>
            </a:pPr>
            <a:r>
              <a:rPr lang="en" sz="1000">
                <a:solidFill>
                  <a:srgbClr val="666666"/>
                </a:solidFill>
                <a:highlight>
                  <a:srgbClr val="FFFFFF"/>
                </a:highlight>
                <a:latin typeface="Google Sans"/>
                <a:ea typeface="Google Sans"/>
                <a:cs typeface="Google Sans"/>
                <a:sym typeface="Google Sans"/>
              </a:rPr>
              <a:t>It is important that we develop good tools in order for us to </a:t>
            </a:r>
            <a:r>
              <a:rPr lang="en" sz="1000">
                <a:solidFill>
                  <a:srgbClr val="666666"/>
                </a:solidFill>
                <a:latin typeface="Google Sans"/>
                <a:ea typeface="Google Sans"/>
                <a:cs typeface="Google Sans"/>
                <a:sym typeface="Google Sans"/>
              </a:rPr>
              <a:t>improve credibility and trust of the Web in society.</a:t>
            </a:r>
            <a:endParaRPr sz="1000">
              <a:solidFill>
                <a:srgbClr val="666666"/>
              </a:solidFill>
              <a:highlight>
                <a:schemeClr val="lt1"/>
              </a:highlight>
              <a:latin typeface="Google Sans"/>
              <a:ea typeface="Google Sans"/>
              <a:cs typeface="Google Sans"/>
              <a:sym typeface="Google Sans"/>
            </a:endParaRPr>
          </a:p>
          <a:p>
            <a:pPr marL="0" lvl="0" indent="0" rtl="0">
              <a:lnSpc>
                <a:spcPct val="115000"/>
              </a:lnSpc>
              <a:spcBef>
                <a:spcPts val="0"/>
              </a:spcBef>
              <a:spcAft>
                <a:spcPts val="0"/>
              </a:spcAft>
              <a:buNone/>
            </a:pPr>
            <a:endParaRPr sz="1000">
              <a:solidFill>
                <a:srgbClr val="666666"/>
              </a:solidFill>
              <a:highlight>
                <a:srgbClr val="FFFFFF"/>
              </a:highlight>
              <a:latin typeface="Google Sans"/>
              <a:ea typeface="Google Sans"/>
              <a:cs typeface="Google Sans"/>
              <a:sym typeface="Google San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Shape 26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0" name="Shape 27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To that end we launched a big initiative exactly one week ago. I encourage you to go and read more about it.</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Shape 27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7" name="Shape 27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1000">
                <a:solidFill>
                  <a:srgbClr val="666666"/>
                </a:solidFill>
                <a:latin typeface="Google Sans"/>
                <a:ea typeface="Google Sans"/>
                <a:cs typeface="Google Sans"/>
                <a:sym typeface="Google Sans"/>
              </a:rPr>
              <a:t>It includes the Disinfo lab formed in connection with FirstDraft and Harvard University. It will employ journalists, computational tools and editorial insight to monitor mis and disinformation during elections and breaking news moments.</a:t>
            </a:r>
            <a:endParaRPr sz="1000">
              <a:latin typeface="Google Sans"/>
              <a:ea typeface="Google Sans"/>
              <a:cs typeface="Google Sans"/>
              <a:sym typeface="Google San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1" name="Shape 29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sz="1000">
                <a:solidFill>
                  <a:srgbClr val="666666"/>
                </a:solidFill>
                <a:latin typeface="Google Sans"/>
                <a:ea typeface="Google Sans"/>
                <a:cs typeface="Google Sans"/>
                <a:sym typeface="Google Sans"/>
              </a:rPr>
              <a:t>First Draft has also launched an online course to help  journalists learn and develop skills to become an expert at verification of online content. </a:t>
            </a:r>
            <a:endParaRPr sz="1000">
              <a:solidFill>
                <a:srgbClr val="666666"/>
              </a:solidFill>
              <a:latin typeface="Google Sans"/>
              <a:ea typeface="Google Sans"/>
              <a:cs typeface="Google Sans"/>
              <a:sym typeface="Google Sans"/>
            </a:endParaRPr>
          </a:p>
          <a:p>
            <a:pPr marL="0" lvl="0" indent="0" rtl="0">
              <a:spcBef>
                <a:spcPts val="0"/>
              </a:spcBef>
              <a:spcAft>
                <a:spcPts val="0"/>
              </a:spcAft>
              <a:buNone/>
            </a:pPr>
            <a:endParaRPr sz="1000" b="1">
              <a:solidFill>
                <a:srgbClr val="666666"/>
              </a:solidFill>
              <a:latin typeface="Google Sans"/>
              <a:ea typeface="Google Sans"/>
              <a:cs typeface="Google Sans"/>
              <a:sym typeface="Google Sans"/>
            </a:endParaRPr>
          </a:p>
          <a:p>
            <a:pPr marL="0" lvl="0" indent="0" rtl="0">
              <a:spcBef>
                <a:spcPts val="0"/>
              </a:spcBef>
              <a:spcAft>
                <a:spcPts val="0"/>
              </a:spcAft>
              <a:buNone/>
            </a:pPr>
            <a:r>
              <a:rPr lang="en" sz="1000" b="1">
                <a:solidFill>
                  <a:srgbClr val="666666"/>
                </a:solidFill>
                <a:latin typeface="Google Sans"/>
                <a:ea typeface="Google Sans"/>
                <a:cs typeface="Google Sans"/>
                <a:sym typeface="Google Sans"/>
              </a:rPr>
              <a:t>By this time next year, we will have trained over 10,000 journalists around the world.</a:t>
            </a:r>
            <a:endParaRPr sz="1000" b="1">
              <a:solidFill>
                <a:srgbClr val="666666"/>
              </a:solidFill>
              <a:latin typeface="Google Sans"/>
              <a:ea typeface="Google Sans"/>
              <a:cs typeface="Google Sans"/>
              <a:sym typeface="Google Sans"/>
            </a:endParaRPr>
          </a:p>
        </p:txBody>
      </p:sp>
      <p:sp>
        <p:nvSpPr>
          <p:cNvPr id="292" name="Shape 292"/>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Clr>
                <a:srgbClr val="000000"/>
              </a:buClr>
              <a:buFont typeface="Arial"/>
              <a:buNone/>
            </a:pPr>
            <a:fld id="{00000000-1234-1234-1234-123412341234}" type="slidenum">
              <a:rPr lang="en"/>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Shape 301"/>
          <p:cNvSpPr>
            <a:spLocks noGrp="1" noRot="1" noChangeAspect="1"/>
          </p:cNvSpPr>
          <p:nvPr>
            <p:ph type="sldImg" idx="2"/>
          </p:nvPr>
        </p:nvSpPr>
        <p:spPr>
          <a:xfrm>
            <a:off x="381188" y="685800"/>
            <a:ext cx="6096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2" name="Shape 30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1000">
                <a:solidFill>
                  <a:srgbClr val="333333"/>
                </a:solidFill>
                <a:highlight>
                  <a:srgbClr val="FFFFFF"/>
                </a:highlight>
              </a:rPr>
              <a:t>Today we’re announcing a $3 million Google.org investment in a coalition of partners to launch a two year nationwide media literacy campaign. It will equip 1 million teens in the United States with the skills needed to assess fact from fiction online.</a:t>
            </a:r>
            <a:endParaRPr sz="1000">
              <a:solidFill>
                <a:srgbClr val="333333"/>
              </a:solidFill>
              <a:highlight>
                <a:srgbClr val="FFFFFF"/>
              </a:highlight>
            </a:endParaRPr>
          </a:p>
          <a:p>
            <a:pPr marL="0" lvl="0" indent="0">
              <a:spcBef>
                <a:spcPts val="0"/>
              </a:spcBef>
              <a:spcAft>
                <a:spcPts val="0"/>
              </a:spcAft>
              <a:buNone/>
            </a:pPr>
            <a:endParaRPr sz="1000">
              <a:solidFill>
                <a:srgbClr val="333333"/>
              </a:solidFill>
              <a:highlight>
                <a:srgbClr val="FFFFFF"/>
              </a:highlight>
            </a:endParaRPr>
          </a:p>
          <a:p>
            <a:pPr marL="0" lvl="0" indent="0" rtl="0">
              <a:spcBef>
                <a:spcPts val="0"/>
              </a:spcBef>
              <a:spcAft>
                <a:spcPts val="0"/>
              </a:spcAft>
              <a:buNone/>
            </a:pPr>
            <a:r>
              <a:rPr lang="en" sz="1000">
                <a:solidFill>
                  <a:srgbClr val="333333"/>
                </a:solidFill>
                <a:highlight>
                  <a:srgbClr val="FFFFFF"/>
                </a:highlight>
              </a:rPr>
              <a:t>What % of the teens is that? Alfred do you know how many say 18 year old we have in the US? About 4M. So this will only give us 16%, but it is something.</a:t>
            </a:r>
            <a:endParaRPr sz="1000">
              <a:solidFill>
                <a:srgbClr val="333333"/>
              </a:solidFill>
              <a:highlight>
                <a:srgbClr val="FFFFFF"/>
              </a:highlight>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Shape 30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8" name="Shape 30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Anyway, I hope I have set the stage now. </a:t>
            </a:r>
            <a:endParaRPr/>
          </a:p>
          <a:p>
            <a:pPr marL="0" lvl="0" indent="0">
              <a:spcBef>
                <a:spcPts val="0"/>
              </a:spcBef>
              <a:spcAft>
                <a:spcPts val="0"/>
              </a:spcAft>
              <a:buNone/>
            </a:pPr>
            <a:endParaRPr/>
          </a:p>
          <a:p>
            <a:pPr marL="0" lvl="0" indent="0">
              <a:spcBef>
                <a:spcPts val="0"/>
              </a:spcBef>
              <a:spcAft>
                <a:spcPts val="0"/>
              </a:spcAft>
              <a:buNone/>
            </a:pPr>
            <a:r>
              <a:rPr lang="en"/>
              <a:t>Google is a search engine</a:t>
            </a:r>
            <a:endParaRPr/>
          </a:p>
          <a:p>
            <a:pPr marL="0" lvl="0" indent="0">
              <a:spcBef>
                <a:spcPts val="0"/>
              </a:spcBef>
              <a:spcAft>
                <a:spcPts val="0"/>
              </a:spcAft>
              <a:buNone/>
            </a:pPr>
            <a:r>
              <a:rPr lang="en"/>
              <a:t>We don’t know what truth is</a:t>
            </a:r>
            <a:endParaRPr/>
          </a:p>
          <a:p>
            <a:pPr marL="0" lvl="0" indent="0">
              <a:spcBef>
                <a:spcPts val="0"/>
              </a:spcBef>
              <a:spcAft>
                <a:spcPts val="0"/>
              </a:spcAft>
              <a:buNone/>
            </a:pPr>
            <a:r>
              <a:rPr lang="en"/>
              <a:t>We use relevance and authoritativeness</a:t>
            </a:r>
            <a:endParaRPr/>
          </a:p>
          <a:p>
            <a:pPr marL="0" lvl="0" indent="0">
              <a:spcBef>
                <a:spcPts val="0"/>
              </a:spcBef>
              <a:spcAft>
                <a:spcPts val="0"/>
              </a:spcAft>
              <a:buNone/>
            </a:pPr>
            <a:r>
              <a:rPr lang="en"/>
              <a:t>We need markers to filter out bad content</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Shape 31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0" name="Shape 32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1000">
                <a:solidFill>
                  <a:srgbClr val="333333"/>
                </a:solidFill>
                <a:highlight>
                  <a:srgbClr val="FFFFFF"/>
                </a:highlight>
              </a:rPr>
              <a:t>In connection with FakeNews a whole industry of factcheking organizations have emerged. They write factchecking articles where they contradict, support or discuss a claim. In order for Google to make good use of such debunking articles, we need to be able to extract the claim, the claimant, and the verdict. Anybody working in NLP, know how exceedingly difficult that is to do reliably. So why not create markup language for the author directly to incorporate in the debunking artickle? </a:t>
            </a:r>
            <a:endParaRPr sz="1000">
              <a:solidFill>
                <a:srgbClr val="333333"/>
              </a:solidFill>
              <a:highlight>
                <a:srgbClr val="FFFFFF"/>
              </a:highlight>
            </a:endParaRPr>
          </a:p>
          <a:p>
            <a:pPr marL="0" lvl="0" indent="0">
              <a:spcBef>
                <a:spcPts val="0"/>
              </a:spcBef>
              <a:spcAft>
                <a:spcPts val="0"/>
              </a:spcAft>
              <a:buNone/>
            </a:pPr>
            <a:endParaRPr sz="1000">
              <a:solidFill>
                <a:srgbClr val="333333"/>
              </a:solidFill>
              <a:highlight>
                <a:srgbClr val="FFFFFF"/>
              </a:highlight>
            </a:endParaRPr>
          </a:p>
          <a:p>
            <a:pPr marL="0" lvl="0" indent="0">
              <a:spcBef>
                <a:spcPts val="0"/>
              </a:spcBef>
              <a:spcAft>
                <a:spcPts val="0"/>
              </a:spcAft>
              <a:buNone/>
            </a:pPr>
            <a:r>
              <a:rPr lang="en" sz="1000">
                <a:solidFill>
                  <a:srgbClr val="333333"/>
                </a:solidFill>
                <a:highlight>
                  <a:srgbClr val="FFFFFF"/>
                </a:highlight>
              </a:rPr>
              <a:t>That is what we did. </a:t>
            </a:r>
            <a:endParaRPr sz="1000">
              <a:solidFill>
                <a:srgbClr val="333333"/>
              </a:solidFill>
              <a:highlight>
                <a:srgbClr val="FFFFFF"/>
              </a:highlight>
            </a:endParaRPr>
          </a:p>
          <a:p>
            <a:pPr marL="0" lvl="0" indent="0">
              <a:spcBef>
                <a:spcPts val="0"/>
              </a:spcBef>
              <a:spcAft>
                <a:spcPts val="0"/>
              </a:spcAft>
              <a:buNone/>
            </a:pPr>
            <a:endParaRPr sz="1000">
              <a:solidFill>
                <a:srgbClr val="333333"/>
              </a:solidFill>
              <a:highlight>
                <a:srgbClr val="FFFFFF"/>
              </a:highlight>
            </a:endParaRPr>
          </a:p>
          <a:p>
            <a:pPr marL="0" lvl="0" indent="0">
              <a:spcBef>
                <a:spcPts val="0"/>
              </a:spcBef>
              <a:spcAft>
                <a:spcPts val="0"/>
              </a:spcAft>
              <a:buNone/>
            </a:pPr>
            <a:r>
              <a:rPr lang="en" sz="1000">
                <a:solidFill>
                  <a:srgbClr val="333333"/>
                </a:solidFill>
                <a:highlight>
                  <a:srgbClr val="FFFFFF"/>
                </a:highlight>
              </a:rPr>
              <a:t>In collaboration with Bill Adair founder of PolitiFact and with Schema.Org</a:t>
            </a:r>
            <a:r>
              <a:rPr lang="en" sz="1050">
                <a:solidFill>
                  <a:srgbClr val="222222"/>
                </a:solidFill>
                <a:highlight>
                  <a:srgbClr val="FFFFFF"/>
                </a:highlight>
              </a:rPr>
              <a:t>, in the Spring of 2016 </a:t>
            </a:r>
            <a:r>
              <a:rPr lang="en" sz="1000">
                <a:solidFill>
                  <a:srgbClr val="333333"/>
                </a:solidFill>
                <a:highlight>
                  <a:srgbClr val="FFFFFF"/>
                </a:highlight>
              </a:rPr>
              <a:t>we launched a Fact Checking Schema. When writing the Fact Checking article the journalists can add markup for the claim, the verdict, and a number of other fields.</a:t>
            </a:r>
            <a:endParaRPr sz="1000">
              <a:solidFill>
                <a:srgbClr val="333333"/>
              </a:solidFill>
              <a:highlight>
                <a:srgbClr val="FFFFFF"/>
              </a:highlight>
            </a:endParaRPr>
          </a:p>
          <a:p>
            <a:pPr marL="0" lvl="0" indent="0">
              <a:spcBef>
                <a:spcPts val="0"/>
              </a:spcBef>
              <a:spcAft>
                <a:spcPts val="0"/>
              </a:spcAft>
              <a:buNone/>
            </a:pPr>
            <a:endParaRPr sz="1000">
              <a:solidFill>
                <a:srgbClr val="333333"/>
              </a:solidFill>
              <a:highlight>
                <a:srgbClr val="FFFFFF"/>
              </a:highlight>
            </a:endParaRPr>
          </a:p>
          <a:p>
            <a:pPr marL="0" lvl="0" indent="0">
              <a:spcBef>
                <a:spcPts val="0"/>
              </a:spcBef>
              <a:spcAft>
                <a:spcPts val="0"/>
              </a:spcAft>
              <a:buNone/>
            </a:pPr>
            <a:r>
              <a:rPr lang="en" sz="1000">
                <a:solidFill>
                  <a:srgbClr val="333333"/>
                </a:solidFill>
                <a:highlight>
                  <a:srgbClr val="FFFFFF"/>
                </a:highlight>
              </a:rPr>
              <a:t>One field that is there but is not often populated is where on the internet the claim can be found. </a:t>
            </a:r>
            <a:endParaRPr sz="1000">
              <a:solidFill>
                <a:srgbClr val="333333"/>
              </a:solidFill>
              <a:highlight>
                <a:srgbClr val="FFFFFF"/>
              </a:highlight>
            </a:endParaRPr>
          </a:p>
          <a:p>
            <a:pPr marL="0" lvl="0" indent="0">
              <a:spcBef>
                <a:spcPts val="0"/>
              </a:spcBef>
              <a:spcAft>
                <a:spcPts val="0"/>
              </a:spcAft>
              <a:buNone/>
            </a:pPr>
            <a:endParaRPr sz="1000">
              <a:solidFill>
                <a:srgbClr val="333333"/>
              </a:solidFill>
              <a:highlight>
                <a:srgbClr val="FFFFFF"/>
              </a:highlight>
            </a:endParaRPr>
          </a:p>
          <a:p>
            <a:pPr marL="0" lvl="0" indent="0">
              <a:spcBef>
                <a:spcPts val="0"/>
              </a:spcBef>
              <a:spcAft>
                <a:spcPts val="0"/>
              </a:spcAft>
              <a:buNone/>
            </a:pPr>
            <a:r>
              <a:rPr lang="en" sz="1000">
                <a:solidFill>
                  <a:srgbClr val="333333"/>
                </a:solidFill>
                <a:highlight>
                  <a:srgbClr val="FFFFFF"/>
                </a:highlight>
              </a:rPr>
              <a:t>-- don’t want to link</a:t>
            </a:r>
            <a:endParaRPr sz="1000">
              <a:solidFill>
                <a:srgbClr val="333333"/>
              </a:solidFill>
              <a:highlight>
                <a:srgbClr val="FFFFFF"/>
              </a:highlight>
            </a:endParaRPr>
          </a:p>
          <a:p>
            <a:pPr marL="0" lvl="0" indent="0">
              <a:spcBef>
                <a:spcPts val="0"/>
              </a:spcBef>
              <a:spcAft>
                <a:spcPts val="0"/>
              </a:spcAft>
              <a:buNone/>
            </a:pPr>
            <a:r>
              <a:rPr lang="en" sz="1000">
                <a:solidFill>
                  <a:srgbClr val="333333"/>
                </a:solidFill>
                <a:highlight>
                  <a:srgbClr val="FFFFFF"/>
                </a:highlight>
              </a:rPr>
              <a:t>-- can be many places</a:t>
            </a:r>
            <a:endParaRPr sz="1000">
              <a:solidFill>
                <a:srgbClr val="333333"/>
              </a:solidFill>
              <a:highlight>
                <a:srgbClr val="FFFFFF"/>
              </a:highlight>
            </a:endParaRPr>
          </a:p>
          <a:p>
            <a:pPr marL="0" lvl="0" indent="0">
              <a:spcBef>
                <a:spcPts val="0"/>
              </a:spcBef>
              <a:spcAft>
                <a:spcPts val="0"/>
              </a:spcAft>
              <a:buNone/>
            </a:pPr>
            <a:r>
              <a:rPr lang="en" sz="1000">
                <a:solidFill>
                  <a:srgbClr val="333333"/>
                </a:solidFill>
                <a:highlight>
                  <a:srgbClr val="FFFFFF"/>
                </a:highlight>
              </a:rPr>
              <a:t>-- can be written after the claim was checked</a:t>
            </a:r>
            <a:endParaRPr sz="1000">
              <a:solidFill>
                <a:srgbClr val="333333"/>
              </a:solidFill>
              <a:highlight>
                <a:srgbClr val="FFFFFF"/>
              </a:highlight>
            </a:endParaRPr>
          </a:p>
          <a:p>
            <a:pPr marL="0" lvl="0" indent="0" rtl="0">
              <a:spcBef>
                <a:spcPts val="0"/>
              </a:spcBef>
              <a:spcAft>
                <a:spcPts val="0"/>
              </a:spcAft>
              <a:buNone/>
            </a:pPr>
            <a:endParaRPr sz="1000">
              <a:solidFill>
                <a:srgbClr val="333333"/>
              </a:solidFill>
              <a:highlight>
                <a:srgbClr val="FFFFFF"/>
              </a:highlight>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Shape 33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1" name="Shape 33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1000">
                <a:solidFill>
                  <a:srgbClr val="222222"/>
                </a:solidFill>
                <a:highlight>
                  <a:srgbClr val="FFFFFF"/>
                </a:highlight>
                <a:latin typeface="Roboto"/>
                <a:ea typeface="Roboto"/>
                <a:cs typeface="Roboto"/>
                <a:sym typeface="Roboto"/>
              </a:rPr>
              <a:t>Ambassador of Russia to the United Kingdom since January 2011</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Shape 33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8" name="Shape 33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The Polygraph article itself actually points to the site that is spreading this false claim: The claim is featured on the Russian newspaper RIA Novosti, and with the help of Google translate you can read everything the ambassador said at the news conference.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Shape 35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1" name="Shape 35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1000">
                <a:solidFill>
                  <a:srgbClr val="333333"/>
                </a:solidFill>
                <a:highlight>
                  <a:srgbClr val="FFFFFF"/>
                </a:highlight>
              </a:rPr>
              <a:t>Google picks up this ClaimCheck when we scrape the pages and we can give it special priority. Since the launch it has been used in 10s of thousands of articles and we surface it in both News and Search. We have launch in the US, in </a:t>
            </a:r>
            <a:r>
              <a:rPr lang="en">
                <a:solidFill>
                  <a:srgbClr val="545454"/>
                </a:solidFill>
                <a:highlight>
                  <a:srgbClr val="FFFFFF"/>
                </a:highlight>
                <a:latin typeface="Roboto"/>
                <a:ea typeface="Roboto"/>
                <a:cs typeface="Roboto"/>
                <a:sym typeface="Roboto"/>
              </a:rPr>
              <a:t>Argentina, </a:t>
            </a:r>
            <a:r>
              <a:rPr lang="en" b="1">
                <a:solidFill>
                  <a:srgbClr val="6A6A6A"/>
                </a:solidFill>
                <a:highlight>
                  <a:srgbClr val="FFFFFF"/>
                </a:highlight>
                <a:latin typeface="Roboto"/>
                <a:ea typeface="Roboto"/>
                <a:cs typeface="Roboto"/>
                <a:sym typeface="Roboto"/>
              </a:rPr>
              <a:t>Brazil</a:t>
            </a:r>
            <a:r>
              <a:rPr lang="en">
                <a:solidFill>
                  <a:srgbClr val="545454"/>
                </a:solidFill>
                <a:highlight>
                  <a:srgbClr val="FFFFFF"/>
                </a:highlight>
                <a:latin typeface="Roboto"/>
                <a:ea typeface="Roboto"/>
                <a:cs typeface="Roboto"/>
                <a:sym typeface="Roboto"/>
              </a:rPr>
              <a:t>, and Mexico. France and Germany were also added. In general we tried to reach out to countries with important elections.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3" name="Shape 19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a:t>The internet has put a printing press in the hands of everyone and News has evolved from being a carefully edited paper landing on your doorstep in the early morning hours to be an onslaught of tweets, videos and articles.</a:t>
            </a:r>
            <a:endParaRPr/>
          </a:p>
          <a:p>
            <a:pPr marL="0" lvl="0" indent="0"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Shape 36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3" name="Shape 36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Shape 37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2" name="Shape 37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Anyway, I hope I have set the stage now. </a:t>
            </a:r>
            <a:endParaRPr/>
          </a:p>
          <a:p>
            <a:pPr marL="0" lvl="0" indent="0" rtl="0">
              <a:spcBef>
                <a:spcPts val="0"/>
              </a:spcBef>
              <a:spcAft>
                <a:spcPts val="0"/>
              </a:spcAft>
              <a:buNone/>
            </a:pPr>
            <a:endParaRPr/>
          </a:p>
          <a:p>
            <a:pPr marL="0" lvl="0" indent="0" rtl="0">
              <a:spcBef>
                <a:spcPts val="0"/>
              </a:spcBef>
              <a:spcAft>
                <a:spcPts val="0"/>
              </a:spcAft>
              <a:buNone/>
            </a:pPr>
            <a:r>
              <a:rPr lang="en"/>
              <a:t>Google is a search engine</a:t>
            </a:r>
            <a:endParaRPr/>
          </a:p>
          <a:p>
            <a:pPr marL="0" lvl="0" indent="0" rtl="0">
              <a:spcBef>
                <a:spcPts val="0"/>
              </a:spcBef>
              <a:spcAft>
                <a:spcPts val="0"/>
              </a:spcAft>
              <a:buNone/>
            </a:pPr>
            <a:r>
              <a:rPr lang="en"/>
              <a:t>We don’t know what truth is</a:t>
            </a:r>
            <a:endParaRPr/>
          </a:p>
          <a:p>
            <a:pPr marL="0" lvl="0" indent="0" rtl="0">
              <a:spcBef>
                <a:spcPts val="0"/>
              </a:spcBef>
              <a:spcAft>
                <a:spcPts val="0"/>
              </a:spcAft>
              <a:buNone/>
            </a:pPr>
            <a:r>
              <a:rPr lang="en"/>
              <a:t>We use relevance and authoritativeness</a:t>
            </a:r>
            <a:endParaRPr/>
          </a:p>
          <a:p>
            <a:pPr marL="0" lvl="0" indent="0" rtl="0">
              <a:spcBef>
                <a:spcPts val="0"/>
              </a:spcBef>
              <a:spcAft>
                <a:spcPts val="0"/>
              </a:spcAft>
              <a:buNone/>
            </a:pPr>
            <a:r>
              <a:rPr lang="en"/>
              <a:t>We need markers to filter out bad content</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Shape 38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4" name="Shape 38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So maybe with the fact check we find one bad story to demote in our search results, but how do we find them all?</a:t>
            </a:r>
            <a:endParaRPr/>
          </a:p>
          <a:p>
            <a:pPr marL="0" lvl="0" indent="0">
              <a:spcBef>
                <a:spcPts val="0"/>
              </a:spcBef>
              <a:spcAft>
                <a:spcPts val="0"/>
              </a:spcAft>
              <a:buNone/>
            </a:pPr>
            <a:endParaRPr/>
          </a:p>
          <a:p>
            <a:pPr marL="0" lvl="0" indent="0">
              <a:spcBef>
                <a:spcPts val="0"/>
              </a:spcBef>
              <a:spcAft>
                <a:spcPts val="0"/>
              </a:spcAft>
              <a:buNone/>
            </a:pPr>
            <a:r>
              <a:rPr lang="en"/>
              <a:t>Note, that for this problem we are not looking to find the identical claim, but an article that addresses the same claim in spirit.</a:t>
            </a:r>
            <a:endParaRPr/>
          </a:p>
          <a:p>
            <a:pPr marL="0" lvl="0" indent="0">
              <a:spcBef>
                <a:spcPts val="0"/>
              </a:spcBef>
              <a:spcAft>
                <a:spcPts val="0"/>
              </a:spcAft>
              <a:buNone/>
            </a:pPr>
            <a:endParaRPr/>
          </a:p>
          <a:p>
            <a:pPr marL="0" lvl="0" indent="0">
              <a:spcBef>
                <a:spcPts val="0"/>
              </a:spcBef>
              <a:spcAft>
                <a:spcPts val="0"/>
              </a:spcAft>
              <a:buNone/>
            </a:pPr>
            <a:r>
              <a:rPr lang="en"/>
              <a:t>Stance detection challange Fake News Challenge (FNC) 2016/2017</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Shape 38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0" name="Shape 39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Shape 39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7" name="Shape 39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Shape 40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6" name="Shape 40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We can do this but we get a lot of crud.</a:t>
            </a:r>
            <a:endParaRPr/>
          </a:p>
          <a:p>
            <a:pPr marL="0" lvl="0" indent="0">
              <a:spcBef>
                <a:spcPts val="0"/>
              </a:spcBef>
              <a:spcAft>
                <a:spcPts val="0"/>
              </a:spcAft>
              <a:buNone/>
            </a:pPr>
            <a:r>
              <a:rPr lang="en"/>
              <a:t>Let us look at the example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Shape 41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2" name="Shape 41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Shape 41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8" name="Shape 41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Shape 43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1" name="Shape 43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Shape 43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8" name="Shape 43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14400" lvl="1" indent="-304800" rtl="0">
              <a:lnSpc>
                <a:spcPct val="115000"/>
              </a:lnSpc>
              <a:spcBef>
                <a:spcPts val="0"/>
              </a:spcBef>
              <a:spcAft>
                <a:spcPts val="0"/>
              </a:spcAft>
              <a:buClr>
                <a:schemeClr val="dk2"/>
              </a:buClr>
              <a:buSzPts val="1200"/>
              <a:buFont typeface="Roboto"/>
              <a:buChar char="○"/>
            </a:pPr>
            <a:r>
              <a:rPr lang="en" sz="1200">
                <a:solidFill>
                  <a:schemeClr val="dk2"/>
                </a:solidFill>
                <a:latin typeface="Roboto"/>
                <a:ea typeface="Roboto"/>
                <a:cs typeface="Roboto"/>
                <a:sym typeface="Roboto"/>
              </a:rPr>
              <a:t>(e</a:t>
            </a:r>
            <a:r>
              <a:rPr lang="en" sz="1200" baseline="-25000">
                <a:solidFill>
                  <a:schemeClr val="dk2"/>
                </a:solidFill>
                <a:latin typeface="Roboto"/>
                <a:ea typeface="Roboto"/>
                <a:cs typeface="Roboto"/>
                <a:sym typeface="Roboto"/>
              </a:rPr>
              <a:t>1</a:t>
            </a:r>
            <a:r>
              <a:rPr lang="en" sz="1200">
                <a:solidFill>
                  <a:schemeClr val="dk2"/>
                </a:solidFill>
                <a:latin typeface="Roboto"/>
                <a:ea typeface="Roboto"/>
                <a:cs typeface="Roboto"/>
                <a:sym typeface="Roboto"/>
              </a:rPr>
              <a:t>, e</a:t>
            </a:r>
            <a:r>
              <a:rPr lang="en" sz="1200" baseline="-25000">
                <a:solidFill>
                  <a:schemeClr val="dk2"/>
                </a:solidFill>
                <a:latin typeface="Roboto"/>
                <a:ea typeface="Roboto"/>
                <a:cs typeface="Roboto"/>
                <a:sym typeface="Roboto"/>
              </a:rPr>
              <a:t>2</a:t>
            </a:r>
            <a:r>
              <a:rPr lang="en" sz="1200">
                <a:solidFill>
                  <a:schemeClr val="dk2"/>
                </a:solidFill>
                <a:latin typeface="Roboto"/>
                <a:ea typeface="Roboto"/>
                <a:cs typeface="Roboto"/>
                <a:sym typeface="Roboto"/>
              </a:rPr>
              <a:t>, ...e</a:t>
            </a:r>
            <a:r>
              <a:rPr lang="en" sz="1200" baseline="-25000">
                <a:solidFill>
                  <a:schemeClr val="dk2"/>
                </a:solidFill>
                <a:latin typeface="Roboto"/>
                <a:ea typeface="Roboto"/>
                <a:cs typeface="Roboto"/>
                <a:sym typeface="Roboto"/>
              </a:rPr>
              <a:t>K</a:t>
            </a:r>
            <a:r>
              <a:rPr lang="en" sz="1200">
                <a:solidFill>
                  <a:schemeClr val="dk2"/>
                </a:solidFill>
                <a:latin typeface="Roboto"/>
                <a:ea typeface="Roboto"/>
                <a:cs typeface="Roboto"/>
                <a:sym typeface="Roboto"/>
              </a:rPr>
              <a:t>) union of entities in claim and the full candidate document</a:t>
            </a:r>
            <a:endParaRPr sz="1200">
              <a:latin typeface="Roboto"/>
              <a:ea typeface="Roboto"/>
              <a:cs typeface="Roboto"/>
              <a:sym typeface="Roboto"/>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2" name="Shape 20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a:t>Mere mortals easily give up, but should we brave the storm to read up on a topic we may quickly get frustrated and resign as all the articles appear to repeat the same 5 lines. </a:t>
            </a:r>
            <a:endParaRPr/>
          </a:p>
          <a:p>
            <a:pPr marL="0" lvl="0" indent="0"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Shape 44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4" name="Shape 44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Shape 45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1" name="Shape 45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A single ‘not’ is hardly detected</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Shape 46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1" name="Shape 46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Shape 46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7" name="Shape 46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Shape 47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3" name="Shape 47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Shape 47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9" name="Shape 47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a:t>We examined mis-classification cases and found they were gen-</a:t>
            </a:r>
            <a:endParaRPr/>
          </a:p>
          <a:p>
            <a:pPr marL="0" lvl="0" indent="0">
              <a:spcBef>
                <a:spcPts val="0"/>
              </a:spcBef>
              <a:spcAft>
                <a:spcPts val="0"/>
              </a:spcAft>
              <a:buClr>
                <a:schemeClr val="dk1"/>
              </a:buClr>
              <a:buSzPts val="1100"/>
              <a:buFont typeface="Arial"/>
              <a:buNone/>
            </a:pPr>
            <a:r>
              <a:rPr lang="en"/>
              <a:t>erally due to the following:</a:t>
            </a:r>
            <a:endParaRPr/>
          </a:p>
          <a:p>
            <a:pPr marL="0" lvl="0" indent="0">
              <a:spcBef>
                <a:spcPts val="0"/>
              </a:spcBef>
              <a:spcAft>
                <a:spcPts val="0"/>
              </a:spcAft>
              <a:buClr>
                <a:schemeClr val="dk1"/>
              </a:buClr>
              <a:buSzPts val="1100"/>
              <a:buFont typeface="Arial"/>
              <a:buNone/>
            </a:pPr>
            <a:endParaRPr/>
          </a:p>
          <a:p>
            <a:pPr marL="0" lvl="0" indent="0">
              <a:spcBef>
                <a:spcPts val="0"/>
              </a:spcBef>
              <a:spcAft>
                <a:spcPts val="0"/>
              </a:spcAft>
              <a:buClr>
                <a:schemeClr val="dk1"/>
              </a:buClr>
              <a:buSzPts val="1100"/>
              <a:buFont typeface="Arial"/>
              <a:buNone/>
            </a:pPr>
            <a:r>
              <a:rPr lang="en"/>
              <a:t>• Incorrect extractions resulting in poor titles, incorrect publi-</a:t>
            </a:r>
            <a:endParaRPr/>
          </a:p>
          <a:p>
            <a:pPr marL="0" lvl="0" indent="0">
              <a:spcBef>
                <a:spcPts val="0"/>
              </a:spcBef>
              <a:spcAft>
                <a:spcPts val="0"/>
              </a:spcAft>
              <a:buClr>
                <a:schemeClr val="dk1"/>
              </a:buClr>
              <a:buSzPts val="1100"/>
              <a:buFont typeface="Arial"/>
              <a:buNone/>
            </a:pPr>
            <a:r>
              <a:rPr lang="en"/>
              <a:t>cation dates, etc.</a:t>
            </a:r>
            <a:endParaRPr/>
          </a:p>
          <a:p>
            <a:pPr marL="0" lvl="0" indent="0">
              <a:spcBef>
                <a:spcPts val="0"/>
              </a:spcBef>
              <a:spcAft>
                <a:spcPts val="0"/>
              </a:spcAft>
              <a:buClr>
                <a:schemeClr val="dk1"/>
              </a:buClr>
              <a:buSzPts val="1100"/>
              <a:buFont typeface="Arial"/>
              <a:buNone/>
            </a:pPr>
            <a:endParaRPr/>
          </a:p>
          <a:p>
            <a:pPr marL="0" lvl="0" indent="0">
              <a:spcBef>
                <a:spcPts val="0"/>
              </a:spcBef>
              <a:spcAft>
                <a:spcPts val="0"/>
              </a:spcAft>
              <a:buClr>
                <a:schemeClr val="dk1"/>
              </a:buClr>
              <a:buSzPts val="1100"/>
              <a:buFont typeface="Arial"/>
              <a:buNone/>
            </a:pPr>
            <a:r>
              <a:rPr lang="en"/>
              <a:t>• UGC pages such as online video pages, social network posts</a:t>
            </a:r>
            <a:endParaRPr/>
          </a:p>
          <a:p>
            <a:pPr marL="0" lvl="0" indent="0">
              <a:spcBef>
                <a:spcPts val="0"/>
              </a:spcBef>
              <a:spcAft>
                <a:spcPts val="0"/>
              </a:spcAft>
              <a:buClr>
                <a:schemeClr val="dk1"/>
              </a:buClr>
              <a:buSzPts val="1100"/>
              <a:buFont typeface="Arial"/>
              <a:buNone/>
            </a:pPr>
            <a:r>
              <a:rPr lang="en"/>
              <a:t>and forum pages.</a:t>
            </a:r>
            <a:endParaRPr/>
          </a:p>
          <a:p>
            <a:pPr marL="0" lvl="0" indent="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Shape 48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7" name="Shape 48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Shape 49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3" name="Shape 49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[13] Yichen Gong, Heng Luo, and Jian Zhang. 2017. Natural Language Inference over</a:t>
            </a:r>
            <a:endParaRPr/>
          </a:p>
          <a:p>
            <a:pPr marL="0" lvl="0" indent="0">
              <a:spcBef>
                <a:spcPts val="0"/>
              </a:spcBef>
              <a:spcAft>
                <a:spcPts val="0"/>
              </a:spcAft>
              <a:buNone/>
            </a:pPr>
            <a:r>
              <a:rPr lang="en"/>
              <a:t>Interaction Space. In arXiv:1709.04348.</a:t>
            </a:r>
            <a:endParaRPr/>
          </a:p>
          <a:p>
            <a:pPr marL="0" lvl="0" indent="0">
              <a:spcBef>
                <a:spcPts val="0"/>
              </a:spcBef>
              <a:spcAft>
                <a:spcPts val="0"/>
              </a:spcAft>
              <a:buClr>
                <a:schemeClr val="dk1"/>
              </a:buClr>
              <a:buSzPts val="1100"/>
              <a:buFont typeface="Arial"/>
              <a:buNone/>
            </a:pPr>
            <a:r>
              <a:rPr lang="en">
                <a:solidFill>
                  <a:schemeClr val="dk1"/>
                </a:solidFill>
                <a:highlight>
                  <a:srgbClr val="FFFFFF"/>
                </a:highlight>
              </a:rPr>
              <a:t>Densely Interactive Inference Network </a:t>
            </a:r>
            <a:endParaRPr/>
          </a:p>
          <a:p>
            <a:pPr marL="0" lvl="0" indent="0" rtl="0">
              <a:spcBef>
                <a:spcPts val="0"/>
              </a:spcBef>
              <a:spcAft>
                <a:spcPts val="0"/>
              </a:spcAft>
              <a:buNone/>
            </a:pPr>
            <a:r>
              <a:rPr lang="en"/>
              <a:t>Stanford Natural Language Inference (SNLI</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Shape 49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9" name="Shape 49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Shape 50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5" name="Shape 50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4" name="Shape 21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a:t>We stick to a single version from a preferred publisher and get blissfully stuck in our filter bubbles. Google should be there for us, read and summarize all the articles and present a fair and balanced view highlighting  the important and controversial questions. </a:t>
            </a:r>
            <a:endParaRPr/>
          </a:p>
          <a:p>
            <a:pPr marL="0" lvl="0" indent="0"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Shape 51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1" name="Shape 51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8" name="Shape 51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Shape 524"/>
          <p:cNvSpPr>
            <a:spLocks noGrp="1" noRot="1" noChangeAspect="1"/>
          </p:cNvSpPr>
          <p:nvPr>
            <p:ph type="sldImg" idx="2"/>
          </p:nvPr>
        </p:nvSpPr>
        <p:spPr>
          <a:xfrm>
            <a:off x="381188" y="685800"/>
            <a:ext cx="6096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5" name="Shape 52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2100" rtl="0">
              <a:lnSpc>
                <a:spcPct val="115000"/>
              </a:lnSpc>
              <a:spcBef>
                <a:spcPts val="0"/>
              </a:spcBef>
              <a:spcAft>
                <a:spcPts val="0"/>
              </a:spcAft>
              <a:buClr>
                <a:srgbClr val="666666"/>
              </a:buClr>
              <a:buSzPts val="1000"/>
              <a:buFont typeface="Google Sans"/>
              <a:buChar char="●"/>
            </a:pPr>
            <a:r>
              <a:rPr lang="en" sz="1000">
                <a:solidFill>
                  <a:srgbClr val="666666"/>
                </a:solidFill>
                <a:latin typeface="Google Sans"/>
                <a:ea typeface="Google Sans"/>
                <a:cs typeface="Google Sans"/>
                <a:sym typeface="Google Sans"/>
              </a:rPr>
              <a:t>For more than four years Google has worked to </a:t>
            </a:r>
            <a:r>
              <a:rPr lang="en" sz="1000" b="1">
                <a:solidFill>
                  <a:srgbClr val="666666"/>
                </a:solidFill>
                <a:latin typeface="Google Sans"/>
                <a:ea typeface="Google Sans"/>
                <a:cs typeface="Google Sans"/>
                <a:sym typeface="Google Sans"/>
              </a:rPr>
              <a:t>enable and grow the fact check ecosystem</a:t>
            </a:r>
            <a:r>
              <a:rPr lang="en" sz="1000">
                <a:solidFill>
                  <a:srgbClr val="666666"/>
                </a:solidFill>
                <a:latin typeface="Google Sans"/>
                <a:ea typeface="Google Sans"/>
                <a:cs typeface="Google Sans"/>
                <a:sym typeface="Google Sans"/>
              </a:rPr>
              <a:t> in collaboration with hundreds of publishers and fact checking organizations around the world. </a:t>
            </a:r>
            <a:endParaRPr sz="1000">
              <a:solidFill>
                <a:srgbClr val="666666"/>
              </a:solidFill>
              <a:latin typeface="Google Sans"/>
              <a:ea typeface="Google Sans"/>
              <a:cs typeface="Google Sans"/>
              <a:sym typeface="Google Sans"/>
            </a:endParaRPr>
          </a:p>
          <a:p>
            <a:pPr marL="457200" lvl="0" indent="-292100" rtl="0">
              <a:lnSpc>
                <a:spcPct val="115000"/>
              </a:lnSpc>
              <a:spcBef>
                <a:spcPts val="0"/>
              </a:spcBef>
              <a:spcAft>
                <a:spcPts val="0"/>
              </a:spcAft>
              <a:buClr>
                <a:srgbClr val="666666"/>
              </a:buClr>
              <a:buSzPts val="1000"/>
              <a:buFont typeface="Google Sans"/>
              <a:buChar char="●"/>
            </a:pPr>
            <a:r>
              <a:rPr lang="en" sz="1000">
                <a:solidFill>
                  <a:srgbClr val="666666"/>
                </a:solidFill>
                <a:latin typeface="Google Sans"/>
                <a:ea typeface="Google Sans"/>
                <a:cs typeface="Google Sans"/>
                <a:sym typeface="Google Sans"/>
              </a:rPr>
              <a:t>We believe the fact check model shows promise. And are now expanding that effort to improve the integrity of health information that can be found on the web.</a:t>
            </a:r>
            <a:endParaRPr sz="1000">
              <a:solidFill>
                <a:srgbClr val="666666"/>
              </a:solidFill>
              <a:latin typeface="Google Sans"/>
              <a:ea typeface="Google Sans"/>
              <a:cs typeface="Google Sans"/>
              <a:sym typeface="Google Sans"/>
            </a:endParaRPr>
          </a:p>
          <a:p>
            <a:pPr marL="457200" lvl="0" indent="-292100" rtl="0">
              <a:lnSpc>
                <a:spcPct val="115000"/>
              </a:lnSpc>
              <a:spcBef>
                <a:spcPts val="0"/>
              </a:spcBef>
              <a:spcAft>
                <a:spcPts val="0"/>
              </a:spcAft>
              <a:buClr>
                <a:srgbClr val="666666"/>
              </a:buClr>
              <a:buSzPts val="1000"/>
              <a:buFont typeface="Google Sans"/>
              <a:buChar char="●"/>
            </a:pPr>
            <a:r>
              <a:rPr lang="en" sz="1000">
                <a:solidFill>
                  <a:srgbClr val="666666"/>
                </a:solidFill>
                <a:latin typeface="Google Sans"/>
                <a:ea typeface="Google Sans"/>
                <a:cs typeface="Google Sans"/>
                <a:sym typeface="Google Sans"/>
              </a:rPr>
              <a:t>We know users come to “Dr. Google” everyday for health information. We want to do more to be sure they’re getting information that is indeed healthy for them.</a:t>
            </a:r>
            <a:endParaRPr sz="1000">
              <a:solidFill>
                <a:srgbClr val="666666"/>
              </a:solidFill>
              <a:latin typeface="Google Sans"/>
              <a:ea typeface="Google Sans"/>
              <a:cs typeface="Google Sans"/>
              <a:sym typeface="Google Sans"/>
            </a:endParaRPr>
          </a:p>
          <a:p>
            <a:pPr marL="457200" lvl="0" indent="-292100" rtl="0">
              <a:lnSpc>
                <a:spcPct val="115000"/>
              </a:lnSpc>
              <a:spcBef>
                <a:spcPts val="0"/>
              </a:spcBef>
              <a:spcAft>
                <a:spcPts val="0"/>
              </a:spcAft>
              <a:buClr>
                <a:srgbClr val="666666"/>
              </a:buClr>
              <a:buSzPts val="1000"/>
              <a:buFont typeface="Google Sans"/>
              <a:buChar char="●"/>
            </a:pPr>
            <a:r>
              <a:rPr lang="en" sz="1000">
                <a:solidFill>
                  <a:srgbClr val="666666"/>
                </a:solidFill>
                <a:latin typeface="Google Sans"/>
                <a:ea typeface="Google Sans"/>
                <a:cs typeface="Google Sans"/>
                <a:sym typeface="Google Sans"/>
              </a:rPr>
              <a:t>So today, we are announcing partnerships with the </a:t>
            </a:r>
            <a:r>
              <a:rPr lang="en" sz="1000" b="1">
                <a:solidFill>
                  <a:srgbClr val="666666"/>
                </a:solidFill>
                <a:latin typeface="Google Sans"/>
                <a:ea typeface="Google Sans"/>
                <a:cs typeface="Google Sans"/>
                <a:sym typeface="Google Sans"/>
              </a:rPr>
              <a:t>National Academies of Sciences, Engineering, and Medicine, </a:t>
            </a:r>
            <a:r>
              <a:rPr lang="en" sz="1000">
                <a:solidFill>
                  <a:srgbClr val="666666"/>
                </a:solidFill>
                <a:latin typeface="Google Sans"/>
                <a:ea typeface="Google Sans"/>
                <a:cs typeface="Google Sans"/>
                <a:sym typeface="Google Sans"/>
              </a:rPr>
              <a:t>the</a:t>
            </a:r>
            <a:r>
              <a:rPr lang="en" sz="1000" b="1">
                <a:solidFill>
                  <a:srgbClr val="666666"/>
                </a:solidFill>
                <a:latin typeface="Google Sans"/>
                <a:ea typeface="Google Sans"/>
                <a:cs typeface="Google Sans"/>
                <a:sym typeface="Google Sans"/>
              </a:rPr>
              <a:t> New York Times Health</a:t>
            </a:r>
            <a:r>
              <a:rPr lang="en" sz="1000">
                <a:solidFill>
                  <a:srgbClr val="666666"/>
                </a:solidFill>
                <a:latin typeface="Google Sans"/>
                <a:ea typeface="Google Sans"/>
                <a:cs typeface="Google Sans"/>
                <a:sym typeface="Google Sans"/>
              </a:rPr>
              <a:t> team and </a:t>
            </a:r>
            <a:r>
              <a:rPr lang="en" sz="1000" b="1">
                <a:solidFill>
                  <a:srgbClr val="666666"/>
                </a:solidFill>
                <a:highlight>
                  <a:schemeClr val="lt1"/>
                </a:highlight>
                <a:latin typeface="Google Sans"/>
                <a:ea typeface="Google Sans"/>
                <a:cs typeface="Google Sans"/>
                <a:sym typeface="Google Sans"/>
              </a:rPr>
              <a:t>Memorial Sloan Kettering Cancer Center </a:t>
            </a:r>
            <a:r>
              <a:rPr lang="en" sz="1000">
                <a:solidFill>
                  <a:srgbClr val="666666"/>
                </a:solidFill>
                <a:latin typeface="Google Sans"/>
                <a:ea typeface="Google Sans"/>
                <a:cs typeface="Google Sans"/>
                <a:sym typeface="Google Sans"/>
              </a:rPr>
              <a:t>to help provide high-quality information on these important subjects. </a:t>
            </a:r>
            <a:endParaRPr sz="1000">
              <a:solidFill>
                <a:srgbClr val="666666"/>
              </a:solidFill>
              <a:latin typeface="Google Sans"/>
              <a:ea typeface="Google Sans"/>
              <a:cs typeface="Google Sans"/>
              <a:sym typeface="Google Sans"/>
            </a:endParaRPr>
          </a:p>
          <a:p>
            <a:pPr marL="457200" lvl="0" indent="-292100" rtl="0">
              <a:lnSpc>
                <a:spcPct val="115000"/>
              </a:lnSpc>
              <a:spcBef>
                <a:spcPts val="0"/>
              </a:spcBef>
              <a:spcAft>
                <a:spcPts val="0"/>
              </a:spcAft>
              <a:buClr>
                <a:srgbClr val="666666"/>
              </a:buClr>
              <a:buSzPts val="1000"/>
              <a:buFont typeface="Google Sans"/>
              <a:buChar char="●"/>
            </a:pPr>
            <a:endParaRPr sz="1000">
              <a:solidFill>
                <a:srgbClr val="666666"/>
              </a:solidFill>
              <a:latin typeface="Google Sans"/>
              <a:ea typeface="Google Sans"/>
              <a:cs typeface="Google Sans"/>
              <a:sym typeface="Google San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Shape 529"/>
          <p:cNvSpPr>
            <a:spLocks noGrp="1" noRot="1" noChangeAspect="1"/>
          </p:cNvSpPr>
          <p:nvPr>
            <p:ph type="sldImg" idx="2"/>
          </p:nvPr>
        </p:nvSpPr>
        <p:spPr>
          <a:xfrm>
            <a:off x="381188" y="685800"/>
            <a:ext cx="6096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0" name="Shape 53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1000">
                <a:solidFill>
                  <a:srgbClr val="666666"/>
                </a:solidFill>
                <a:highlight>
                  <a:srgbClr val="FFFFFF"/>
                </a:highlight>
                <a:latin typeface="Google Sans"/>
                <a:ea typeface="Google Sans"/>
                <a:cs typeface="Google Sans"/>
                <a:sym typeface="Google Sans"/>
              </a:rPr>
              <a:t>(1 of 2)Media that has been digitally altered is on the rise, and often used for nefarious purposes. Many call it </a:t>
            </a:r>
            <a:r>
              <a:rPr lang="en" sz="1000" b="1">
                <a:solidFill>
                  <a:srgbClr val="666666"/>
                </a:solidFill>
                <a:highlight>
                  <a:srgbClr val="FFFFFF"/>
                </a:highlight>
                <a:latin typeface="Google Sans"/>
                <a:ea typeface="Google Sans"/>
                <a:cs typeface="Google Sans"/>
                <a:sym typeface="Google Sans"/>
              </a:rPr>
              <a:t>synthetic</a:t>
            </a:r>
            <a:r>
              <a:rPr lang="en" sz="1000">
                <a:solidFill>
                  <a:srgbClr val="666666"/>
                </a:solidFill>
                <a:highlight>
                  <a:srgbClr val="FFFFFF"/>
                </a:highlight>
                <a:latin typeface="Google Sans"/>
                <a:ea typeface="Google Sans"/>
                <a:cs typeface="Google Sans"/>
                <a:sym typeface="Google Sans"/>
              </a:rPr>
              <a:t> media.</a:t>
            </a:r>
            <a:endParaRPr sz="1000">
              <a:solidFill>
                <a:srgbClr val="666666"/>
              </a:solidFill>
              <a:highlight>
                <a:srgbClr val="FFFFFF"/>
              </a:highlight>
              <a:latin typeface="Google Sans"/>
              <a:ea typeface="Google Sans"/>
              <a:cs typeface="Google Sans"/>
              <a:sym typeface="Google Sans"/>
            </a:endParaRPr>
          </a:p>
          <a:p>
            <a:pPr marL="0" lvl="0" indent="0" rtl="0">
              <a:lnSpc>
                <a:spcPct val="115000"/>
              </a:lnSpc>
              <a:spcBef>
                <a:spcPts val="0"/>
              </a:spcBef>
              <a:spcAft>
                <a:spcPts val="0"/>
              </a:spcAft>
              <a:buNone/>
            </a:pPr>
            <a:endParaRPr sz="1000" b="1">
              <a:solidFill>
                <a:srgbClr val="666666"/>
              </a:solidFill>
              <a:highlight>
                <a:srgbClr val="FFFFFF"/>
              </a:highlight>
              <a:latin typeface="Google Sans"/>
              <a:ea typeface="Google Sans"/>
              <a:cs typeface="Google Sans"/>
              <a:sym typeface="Google Sans"/>
            </a:endParaRPr>
          </a:p>
          <a:p>
            <a:pPr marL="0" lvl="0" indent="0" rtl="0">
              <a:lnSpc>
                <a:spcPct val="115000"/>
              </a:lnSpc>
              <a:spcBef>
                <a:spcPts val="0"/>
              </a:spcBef>
              <a:spcAft>
                <a:spcPts val="0"/>
              </a:spcAft>
              <a:buNone/>
            </a:pPr>
            <a:r>
              <a:rPr lang="en" sz="1000" b="1">
                <a:solidFill>
                  <a:srgbClr val="666666"/>
                </a:solidFill>
                <a:highlight>
                  <a:srgbClr val="FFFFFF"/>
                </a:highlight>
                <a:latin typeface="Google Sans"/>
                <a:ea typeface="Google Sans"/>
                <a:cs typeface="Google Sans"/>
                <a:sym typeface="Google Sans"/>
              </a:rPr>
              <a:t>We want to work with researchers to dig deeper on better detection models </a:t>
            </a:r>
            <a:r>
              <a:rPr lang="en" sz="1000">
                <a:solidFill>
                  <a:srgbClr val="666666"/>
                </a:solidFill>
                <a:highlight>
                  <a:srgbClr val="FFFFFF"/>
                </a:highlight>
                <a:latin typeface="Google Sans"/>
                <a:ea typeface="Google Sans"/>
                <a:cs typeface="Google Sans"/>
                <a:sym typeface="Google Sans"/>
              </a:rPr>
              <a:t>as we seek address such forms of misinformation.</a:t>
            </a:r>
            <a:endParaRPr sz="1000">
              <a:solidFill>
                <a:srgbClr val="666666"/>
              </a:solidFill>
              <a:highlight>
                <a:srgbClr val="FFFFFF"/>
              </a:highlight>
              <a:latin typeface="Google Sans"/>
              <a:ea typeface="Google Sans"/>
              <a:cs typeface="Google Sans"/>
              <a:sym typeface="Google Sans"/>
            </a:endParaRPr>
          </a:p>
          <a:p>
            <a:pPr marL="457200" lvl="0" indent="-292100" rtl="0">
              <a:lnSpc>
                <a:spcPct val="115000"/>
              </a:lnSpc>
              <a:spcBef>
                <a:spcPts val="0"/>
              </a:spcBef>
              <a:spcAft>
                <a:spcPts val="0"/>
              </a:spcAft>
              <a:buClr>
                <a:srgbClr val="666666"/>
              </a:buClr>
              <a:buSzPts val="1000"/>
              <a:buFont typeface="Google Sans"/>
              <a:buChar char="●"/>
            </a:pPr>
            <a:r>
              <a:rPr lang="en" sz="1000">
                <a:solidFill>
                  <a:srgbClr val="666666"/>
                </a:solidFill>
                <a:highlight>
                  <a:schemeClr val="lt1"/>
                </a:highlight>
                <a:latin typeface="Google Sans"/>
                <a:ea typeface="Google Sans"/>
                <a:cs typeface="Google Sans"/>
                <a:sym typeface="Google Sans"/>
              </a:rPr>
              <a:t>Today, we are announcing our plan to make datasets available so that researchers and the journalism community can train new models and develop better methods for detecting synthetic expression.  </a:t>
            </a:r>
            <a:endParaRPr sz="1000">
              <a:solidFill>
                <a:srgbClr val="666666"/>
              </a:solidFill>
              <a:highlight>
                <a:schemeClr val="lt1"/>
              </a:highlight>
              <a:latin typeface="Google Sans"/>
              <a:ea typeface="Google Sans"/>
              <a:cs typeface="Google Sans"/>
              <a:sym typeface="Google Sans"/>
            </a:endParaRPr>
          </a:p>
          <a:p>
            <a:pPr marL="457200" lvl="0" indent="-292100" rtl="0">
              <a:lnSpc>
                <a:spcPct val="115000"/>
              </a:lnSpc>
              <a:spcBef>
                <a:spcPts val="0"/>
              </a:spcBef>
              <a:spcAft>
                <a:spcPts val="0"/>
              </a:spcAft>
              <a:buClr>
                <a:srgbClr val="666666"/>
              </a:buClr>
              <a:buSzPts val="1000"/>
              <a:buFont typeface="Google Sans"/>
              <a:buChar char="●"/>
            </a:pPr>
            <a:r>
              <a:rPr lang="en" sz="1000">
                <a:solidFill>
                  <a:srgbClr val="666666"/>
                </a:solidFill>
                <a:highlight>
                  <a:schemeClr val="lt1"/>
                </a:highlight>
                <a:latin typeface="Google Sans"/>
                <a:ea typeface="Google Sans"/>
                <a:cs typeface="Google Sans"/>
                <a:sym typeface="Google Sans"/>
              </a:rPr>
              <a:t>Stay tuned for more. This won’t solve the problem. </a:t>
            </a:r>
            <a:r>
              <a:rPr lang="en" sz="1000" b="1">
                <a:solidFill>
                  <a:srgbClr val="666666"/>
                </a:solidFill>
                <a:highlight>
                  <a:schemeClr val="lt1"/>
                </a:highlight>
                <a:latin typeface="Google Sans"/>
                <a:ea typeface="Google Sans"/>
                <a:cs typeface="Google Sans"/>
                <a:sym typeface="Google Sans"/>
              </a:rPr>
              <a:t>But the more brains we put behind this the more progress we all can make.</a:t>
            </a:r>
            <a:endParaRPr sz="1000" b="1">
              <a:solidFill>
                <a:srgbClr val="666666"/>
              </a:solidFill>
              <a:highlight>
                <a:schemeClr val="lt1"/>
              </a:highlight>
              <a:latin typeface="Google Sans"/>
              <a:ea typeface="Google Sans"/>
              <a:cs typeface="Google Sans"/>
              <a:sym typeface="Google Sans"/>
            </a:endParaRPr>
          </a:p>
          <a:p>
            <a:pPr marL="457200" lvl="0" indent="-292100" rtl="0">
              <a:lnSpc>
                <a:spcPct val="115000"/>
              </a:lnSpc>
              <a:spcBef>
                <a:spcPts val="0"/>
              </a:spcBef>
              <a:spcAft>
                <a:spcPts val="0"/>
              </a:spcAft>
              <a:buClr>
                <a:srgbClr val="666666"/>
              </a:buClr>
              <a:buSzPts val="1000"/>
              <a:buFont typeface="Google Sans"/>
              <a:buChar char="●"/>
            </a:pPr>
            <a:r>
              <a:rPr lang="en" sz="1000">
                <a:solidFill>
                  <a:srgbClr val="666666"/>
                </a:solidFill>
                <a:latin typeface="Google Sans"/>
                <a:ea typeface="Google Sans"/>
                <a:cs typeface="Google Sans"/>
                <a:sym typeface="Google Sans"/>
              </a:rPr>
              <a:t>As much as we want our machines to better detect the qualities of content, we also want to help consumers in how they evaluate those qualities -- how they might better assess the expertise and motivation behind the information?</a:t>
            </a:r>
            <a:endParaRPr sz="1000" b="1">
              <a:solidFill>
                <a:srgbClr val="666666"/>
              </a:solidFill>
              <a:highlight>
                <a:srgbClr val="FFFFFF"/>
              </a:highlight>
              <a:latin typeface="Google Sans"/>
              <a:ea typeface="Google Sans"/>
              <a:cs typeface="Google Sans"/>
              <a:sym typeface="Google San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Shape 23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2" name="Shape 23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But we are in for a tough job. We try to present only high-quality credible information, but especially for hgh-interest events we have over the last years experienced a number of unfortunate episodes as this one --  the day after the election where Google’s top lnk for the query “Final election numbers’ pointed to a site with fake numbers.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Shape 240"/>
          <p:cNvSpPr>
            <a:spLocks noGrp="1" noRot="1" noChangeAspect="1"/>
          </p:cNvSpPr>
          <p:nvPr>
            <p:ph type="sldImg" idx="2"/>
          </p:nvPr>
        </p:nvSpPr>
        <p:spPr>
          <a:xfrm>
            <a:off x="381188" y="685800"/>
            <a:ext cx="6096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1" name="Shape 24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1000">
                <a:solidFill>
                  <a:srgbClr val="666666"/>
                </a:solidFill>
                <a:latin typeface="Google Sans"/>
                <a:ea typeface="Google Sans"/>
                <a:cs typeface="Google Sans"/>
                <a:sym typeface="Google Sans"/>
              </a:rPr>
              <a:t>How does this happen. Allow me to spend a few minutes on what you may think is completely well known, but there is an important philosophical message.</a:t>
            </a:r>
            <a:endParaRPr sz="1000">
              <a:solidFill>
                <a:srgbClr val="666666"/>
              </a:solidFill>
              <a:latin typeface="Google Sans"/>
              <a:ea typeface="Google Sans"/>
              <a:cs typeface="Google Sans"/>
              <a:sym typeface="Google Sans"/>
            </a:endParaRPr>
          </a:p>
          <a:p>
            <a:pPr marL="0" lvl="0" indent="0">
              <a:spcBef>
                <a:spcPts val="0"/>
              </a:spcBef>
              <a:spcAft>
                <a:spcPts val="0"/>
              </a:spcAft>
              <a:buNone/>
            </a:pPr>
            <a:endParaRPr sz="1000">
              <a:solidFill>
                <a:srgbClr val="666666"/>
              </a:solidFill>
              <a:latin typeface="Google Sans"/>
              <a:ea typeface="Google Sans"/>
              <a:cs typeface="Google Sans"/>
              <a:sym typeface="Google Sans"/>
            </a:endParaRPr>
          </a:p>
          <a:p>
            <a:pPr marL="0" lvl="0" indent="0">
              <a:spcBef>
                <a:spcPts val="0"/>
              </a:spcBef>
              <a:spcAft>
                <a:spcPts val="0"/>
              </a:spcAft>
              <a:buNone/>
            </a:pPr>
            <a:r>
              <a:rPr lang="en" sz="1000">
                <a:solidFill>
                  <a:srgbClr val="666666"/>
                </a:solidFill>
                <a:latin typeface="Google Sans"/>
                <a:ea typeface="Google Sans"/>
                <a:cs typeface="Google Sans"/>
                <a:sym typeface="Google Sans"/>
              </a:rPr>
              <a:t>The guiding principle behind Google is that it is a search engine. On google you should be able to find all digital information that is indexed. That is the good, the bad, and the stuff we don’t agree on.</a:t>
            </a:r>
            <a:endParaRPr sz="1000">
              <a:solidFill>
                <a:srgbClr val="666666"/>
              </a:solidFill>
              <a:latin typeface="Google Sans"/>
              <a:ea typeface="Google Sans"/>
              <a:cs typeface="Google Sans"/>
              <a:sym typeface="Google Sans"/>
            </a:endParaRPr>
          </a:p>
          <a:p>
            <a:pPr marL="0" lvl="0" indent="0">
              <a:spcBef>
                <a:spcPts val="0"/>
              </a:spcBef>
              <a:spcAft>
                <a:spcPts val="0"/>
              </a:spcAft>
              <a:buNone/>
            </a:pPr>
            <a:endParaRPr sz="1000">
              <a:solidFill>
                <a:srgbClr val="666666"/>
              </a:solidFill>
              <a:latin typeface="Google Sans"/>
              <a:ea typeface="Google Sans"/>
              <a:cs typeface="Google Sans"/>
              <a:sym typeface="Google Sans"/>
            </a:endParaRPr>
          </a:p>
          <a:p>
            <a:pPr marL="0" lvl="0" indent="0">
              <a:spcBef>
                <a:spcPts val="0"/>
              </a:spcBef>
              <a:spcAft>
                <a:spcPts val="0"/>
              </a:spcAft>
              <a:buNone/>
            </a:pPr>
            <a:r>
              <a:rPr lang="en" sz="1000">
                <a:solidFill>
                  <a:srgbClr val="666666"/>
                </a:solidFill>
                <a:latin typeface="Google Sans"/>
                <a:ea typeface="Google Sans"/>
                <a:cs typeface="Google Sans"/>
                <a:sym typeface="Google Sans"/>
              </a:rPr>
              <a:t>Google is not an oracle. Very often I hear people saying: ”I read it on Google”, meaning that “this is the truth”.</a:t>
            </a:r>
            <a:endParaRPr sz="1000">
              <a:solidFill>
                <a:srgbClr val="666666"/>
              </a:solidFill>
              <a:latin typeface="Google Sans"/>
              <a:ea typeface="Google Sans"/>
              <a:cs typeface="Google Sans"/>
              <a:sym typeface="Google Sans"/>
            </a:endParaRPr>
          </a:p>
          <a:p>
            <a:pPr marL="0" lvl="0" indent="0">
              <a:spcBef>
                <a:spcPts val="0"/>
              </a:spcBef>
              <a:spcAft>
                <a:spcPts val="0"/>
              </a:spcAft>
              <a:buNone/>
            </a:pPr>
            <a:endParaRPr sz="1000">
              <a:solidFill>
                <a:srgbClr val="666666"/>
              </a:solidFill>
              <a:latin typeface="Google Sans"/>
              <a:ea typeface="Google Sans"/>
              <a:cs typeface="Google Sans"/>
              <a:sym typeface="Google Sans"/>
            </a:endParaRPr>
          </a:p>
          <a:p>
            <a:pPr marL="0" lvl="0" indent="0">
              <a:spcBef>
                <a:spcPts val="0"/>
              </a:spcBef>
              <a:spcAft>
                <a:spcPts val="0"/>
              </a:spcAft>
              <a:buNone/>
            </a:pPr>
            <a:r>
              <a:rPr lang="en" sz="1000">
                <a:solidFill>
                  <a:srgbClr val="666666"/>
                </a:solidFill>
                <a:latin typeface="Google Sans"/>
                <a:ea typeface="Google Sans"/>
                <a:cs typeface="Google Sans"/>
                <a:sym typeface="Google Sans"/>
              </a:rPr>
              <a:t>But two things: Google does not create content. We serve back content written by others. And we don’t know what the truth is.</a:t>
            </a:r>
            <a:endParaRPr sz="1000">
              <a:solidFill>
                <a:srgbClr val="666666"/>
              </a:solidFill>
              <a:latin typeface="Google Sans"/>
              <a:ea typeface="Google Sans"/>
              <a:cs typeface="Google Sans"/>
              <a:sym typeface="Google Sans"/>
            </a:endParaRPr>
          </a:p>
          <a:p>
            <a:pPr marL="0" lvl="0" indent="0">
              <a:spcBef>
                <a:spcPts val="0"/>
              </a:spcBef>
              <a:spcAft>
                <a:spcPts val="0"/>
              </a:spcAft>
              <a:buNone/>
            </a:pPr>
            <a:endParaRPr sz="1000">
              <a:solidFill>
                <a:srgbClr val="666666"/>
              </a:solidFill>
              <a:latin typeface="Google Sans"/>
              <a:ea typeface="Google Sans"/>
              <a:cs typeface="Google Sans"/>
              <a:sym typeface="Google Sans"/>
            </a:endParaRPr>
          </a:p>
          <a:p>
            <a:pPr marL="0" lvl="0" indent="0">
              <a:spcBef>
                <a:spcPts val="0"/>
              </a:spcBef>
              <a:spcAft>
                <a:spcPts val="0"/>
              </a:spcAft>
              <a:buNone/>
            </a:pPr>
            <a:r>
              <a:rPr lang="en" sz="1000">
                <a:solidFill>
                  <a:srgbClr val="666666"/>
                </a:solidFill>
                <a:latin typeface="Google Sans"/>
                <a:ea typeface="Google Sans"/>
                <a:cs typeface="Google Sans"/>
                <a:sym typeface="Google Sans"/>
              </a:rPr>
              <a:t>In many instances our users will found material that is not authoritative -- and they should. It is our hope to educate our users to tell the difference.</a:t>
            </a:r>
            <a:endParaRPr sz="1000">
              <a:solidFill>
                <a:srgbClr val="666666"/>
              </a:solidFill>
              <a:latin typeface="Google Sans"/>
              <a:ea typeface="Google Sans"/>
              <a:cs typeface="Google Sans"/>
              <a:sym typeface="Google Sans"/>
            </a:endParaRPr>
          </a:p>
          <a:p>
            <a:pPr marL="0" lvl="0" indent="0">
              <a:spcBef>
                <a:spcPts val="0"/>
              </a:spcBef>
              <a:spcAft>
                <a:spcPts val="0"/>
              </a:spcAft>
              <a:buNone/>
            </a:pPr>
            <a:endParaRPr sz="1000">
              <a:solidFill>
                <a:srgbClr val="666666"/>
              </a:solidFill>
              <a:latin typeface="Google Sans"/>
              <a:ea typeface="Google Sans"/>
              <a:cs typeface="Google Sans"/>
              <a:sym typeface="Google Sans"/>
            </a:endParaRPr>
          </a:p>
          <a:p>
            <a:pPr marL="0" lvl="0" indent="0" rtl="0">
              <a:spcBef>
                <a:spcPts val="0"/>
              </a:spcBef>
              <a:spcAft>
                <a:spcPts val="0"/>
              </a:spcAft>
              <a:buNone/>
            </a:pPr>
            <a:r>
              <a:rPr lang="en" sz="1000">
                <a:solidFill>
                  <a:srgbClr val="666666"/>
                </a:solidFill>
                <a:latin typeface="Google Sans"/>
                <a:ea typeface="Google Sans"/>
                <a:cs typeface="Google Sans"/>
                <a:sym typeface="Google Sans"/>
              </a:rPr>
              <a:t> </a:t>
            </a:r>
            <a:endParaRPr sz="1000">
              <a:solidFill>
                <a:srgbClr val="666666"/>
              </a:solidFill>
              <a:latin typeface="Google Sans"/>
              <a:ea typeface="Google Sans"/>
              <a:cs typeface="Google Sans"/>
              <a:sym typeface="Google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Shape 246"/>
          <p:cNvSpPr>
            <a:spLocks noGrp="1" noRot="1" noChangeAspect="1"/>
          </p:cNvSpPr>
          <p:nvPr>
            <p:ph type="sldImg" idx="2"/>
          </p:nvPr>
        </p:nvSpPr>
        <p:spPr>
          <a:xfrm>
            <a:off x="381188" y="685800"/>
            <a:ext cx="6096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7" name="Shape 24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1000">
                <a:solidFill>
                  <a:srgbClr val="666666"/>
                </a:solidFill>
                <a:latin typeface="Google Sans"/>
                <a:ea typeface="Google Sans"/>
                <a:cs typeface="Google Sans"/>
                <a:sym typeface="Google Sans"/>
              </a:rPr>
              <a:t>When we present search results, we particularly pay attention to two dimensions </a:t>
            </a:r>
            <a:r>
              <a:rPr lang="en" sz="1000" b="1">
                <a:solidFill>
                  <a:srgbClr val="666666"/>
                </a:solidFill>
                <a:latin typeface="Google Sans"/>
                <a:ea typeface="Google Sans"/>
                <a:cs typeface="Google Sans"/>
                <a:sym typeface="Google Sans"/>
              </a:rPr>
              <a:t>relevance</a:t>
            </a:r>
            <a:r>
              <a:rPr lang="en" sz="1000">
                <a:solidFill>
                  <a:srgbClr val="666666"/>
                </a:solidFill>
                <a:latin typeface="Google Sans"/>
                <a:ea typeface="Google Sans"/>
                <a:cs typeface="Google Sans"/>
                <a:sym typeface="Google Sans"/>
              </a:rPr>
              <a:t> and </a:t>
            </a:r>
            <a:r>
              <a:rPr lang="en" sz="1000" b="1">
                <a:solidFill>
                  <a:srgbClr val="666666"/>
                </a:solidFill>
                <a:latin typeface="Google Sans"/>
                <a:ea typeface="Google Sans"/>
                <a:cs typeface="Google Sans"/>
                <a:sym typeface="Google Sans"/>
              </a:rPr>
              <a:t>authoritativeness.</a:t>
            </a:r>
            <a:endParaRPr sz="1000" b="1">
              <a:solidFill>
                <a:srgbClr val="666666"/>
              </a:solidFill>
              <a:latin typeface="Google Sans"/>
              <a:ea typeface="Google Sans"/>
              <a:cs typeface="Google Sans"/>
              <a:sym typeface="Google Sans"/>
            </a:endParaRPr>
          </a:p>
          <a:p>
            <a:pPr marL="0" lvl="0" indent="0" rtl="0">
              <a:lnSpc>
                <a:spcPct val="115000"/>
              </a:lnSpc>
              <a:spcBef>
                <a:spcPts val="0"/>
              </a:spcBef>
              <a:spcAft>
                <a:spcPts val="0"/>
              </a:spcAft>
              <a:buNone/>
            </a:pPr>
            <a:endParaRPr sz="1000" b="1">
              <a:solidFill>
                <a:srgbClr val="666666"/>
              </a:solidFill>
              <a:latin typeface="Google Sans"/>
              <a:ea typeface="Google Sans"/>
              <a:cs typeface="Google Sans"/>
              <a:sym typeface="Google Sans"/>
            </a:endParaRPr>
          </a:p>
          <a:p>
            <a:pPr marL="0" lvl="0" indent="0" rtl="0">
              <a:lnSpc>
                <a:spcPct val="115000"/>
              </a:lnSpc>
              <a:spcBef>
                <a:spcPts val="0"/>
              </a:spcBef>
              <a:spcAft>
                <a:spcPts val="0"/>
              </a:spcAft>
              <a:buNone/>
            </a:pPr>
            <a:r>
              <a:rPr lang="en" sz="1000">
                <a:solidFill>
                  <a:srgbClr val="666666"/>
                </a:solidFill>
                <a:latin typeface="Google Sans"/>
                <a:ea typeface="Google Sans"/>
                <a:cs typeface="Google Sans"/>
                <a:sym typeface="Google Sans"/>
              </a:rPr>
              <a:t>As a proxy for relevance we use keyword search, and it works really well.  We look for all pages that contain the keywords of our query. Let me give you an example. You cannot remember the title of a movie, but it is about a person being on an island with a volleyball.</a:t>
            </a:r>
            <a:endParaRPr sz="1000">
              <a:solidFill>
                <a:srgbClr val="666666"/>
              </a:solidFill>
              <a:latin typeface="Google Sans"/>
              <a:ea typeface="Google Sans"/>
              <a:cs typeface="Google Sans"/>
              <a:sym typeface="Google Sans"/>
            </a:endParaRPr>
          </a:p>
          <a:p>
            <a:pPr marL="0" lvl="0" indent="0" rtl="0">
              <a:lnSpc>
                <a:spcPct val="115000"/>
              </a:lnSpc>
              <a:spcBef>
                <a:spcPts val="0"/>
              </a:spcBef>
              <a:spcAft>
                <a:spcPts val="0"/>
              </a:spcAft>
              <a:buNone/>
            </a:pPr>
            <a:endParaRPr sz="1000">
              <a:solidFill>
                <a:srgbClr val="666666"/>
              </a:solidFill>
              <a:latin typeface="Google Sans"/>
              <a:ea typeface="Google Sans"/>
              <a:cs typeface="Google Sans"/>
              <a:sym typeface="Google Sans"/>
            </a:endParaRPr>
          </a:p>
          <a:p>
            <a:pPr marL="0" lvl="0" indent="0" rtl="0">
              <a:lnSpc>
                <a:spcPct val="115000"/>
              </a:lnSpc>
              <a:spcBef>
                <a:spcPts val="0"/>
              </a:spcBef>
              <a:spcAft>
                <a:spcPts val="0"/>
              </a:spcAft>
              <a:buNone/>
            </a:pPr>
            <a:r>
              <a:rPr lang="en" sz="1000">
                <a:solidFill>
                  <a:srgbClr val="666666"/>
                </a:solidFill>
                <a:latin typeface="Google Sans"/>
                <a:ea typeface="Google Sans"/>
                <a:cs typeface="Google Sans"/>
                <a:sym typeface="Google Sans"/>
              </a:rPr>
              <a:t>So you turn to Google and enter the keywords “</a:t>
            </a:r>
            <a:r>
              <a:rPr lang="en" sz="1000" b="1">
                <a:solidFill>
                  <a:srgbClr val="666666"/>
                </a:solidFill>
                <a:latin typeface="Google Sans"/>
                <a:ea typeface="Google Sans"/>
                <a:cs typeface="Google Sans"/>
                <a:sym typeface="Google Sans"/>
              </a:rPr>
              <a:t>Movie, volleyball, island”. </a:t>
            </a:r>
            <a:r>
              <a:rPr lang="en" sz="1000">
                <a:solidFill>
                  <a:srgbClr val="666666"/>
                </a:solidFill>
                <a:latin typeface="Google Sans"/>
                <a:ea typeface="Google Sans"/>
                <a:cs typeface="Google Sans"/>
                <a:sym typeface="Google Sans"/>
              </a:rPr>
              <a:t>And magic seems to appear as the movie CastAway appears at the top.</a:t>
            </a:r>
            <a:endParaRPr sz="1000">
              <a:solidFill>
                <a:srgbClr val="666666"/>
              </a:solidFill>
              <a:latin typeface="Google Sans"/>
              <a:ea typeface="Google Sans"/>
              <a:cs typeface="Google Sans"/>
              <a:sym typeface="Google Sans"/>
            </a:endParaRPr>
          </a:p>
          <a:p>
            <a:pPr marL="0" lvl="0" indent="0" rtl="0">
              <a:lnSpc>
                <a:spcPct val="115000"/>
              </a:lnSpc>
              <a:spcBef>
                <a:spcPts val="0"/>
              </a:spcBef>
              <a:spcAft>
                <a:spcPts val="0"/>
              </a:spcAft>
              <a:buNone/>
            </a:pPr>
            <a:endParaRPr sz="1000">
              <a:solidFill>
                <a:srgbClr val="666666"/>
              </a:solidFill>
              <a:latin typeface="Google Sans"/>
              <a:ea typeface="Google Sans"/>
              <a:cs typeface="Google Sans"/>
              <a:sym typeface="Google Sans"/>
            </a:endParaRPr>
          </a:p>
          <a:p>
            <a:pPr marL="0" lvl="0" indent="0" rtl="0">
              <a:lnSpc>
                <a:spcPct val="115000"/>
              </a:lnSpc>
              <a:spcBef>
                <a:spcPts val="0"/>
              </a:spcBef>
              <a:spcAft>
                <a:spcPts val="0"/>
              </a:spcAft>
              <a:buNone/>
            </a:pPr>
            <a:r>
              <a:rPr lang="en" sz="1000">
                <a:solidFill>
                  <a:srgbClr val="666666"/>
                </a:solidFill>
                <a:latin typeface="Google Sans"/>
                <a:ea typeface="Google Sans"/>
                <a:cs typeface="Google Sans"/>
                <a:sym typeface="Google Sans"/>
              </a:rPr>
              <a:t>But is is not that fantastic. Google doesn’t know the meaning of any of these words. However there are tons of pages with those words on them and 99% of them are about the movie CastAway, so it is easy to get one of them to the  top.</a:t>
            </a:r>
            <a:endParaRPr sz="1000">
              <a:solidFill>
                <a:srgbClr val="666666"/>
              </a:solidFill>
              <a:latin typeface="Google Sans"/>
              <a:ea typeface="Google Sans"/>
              <a:cs typeface="Google Sans"/>
              <a:sym typeface="Google Sans"/>
            </a:endParaRPr>
          </a:p>
          <a:p>
            <a:pPr marL="457200" lvl="0" indent="0" rtl="0">
              <a:lnSpc>
                <a:spcPct val="115000"/>
              </a:lnSpc>
              <a:spcBef>
                <a:spcPts val="0"/>
              </a:spcBef>
              <a:spcAft>
                <a:spcPts val="0"/>
              </a:spcAft>
              <a:buNone/>
            </a:pPr>
            <a:endParaRPr sz="1000">
              <a:solidFill>
                <a:srgbClr val="666666"/>
              </a:solidFill>
              <a:latin typeface="Google Sans"/>
              <a:ea typeface="Google Sans"/>
              <a:cs typeface="Google Sans"/>
              <a:sym typeface="Google Sa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a:spLocks noGrp="1" noRot="1" noChangeAspect="1"/>
          </p:cNvSpPr>
          <p:nvPr>
            <p:ph type="sldImg" idx="2"/>
          </p:nvPr>
        </p:nvSpPr>
        <p:spPr>
          <a:xfrm>
            <a:off x="381188" y="685800"/>
            <a:ext cx="6096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2" name="Shape 25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2100" rtl="0">
              <a:lnSpc>
                <a:spcPct val="115000"/>
              </a:lnSpc>
              <a:spcBef>
                <a:spcPts val="0"/>
              </a:spcBef>
              <a:spcAft>
                <a:spcPts val="0"/>
              </a:spcAft>
              <a:buClr>
                <a:srgbClr val="666666"/>
              </a:buClr>
              <a:buSzPts val="1000"/>
              <a:buFont typeface="Google Sans"/>
              <a:buChar char="●"/>
            </a:pPr>
            <a:r>
              <a:rPr lang="en" sz="1000" b="1">
                <a:solidFill>
                  <a:srgbClr val="666666"/>
                </a:solidFill>
                <a:latin typeface="Google Sans"/>
                <a:ea typeface="Google Sans"/>
                <a:cs typeface="Google Sans"/>
                <a:sym typeface="Google Sans"/>
              </a:rPr>
              <a:t>Authoritativeness</a:t>
            </a:r>
            <a:r>
              <a:rPr lang="en" sz="1000">
                <a:solidFill>
                  <a:srgbClr val="666666"/>
                </a:solidFill>
                <a:latin typeface="Google Sans"/>
                <a:ea typeface="Google Sans"/>
                <a:cs typeface="Google Sans"/>
                <a:sym typeface="Google Sans"/>
              </a:rPr>
              <a:t> is the second dimension. Originally it was pagerank, a measure of the graph structure on the web. A page had high authoritativeness if many other sites point to it. Today we have refined the metric, but the idea is the same.</a:t>
            </a:r>
            <a:endParaRPr sz="1000">
              <a:solidFill>
                <a:srgbClr val="666666"/>
              </a:solidFill>
              <a:latin typeface="Google Sans"/>
              <a:ea typeface="Google Sans"/>
              <a:cs typeface="Google Sans"/>
              <a:sym typeface="Google Sans"/>
            </a:endParaRPr>
          </a:p>
          <a:p>
            <a:pPr marL="0" lvl="0" indent="0" rtl="0">
              <a:lnSpc>
                <a:spcPct val="115000"/>
              </a:lnSpc>
              <a:spcBef>
                <a:spcPts val="0"/>
              </a:spcBef>
              <a:spcAft>
                <a:spcPts val="0"/>
              </a:spcAft>
              <a:buNone/>
            </a:pPr>
            <a:r>
              <a:rPr lang="en" sz="1000">
                <a:solidFill>
                  <a:srgbClr val="666666"/>
                </a:solidFill>
                <a:latin typeface="Google Sans"/>
                <a:ea typeface="Google Sans"/>
                <a:cs typeface="Google Sans"/>
                <a:sym typeface="Google Sans"/>
              </a:rPr>
              <a:t>We use both metric in our search result for CastAway as all the returned results are equivally relevant. We bring one of the more authortiative sites to the top, and I would not be surprised it it were wikipedia.</a:t>
            </a:r>
            <a:endParaRPr sz="1000">
              <a:solidFill>
                <a:srgbClr val="666666"/>
              </a:solidFill>
              <a:latin typeface="Google Sans"/>
              <a:ea typeface="Google Sans"/>
              <a:cs typeface="Google Sans"/>
              <a:sym typeface="Google Sans"/>
            </a:endParaRPr>
          </a:p>
          <a:p>
            <a:pPr marL="0" lvl="0" indent="0" rtl="0">
              <a:lnSpc>
                <a:spcPct val="115000"/>
              </a:lnSpc>
              <a:spcBef>
                <a:spcPts val="0"/>
              </a:spcBef>
              <a:spcAft>
                <a:spcPts val="0"/>
              </a:spcAft>
              <a:buNone/>
            </a:pPr>
            <a:endParaRPr sz="1000">
              <a:solidFill>
                <a:srgbClr val="666666"/>
              </a:solidFill>
              <a:latin typeface="Google Sans"/>
              <a:ea typeface="Google Sans"/>
              <a:cs typeface="Google Sans"/>
              <a:sym typeface="Google San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a:spLocks noGrp="1" noRot="1" noChangeAspect="1"/>
          </p:cNvSpPr>
          <p:nvPr>
            <p:ph type="sldImg" idx="2"/>
          </p:nvPr>
        </p:nvSpPr>
        <p:spPr>
          <a:xfrm>
            <a:off x="381188" y="685800"/>
            <a:ext cx="6096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7" name="Shape 25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2100" rtl="0">
              <a:lnSpc>
                <a:spcPct val="115000"/>
              </a:lnSpc>
              <a:spcBef>
                <a:spcPts val="0"/>
              </a:spcBef>
              <a:spcAft>
                <a:spcPts val="0"/>
              </a:spcAft>
              <a:buClr>
                <a:srgbClr val="666666"/>
              </a:buClr>
              <a:buSzPts val="1000"/>
              <a:buFont typeface="Google Sans"/>
              <a:buChar char="●"/>
            </a:pPr>
            <a:r>
              <a:rPr lang="en" sz="1000">
                <a:solidFill>
                  <a:srgbClr val="666666"/>
                </a:solidFill>
                <a:latin typeface="Google Sans"/>
                <a:ea typeface="Google Sans"/>
                <a:cs typeface="Google Sans"/>
                <a:sym typeface="Google Sans"/>
              </a:rPr>
              <a:t>The balance between relevance and authoritativeness </a:t>
            </a:r>
            <a:r>
              <a:rPr lang="en" sz="1000" b="1" i="1">
                <a:solidFill>
                  <a:srgbClr val="666666"/>
                </a:solidFill>
                <a:latin typeface="Google Sans"/>
                <a:ea typeface="Google Sans"/>
                <a:cs typeface="Google Sans"/>
                <a:sym typeface="Google Sans"/>
              </a:rPr>
              <a:t>varies</a:t>
            </a:r>
            <a:r>
              <a:rPr lang="en" sz="1000">
                <a:solidFill>
                  <a:srgbClr val="666666"/>
                </a:solidFill>
                <a:latin typeface="Google Sans"/>
                <a:ea typeface="Google Sans"/>
                <a:cs typeface="Google Sans"/>
                <a:sym typeface="Google Sans"/>
              </a:rPr>
              <a:t> depending on the type of query. For a common query like the CastAway we use authoritativeness a lot, but if we get to a more narrow query like “Table saw for sale” the best search result may be a blog post with very little authoritative score.</a:t>
            </a:r>
            <a:endParaRPr sz="1000">
              <a:solidFill>
                <a:srgbClr val="666666"/>
              </a:solidFill>
              <a:latin typeface="Google Sans"/>
              <a:ea typeface="Google Sans"/>
              <a:cs typeface="Google Sans"/>
              <a:sym typeface="Google Sans"/>
            </a:endParaRPr>
          </a:p>
          <a:p>
            <a:pPr marL="0" lvl="0" indent="0" rtl="0">
              <a:lnSpc>
                <a:spcPct val="115000"/>
              </a:lnSpc>
              <a:spcBef>
                <a:spcPts val="0"/>
              </a:spcBef>
              <a:spcAft>
                <a:spcPts val="0"/>
              </a:spcAft>
              <a:buNone/>
            </a:pPr>
            <a:endParaRPr sz="1000">
              <a:solidFill>
                <a:srgbClr val="666666"/>
              </a:solidFill>
              <a:latin typeface="Google Sans"/>
              <a:ea typeface="Google Sans"/>
              <a:cs typeface="Google Sans"/>
              <a:sym typeface="Google Sans"/>
            </a:endParaRPr>
          </a:p>
          <a:p>
            <a:pPr marL="0" lvl="0" indent="0" rtl="0">
              <a:lnSpc>
                <a:spcPct val="115000"/>
              </a:lnSpc>
              <a:spcBef>
                <a:spcPts val="0"/>
              </a:spcBef>
              <a:spcAft>
                <a:spcPts val="0"/>
              </a:spcAft>
              <a:buNone/>
            </a:pPr>
            <a:r>
              <a:rPr lang="en" sz="1000">
                <a:solidFill>
                  <a:srgbClr val="666666"/>
                </a:solidFill>
                <a:latin typeface="Google Sans"/>
                <a:ea typeface="Google Sans"/>
                <a:cs typeface="Google Sans"/>
                <a:sym typeface="Google Sans"/>
              </a:rPr>
              <a:t>Our algorithms take the scores and the distribution of the scores into account when presenting the ranking of the results.</a:t>
            </a:r>
            <a:endParaRPr sz="1000">
              <a:solidFill>
                <a:srgbClr val="666666"/>
              </a:solidFill>
              <a:latin typeface="Google Sans"/>
              <a:ea typeface="Google Sans"/>
              <a:cs typeface="Google Sans"/>
              <a:sym typeface="Google Sans"/>
            </a:endParaRPr>
          </a:p>
          <a:p>
            <a:pPr marL="0" lvl="0" indent="0" rtl="0">
              <a:lnSpc>
                <a:spcPct val="115000"/>
              </a:lnSpc>
              <a:spcBef>
                <a:spcPts val="0"/>
              </a:spcBef>
              <a:spcAft>
                <a:spcPts val="0"/>
              </a:spcAft>
              <a:buNone/>
            </a:pPr>
            <a:endParaRPr sz="1000">
              <a:solidFill>
                <a:srgbClr val="666666"/>
              </a:solidFill>
              <a:latin typeface="Google Sans"/>
              <a:ea typeface="Google Sans"/>
              <a:cs typeface="Google Sans"/>
              <a:sym typeface="Google Sans"/>
            </a:endParaRPr>
          </a:p>
          <a:p>
            <a:pPr marL="0" lvl="0" indent="0" rtl="0">
              <a:lnSpc>
                <a:spcPct val="115000"/>
              </a:lnSpc>
              <a:spcBef>
                <a:spcPts val="0"/>
              </a:spcBef>
              <a:spcAft>
                <a:spcPts val="0"/>
              </a:spcAft>
              <a:buClr>
                <a:schemeClr val="dk1"/>
              </a:buClr>
              <a:buSzPts val="1100"/>
              <a:buFont typeface="Arial"/>
              <a:buNone/>
            </a:pPr>
            <a:r>
              <a:rPr lang="en" sz="1000">
                <a:solidFill>
                  <a:srgbClr val="666666"/>
                </a:solidFill>
                <a:latin typeface="Google Sans"/>
                <a:ea typeface="Google Sans"/>
                <a:cs typeface="Google Sans"/>
                <a:sym typeface="Google Sans"/>
              </a:rPr>
              <a:t>This technique works pretty well when everybody is playing nice and trying to help each other with informative information.</a:t>
            </a:r>
            <a:endParaRPr sz="1000">
              <a:solidFill>
                <a:srgbClr val="666666"/>
              </a:solidFill>
              <a:latin typeface="Google Sans"/>
              <a:ea typeface="Google Sans"/>
              <a:cs typeface="Google Sans"/>
              <a:sym typeface="Google Sans"/>
            </a:endParaRPr>
          </a:p>
          <a:p>
            <a:pPr marL="0" lvl="0" indent="0" rtl="0">
              <a:lnSpc>
                <a:spcPct val="115000"/>
              </a:lnSpc>
              <a:spcBef>
                <a:spcPts val="0"/>
              </a:spcBef>
              <a:spcAft>
                <a:spcPts val="0"/>
              </a:spcAft>
              <a:buNone/>
            </a:pPr>
            <a:endParaRPr sz="1000">
              <a:solidFill>
                <a:srgbClr val="666666"/>
              </a:solidFill>
              <a:latin typeface="Google Sans"/>
              <a:ea typeface="Google Sans"/>
              <a:cs typeface="Google Sans"/>
              <a:sym typeface="Google San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Shape 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Shape 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Blue Footer">
  <p:cSld name="TITLE_2_1">
    <p:spTree>
      <p:nvGrpSpPr>
        <p:cNvPr id="1" name="Shape 50"/>
        <p:cNvGrpSpPr/>
        <p:nvPr/>
      </p:nvGrpSpPr>
      <p:grpSpPr>
        <a:xfrm>
          <a:off x="0" y="0"/>
          <a:ext cx="0" cy="0"/>
          <a:chOff x="0" y="0"/>
          <a:chExt cx="0" cy="0"/>
        </a:xfrm>
      </p:grpSpPr>
      <p:sp>
        <p:nvSpPr>
          <p:cNvPr id="51" name="Shape 51"/>
          <p:cNvSpPr txBox="1"/>
          <p:nvPr/>
        </p:nvSpPr>
        <p:spPr>
          <a:xfrm>
            <a:off x="4698025" y="4790450"/>
            <a:ext cx="4345800" cy="375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600">
                <a:solidFill>
                  <a:srgbClr val="FFFFFF"/>
                </a:solidFill>
                <a:latin typeface="Roboto"/>
                <a:ea typeface="Roboto"/>
                <a:cs typeface="Roboto"/>
                <a:sym typeface="Roboto"/>
              </a:rPr>
              <a:t>Source:  Lorem ipsum dolor sit amet, consectetur adipiscing elit. Duis non erat sem</a:t>
            </a:r>
            <a:endParaRPr sz="600">
              <a:solidFill>
                <a:srgbClr val="FFFFFF"/>
              </a:solidFill>
              <a:latin typeface="Roboto"/>
              <a:ea typeface="Roboto"/>
              <a:cs typeface="Roboto"/>
              <a:sym typeface="Roboto"/>
            </a:endParaRPr>
          </a:p>
        </p:txBody>
      </p:sp>
      <p:sp>
        <p:nvSpPr>
          <p:cNvPr id="52" name="Shape 52"/>
          <p:cNvSpPr txBox="1">
            <a:spLocks noGrp="1"/>
          </p:cNvSpPr>
          <p:nvPr>
            <p:ph type="title"/>
          </p:nvPr>
        </p:nvSpPr>
        <p:spPr>
          <a:xfrm>
            <a:off x="167100" y="522375"/>
            <a:ext cx="8814600" cy="755700"/>
          </a:xfrm>
          <a:prstGeom prst="rect">
            <a:avLst/>
          </a:prstGeom>
        </p:spPr>
        <p:txBody>
          <a:bodyPr spcFirstLastPara="1" wrap="square" lIns="91425" tIns="91425" rIns="91425" bIns="91425" anchor="t" anchorCtr="0"/>
          <a:lstStyle>
            <a:lvl1pPr marL="0" marR="0" lvl="0" indent="0" algn="l" rtl="0">
              <a:lnSpc>
                <a:spcPct val="100000"/>
              </a:lnSpc>
              <a:spcBef>
                <a:spcPts val="0"/>
              </a:spcBef>
              <a:spcAft>
                <a:spcPts val="0"/>
              </a:spcAft>
              <a:buClr>
                <a:srgbClr val="000000"/>
              </a:buClr>
              <a:buSzPts val="1100"/>
              <a:buNone/>
              <a:defRPr sz="2600">
                <a:solidFill>
                  <a:srgbClr val="000000"/>
                </a:solidFill>
                <a:latin typeface="Roboto"/>
                <a:ea typeface="Roboto"/>
                <a:cs typeface="Roboto"/>
                <a:sym typeface="Robo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53" name="Shape 53" descr="Google_Logo_2015_gr.png"/>
          <p:cNvPicPr preferRelativeResize="0"/>
          <p:nvPr/>
        </p:nvPicPr>
        <p:blipFill>
          <a:blip r:embed="rId2">
            <a:alphaModFix/>
          </a:blip>
          <a:stretch>
            <a:fillRect/>
          </a:stretch>
        </p:blipFill>
        <p:spPr>
          <a:xfrm>
            <a:off x="176219" y="4841764"/>
            <a:ext cx="555425" cy="171122"/>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ue Footer - Title &amp; Body">
  <p:cSld name="CUSTOM_3">
    <p:spTree>
      <p:nvGrpSpPr>
        <p:cNvPr id="1" name="Shape 54"/>
        <p:cNvGrpSpPr/>
        <p:nvPr/>
      </p:nvGrpSpPr>
      <p:grpSpPr>
        <a:xfrm>
          <a:off x="0" y="0"/>
          <a:ext cx="0" cy="0"/>
          <a:chOff x="0" y="0"/>
          <a:chExt cx="0" cy="0"/>
        </a:xfrm>
      </p:grpSpPr>
      <p:pic>
        <p:nvPicPr>
          <p:cNvPr id="55" name="Shape 55" descr="Google_Logo_2015_gr.png"/>
          <p:cNvPicPr preferRelativeResize="0"/>
          <p:nvPr/>
        </p:nvPicPr>
        <p:blipFill>
          <a:blip r:embed="rId2">
            <a:alphaModFix/>
          </a:blip>
          <a:stretch>
            <a:fillRect/>
          </a:stretch>
        </p:blipFill>
        <p:spPr>
          <a:xfrm>
            <a:off x="176219" y="4841764"/>
            <a:ext cx="555425" cy="171122"/>
          </a:xfrm>
          <a:prstGeom prst="rect">
            <a:avLst/>
          </a:prstGeom>
          <a:noFill/>
          <a:ln>
            <a:noFill/>
          </a:ln>
        </p:spPr>
      </p:pic>
      <p:sp>
        <p:nvSpPr>
          <p:cNvPr id="56" name="Shape 56"/>
          <p:cNvSpPr txBox="1">
            <a:spLocks noGrp="1"/>
          </p:cNvSpPr>
          <p:nvPr>
            <p:ph type="title"/>
          </p:nvPr>
        </p:nvSpPr>
        <p:spPr>
          <a:xfrm>
            <a:off x="167100" y="522375"/>
            <a:ext cx="8614800" cy="755700"/>
          </a:xfrm>
          <a:prstGeom prst="rect">
            <a:avLst/>
          </a:prstGeom>
        </p:spPr>
        <p:txBody>
          <a:bodyPr spcFirstLastPara="1" wrap="square" lIns="91425" tIns="91425" rIns="91425" bIns="91425" anchor="t" anchorCtr="0"/>
          <a:lstStyle>
            <a:lvl1pPr marL="0" marR="0" lvl="0" indent="0" algn="l" rtl="0">
              <a:lnSpc>
                <a:spcPct val="100000"/>
              </a:lnSpc>
              <a:spcBef>
                <a:spcPts val="0"/>
              </a:spcBef>
              <a:spcAft>
                <a:spcPts val="0"/>
              </a:spcAft>
              <a:buClr>
                <a:srgbClr val="000000"/>
              </a:buClr>
              <a:buSzPts val="1100"/>
              <a:buNone/>
              <a:defRPr sz="2600">
                <a:solidFill>
                  <a:srgbClr val="000000"/>
                </a:solidFill>
                <a:latin typeface="Roboto"/>
                <a:ea typeface="Roboto"/>
                <a:cs typeface="Roboto"/>
                <a:sym typeface="Robo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 name="Shape 57"/>
          <p:cNvSpPr txBox="1">
            <a:spLocks noGrp="1"/>
          </p:cNvSpPr>
          <p:nvPr>
            <p:ph type="body" idx="1"/>
          </p:nvPr>
        </p:nvSpPr>
        <p:spPr>
          <a:xfrm>
            <a:off x="176225" y="1305875"/>
            <a:ext cx="8380800" cy="2606700"/>
          </a:xfrm>
          <a:prstGeom prst="rect">
            <a:avLst/>
          </a:prstGeom>
        </p:spPr>
        <p:txBody>
          <a:bodyPr spcFirstLastPara="1" wrap="square" lIns="91425" tIns="91425" rIns="91425" bIns="91425" anchor="t" anchorCtr="0"/>
          <a:lstStyle>
            <a:lvl1pPr marL="457200" lvl="0" indent="-381000" rtl="0">
              <a:spcBef>
                <a:spcPts val="0"/>
              </a:spcBef>
              <a:spcAft>
                <a:spcPts val="0"/>
              </a:spcAft>
              <a:buSzPts val="2400"/>
              <a:buFont typeface="Roboto"/>
              <a:buChar char="●"/>
              <a:defRPr sz="2400">
                <a:latin typeface="Roboto"/>
                <a:ea typeface="Roboto"/>
                <a:cs typeface="Roboto"/>
                <a:sym typeface="Roboto"/>
              </a:defRPr>
            </a:lvl1pPr>
            <a:lvl2pPr marL="914400" lvl="1" indent="-381000" rtl="0">
              <a:spcBef>
                <a:spcPts val="1600"/>
              </a:spcBef>
              <a:spcAft>
                <a:spcPts val="0"/>
              </a:spcAft>
              <a:buSzPts val="2400"/>
              <a:buFont typeface="Roboto"/>
              <a:buChar char="○"/>
              <a:defRPr sz="2400">
                <a:latin typeface="Roboto"/>
                <a:ea typeface="Roboto"/>
                <a:cs typeface="Roboto"/>
                <a:sym typeface="Roboto"/>
              </a:defRPr>
            </a:lvl2pPr>
            <a:lvl3pPr marL="1371600" lvl="2" indent="-381000" rtl="0">
              <a:spcBef>
                <a:spcPts val="1600"/>
              </a:spcBef>
              <a:spcAft>
                <a:spcPts val="0"/>
              </a:spcAft>
              <a:buSzPts val="2400"/>
              <a:buFont typeface="Roboto"/>
              <a:buChar char="■"/>
              <a:defRPr sz="2400">
                <a:latin typeface="Roboto"/>
                <a:ea typeface="Roboto"/>
                <a:cs typeface="Roboto"/>
                <a:sym typeface="Roboto"/>
              </a:defRPr>
            </a:lvl3pPr>
            <a:lvl4pPr marL="1828800" lvl="3" indent="-381000" rtl="0">
              <a:spcBef>
                <a:spcPts val="1600"/>
              </a:spcBef>
              <a:spcAft>
                <a:spcPts val="0"/>
              </a:spcAft>
              <a:buSzPts val="2400"/>
              <a:buFont typeface="Roboto"/>
              <a:buChar char="●"/>
              <a:defRPr sz="2400">
                <a:latin typeface="Roboto"/>
                <a:ea typeface="Roboto"/>
                <a:cs typeface="Roboto"/>
                <a:sym typeface="Roboto"/>
              </a:defRPr>
            </a:lvl4pPr>
            <a:lvl5pPr marL="2286000" lvl="4" indent="-381000" rtl="0">
              <a:spcBef>
                <a:spcPts val="1600"/>
              </a:spcBef>
              <a:spcAft>
                <a:spcPts val="0"/>
              </a:spcAft>
              <a:buSzPts val="2400"/>
              <a:buFont typeface="Roboto"/>
              <a:buChar char="○"/>
              <a:defRPr sz="2400">
                <a:latin typeface="Roboto"/>
                <a:ea typeface="Roboto"/>
                <a:cs typeface="Roboto"/>
                <a:sym typeface="Roboto"/>
              </a:defRPr>
            </a:lvl5pPr>
            <a:lvl6pPr marL="2743200" lvl="5" indent="-381000" rtl="0">
              <a:spcBef>
                <a:spcPts val="1600"/>
              </a:spcBef>
              <a:spcAft>
                <a:spcPts val="0"/>
              </a:spcAft>
              <a:buSzPts val="2400"/>
              <a:buFont typeface="Roboto"/>
              <a:buChar char="■"/>
              <a:defRPr sz="2400">
                <a:latin typeface="Roboto"/>
                <a:ea typeface="Roboto"/>
                <a:cs typeface="Roboto"/>
                <a:sym typeface="Roboto"/>
              </a:defRPr>
            </a:lvl6pPr>
            <a:lvl7pPr marL="3200400" lvl="6" indent="-381000" rtl="0">
              <a:spcBef>
                <a:spcPts val="1600"/>
              </a:spcBef>
              <a:spcAft>
                <a:spcPts val="0"/>
              </a:spcAft>
              <a:buSzPts val="2400"/>
              <a:buFont typeface="Roboto"/>
              <a:buChar char="●"/>
              <a:defRPr sz="2400">
                <a:latin typeface="Roboto"/>
                <a:ea typeface="Roboto"/>
                <a:cs typeface="Roboto"/>
                <a:sym typeface="Roboto"/>
              </a:defRPr>
            </a:lvl7pPr>
            <a:lvl8pPr marL="3657600" lvl="7" indent="-381000" rtl="0">
              <a:spcBef>
                <a:spcPts val="1600"/>
              </a:spcBef>
              <a:spcAft>
                <a:spcPts val="0"/>
              </a:spcAft>
              <a:buSzPts val="2400"/>
              <a:buFont typeface="Roboto"/>
              <a:buChar char="○"/>
              <a:defRPr sz="2400">
                <a:latin typeface="Roboto"/>
                <a:ea typeface="Roboto"/>
                <a:cs typeface="Roboto"/>
                <a:sym typeface="Roboto"/>
              </a:defRPr>
            </a:lvl8pPr>
            <a:lvl9pPr marL="4114800" lvl="8" indent="-381000" rtl="0">
              <a:spcBef>
                <a:spcPts val="1600"/>
              </a:spcBef>
              <a:spcAft>
                <a:spcPts val="1600"/>
              </a:spcAft>
              <a:buSzPts val="2400"/>
              <a:buFont typeface="Roboto"/>
              <a:buChar char="■"/>
              <a:defRPr sz="2400">
                <a:latin typeface="Roboto"/>
                <a:ea typeface="Roboto"/>
                <a:cs typeface="Roboto"/>
                <a:sym typeface="Roboto"/>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64"/>
        <p:cNvGrpSpPr/>
        <p:nvPr/>
      </p:nvGrpSpPr>
      <p:grpSpPr>
        <a:xfrm>
          <a:off x="0" y="0"/>
          <a:ext cx="0" cy="0"/>
          <a:chOff x="0" y="0"/>
          <a:chExt cx="0" cy="0"/>
        </a:xfrm>
      </p:grpSpPr>
      <p:pic>
        <p:nvPicPr>
          <p:cNvPr id="65" name="Shape 65" descr="C:\Users\Lauren\Desktop\firstdraft\assets\FD-stacked.png"/>
          <p:cNvPicPr preferRelativeResize="0"/>
          <p:nvPr/>
        </p:nvPicPr>
        <p:blipFill rotWithShape="1">
          <a:blip r:embed="rId2">
            <a:alphaModFix/>
          </a:blip>
          <a:srcRect/>
          <a:stretch/>
        </p:blipFill>
        <p:spPr>
          <a:xfrm>
            <a:off x="245560" y="4410403"/>
            <a:ext cx="581837" cy="290564"/>
          </a:xfrm>
          <a:prstGeom prst="rect">
            <a:avLst/>
          </a:prstGeom>
          <a:noFill/>
          <a:ln>
            <a:noFill/>
          </a:ln>
        </p:spPr>
      </p:pic>
      <p:sp>
        <p:nvSpPr>
          <p:cNvPr id="66" name="Shape 66"/>
          <p:cNvSpPr txBox="1"/>
          <p:nvPr/>
        </p:nvSpPr>
        <p:spPr>
          <a:xfrm>
            <a:off x="202887" y="4735114"/>
            <a:ext cx="1663500" cy="219300"/>
          </a:xfrm>
          <a:prstGeom prst="rect">
            <a:avLst/>
          </a:prstGeom>
          <a:noFill/>
          <a:ln>
            <a:noFill/>
          </a:ln>
        </p:spPr>
        <p:txBody>
          <a:bodyPr spcFirstLastPara="1" wrap="square" lIns="34275" tIns="17150" rIns="34275" bIns="17150" anchor="t" anchorCtr="0">
            <a:noAutofit/>
          </a:bodyPr>
          <a:lstStyle/>
          <a:p>
            <a:pPr marL="0" marR="0" lvl="0" indent="0" algn="l" rtl="0">
              <a:spcBef>
                <a:spcPts val="0"/>
              </a:spcBef>
              <a:spcAft>
                <a:spcPts val="0"/>
              </a:spcAft>
              <a:buNone/>
            </a:pPr>
            <a:r>
              <a:rPr lang="en" sz="1200" b="1" i="0" u="none" strike="noStrike" cap="none">
                <a:solidFill>
                  <a:schemeClr val="dk1"/>
                </a:solidFill>
                <a:latin typeface="Arial"/>
                <a:ea typeface="Arial"/>
                <a:cs typeface="Arial"/>
                <a:sym typeface="Arial"/>
              </a:rPr>
              <a:t>firstdraftnews.org</a:t>
            </a:r>
            <a:endParaRPr sz="1200" b="1">
              <a:solidFill>
                <a:schemeClr val="dk1"/>
              </a:solidFill>
              <a:latin typeface="Arial"/>
              <a:ea typeface="Arial"/>
              <a:cs typeface="Arial"/>
              <a:sym typeface="Arial"/>
            </a:endParaRPr>
          </a:p>
        </p:txBody>
      </p:sp>
      <p:pic>
        <p:nvPicPr>
          <p:cNvPr id="67" name="Shape 67" descr="C:\Users\Lauren\Desktop\firstdraft\HKSlogo_shorenstein_cmyk-01.png"/>
          <p:cNvPicPr preferRelativeResize="0"/>
          <p:nvPr/>
        </p:nvPicPr>
        <p:blipFill rotWithShape="1">
          <a:blip r:embed="rId3">
            <a:alphaModFix/>
          </a:blip>
          <a:srcRect/>
          <a:stretch/>
        </p:blipFill>
        <p:spPr>
          <a:xfrm>
            <a:off x="6867319" y="4483789"/>
            <a:ext cx="2089045" cy="434356"/>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68"/>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3"/>
        <p:cNvGrpSpPr/>
        <p:nvPr/>
      </p:nvGrpSpPr>
      <p:grpSpPr>
        <a:xfrm>
          <a:off x="0" y="0"/>
          <a:ext cx="0" cy="0"/>
          <a:chOff x="0" y="0"/>
          <a:chExt cx="0" cy="0"/>
        </a:xfrm>
      </p:grpSpPr>
      <p:sp>
        <p:nvSpPr>
          <p:cNvPr id="74" name="Shape 7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75" name="Shape 7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6" name="Shape 7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7"/>
        <p:cNvGrpSpPr/>
        <p:nvPr/>
      </p:nvGrpSpPr>
      <p:grpSpPr>
        <a:xfrm>
          <a:off x="0" y="0"/>
          <a:ext cx="0" cy="0"/>
          <a:chOff x="0" y="0"/>
          <a:chExt cx="0" cy="0"/>
        </a:xfrm>
      </p:grpSpPr>
      <p:sp>
        <p:nvSpPr>
          <p:cNvPr id="78" name="Shape 78"/>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9" name="Shape 7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0"/>
        <p:cNvGrpSpPr/>
        <p:nvPr/>
      </p:nvGrpSpPr>
      <p:grpSpPr>
        <a:xfrm>
          <a:off x="0" y="0"/>
          <a:ext cx="0" cy="0"/>
          <a:chOff x="0" y="0"/>
          <a:chExt cx="0" cy="0"/>
        </a:xfrm>
      </p:grpSpPr>
      <p:sp>
        <p:nvSpPr>
          <p:cNvPr id="81" name="Shape 8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2" name="Shape 8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83" name="Shape 8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4"/>
        <p:cNvGrpSpPr/>
        <p:nvPr/>
      </p:nvGrpSpPr>
      <p:grpSpPr>
        <a:xfrm>
          <a:off x="0" y="0"/>
          <a:ext cx="0" cy="0"/>
          <a:chOff x="0" y="0"/>
          <a:chExt cx="0" cy="0"/>
        </a:xfrm>
      </p:grpSpPr>
      <p:sp>
        <p:nvSpPr>
          <p:cNvPr id="85" name="Shape 8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Shape 86"/>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87" name="Shape 8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88" name="Shape 8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Shape 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9"/>
        <p:cNvGrpSpPr/>
        <p:nvPr/>
      </p:nvGrpSpPr>
      <p:grpSpPr>
        <a:xfrm>
          <a:off x="0" y="0"/>
          <a:ext cx="0" cy="0"/>
          <a:chOff x="0" y="0"/>
          <a:chExt cx="0" cy="0"/>
        </a:xfrm>
      </p:grpSpPr>
      <p:sp>
        <p:nvSpPr>
          <p:cNvPr id="90" name="Shape 9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1" name="Shape 9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4" name="Shape 94"/>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95" name="Shape 9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6"/>
        <p:cNvGrpSpPr/>
        <p:nvPr/>
      </p:nvGrpSpPr>
      <p:grpSpPr>
        <a:xfrm>
          <a:off x="0" y="0"/>
          <a:ext cx="0" cy="0"/>
          <a:chOff x="0" y="0"/>
          <a:chExt cx="0" cy="0"/>
        </a:xfrm>
      </p:grpSpPr>
      <p:sp>
        <p:nvSpPr>
          <p:cNvPr id="97" name="Shape 97"/>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98" name="Shape 9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9"/>
        <p:cNvGrpSpPr/>
        <p:nvPr/>
      </p:nvGrpSpPr>
      <p:grpSpPr>
        <a:xfrm>
          <a:off x="0" y="0"/>
          <a:ext cx="0" cy="0"/>
          <a:chOff x="0" y="0"/>
          <a:chExt cx="0" cy="0"/>
        </a:xfrm>
      </p:grpSpPr>
      <p:sp>
        <p:nvSpPr>
          <p:cNvPr id="100" name="Shape 10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1" name="Shape 10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02" name="Shape 102"/>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03" name="Shape 103"/>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04" name="Shape 10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5"/>
        <p:cNvGrpSpPr/>
        <p:nvPr/>
      </p:nvGrpSpPr>
      <p:grpSpPr>
        <a:xfrm>
          <a:off x="0" y="0"/>
          <a:ext cx="0" cy="0"/>
          <a:chOff x="0" y="0"/>
          <a:chExt cx="0" cy="0"/>
        </a:xfrm>
      </p:grpSpPr>
      <p:sp>
        <p:nvSpPr>
          <p:cNvPr id="106" name="Shape 106"/>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SzPts val="1800"/>
              <a:buNone/>
              <a:defRPr/>
            </a:lvl1pPr>
          </a:lstStyle>
          <a:p>
            <a:endParaRPr/>
          </a:p>
        </p:txBody>
      </p:sp>
      <p:sp>
        <p:nvSpPr>
          <p:cNvPr id="107" name="Shape 10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311700" y="1106125"/>
            <a:ext cx="8520600" cy="1963500"/>
          </a:xfrm>
          <a:prstGeom prst="rect">
            <a:avLst/>
          </a:prstGeom>
        </p:spPr>
        <p:txBody>
          <a:bodyPr spcFirstLastPara="1" wrap="square" lIns="91425" tIns="91425" rIns="91425" bIns="91425" anchor="b" anchorCtr="0"/>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endParaRPr/>
          </a:p>
        </p:txBody>
      </p:sp>
      <p:sp>
        <p:nvSpPr>
          <p:cNvPr id="110" name="Shape 110"/>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11" name="Shape 1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2"/>
        <p:cNvGrpSpPr/>
        <p:nvPr/>
      </p:nvGrpSpPr>
      <p:grpSpPr>
        <a:xfrm>
          <a:off x="0" y="0"/>
          <a:ext cx="0" cy="0"/>
          <a:chOff x="0" y="0"/>
          <a:chExt cx="0" cy="0"/>
        </a:xfrm>
      </p:grpSpPr>
      <p:sp>
        <p:nvSpPr>
          <p:cNvPr id="113" name="Shape 1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grpSp>
        <p:nvGrpSpPr>
          <p:cNvPr id="114" name="Shape 114"/>
          <p:cNvGrpSpPr/>
          <p:nvPr/>
        </p:nvGrpSpPr>
        <p:grpSpPr>
          <a:xfrm>
            <a:off x="-178050" y="-83850"/>
            <a:ext cx="9563400" cy="5319300"/>
            <a:chOff x="-178050" y="-83850"/>
            <a:chExt cx="9563400" cy="5319300"/>
          </a:xfrm>
        </p:grpSpPr>
        <p:grpSp>
          <p:nvGrpSpPr>
            <p:cNvPr id="115" name="Shape 115"/>
            <p:cNvGrpSpPr/>
            <p:nvPr/>
          </p:nvGrpSpPr>
          <p:grpSpPr>
            <a:xfrm>
              <a:off x="-178050" y="-83850"/>
              <a:ext cx="9563400" cy="5319300"/>
              <a:chOff x="-178050" y="-83850"/>
              <a:chExt cx="9563400" cy="5319300"/>
            </a:xfrm>
          </p:grpSpPr>
          <p:cxnSp>
            <p:nvCxnSpPr>
              <p:cNvPr id="116" name="Shape 116"/>
              <p:cNvCxnSpPr/>
              <p:nvPr/>
            </p:nvCxnSpPr>
            <p:spPr>
              <a:xfrm>
                <a:off x="-178050" y="2571750"/>
                <a:ext cx="9563400" cy="0"/>
              </a:xfrm>
              <a:prstGeom prst="straightConnector1">
                <a:avLst/>
              </a:prstGeom>
              <a:noFill/>
              <a:ln w="9525" cap="flat" cmpd="sng">
                <a:solidFill>
                  <a:srgbClr val="D9D9D9"/>
                </a:solidFill>
                <a:prstDash val="dot"/>
                <a:round/>
                <a:headEnd type="none" w="med" len="med"/>
                <a:tailEnd type="none" w="med" len="med"/>
              </a:ln>
            </p:spPr>
          </p:cxnSp>
          <p:cxnSp>
            <p:nvCxnSpPr>
              <p:cNvPr id="117" name="Shape 117"/>
              <p:cNvCxnSpPr/>
              <p:nvPr/>
            </p:nvCxnSpPr>
            <p:spPr>
              <a:xfrm>
                <a:off x="-178050" y="246400"/>
                <a:ext cx="9563400" cy="0"/>
              </a:xfrm>
              <a:prstGeom prst="straightConnector1">
                <a:avLst/>
              </a:prstGeom>
              <a:noFill/>
              <a:ln w="9525" cap="flat" cmpd="sng">
                <a:solidFill>
                  <a:srgbClr val="D9D9D9"/>
                </a:solidFill>
                <a:prstDash val="dot"/>
                <a:round/>
                <a:headEnd type="none" w="med" len="med"/>
                <a:tailEnd type="none" w="med" len="med"/>
              </a:ln>
            </p:spPr>
          </p:cxnSp>
          <p:cxnSp>
            <p:nvCxnSpPr>
              <p:cNvPr id="118" name="Shape 118"/>
              <p:cNvCxnSpPr/>
              <p:nvPr/>
            </p:nvCxnSpPr>
            <p:spPr>
              <a:xfrm>
                <a:off x="-178050" y="4539550"/>
                <a:ext cx="9563400" cy="0"/>
              </a:xfrm>
              <a:prstGeom prst="straightConnector1">
                <a:avLst/>
              </a:prstGeom>
              <a:noFill/>
              <a:ln w="9525" cap="flat" cmpd="sng">
                <a:solidFill>
                  <a:srgbClr val="D9D9D9"/>
                </a:solidFill>
                <a:prstDash val="dot"/>
                <a:round/>
                <a:headEnd type="none" w="med" len="med"/>
                <a:tailEnd type="none" w="med" len="med"/>
              </a:ln>
            </p:spPr>
          </p:cxnSp>
          <p:cxnSp>
            <p:nvCxnSpPr>
              <p:cNvPr id="119" name="Shape 119"/>
              <p:cNvCxnSpPr/>
              <p:nvPr/>
            </p:nvCxnSpPr>
            <p:spPr>
              <a:xfrm>
                <a:off x="4572000" y="-83850"/>
                <a:ext cx="0" cy="5319300"/>
              </a:xfrm>
              <a:prstGeom prst="straightConnector1">
                <a:avLst/>
              </a:prstGeom>
              <a:noFill/>
              <a:ln w="9525" cap="flat" cmpd="sng">
                <a:solidFill>
                  <a:srgbClr val="D9D9D9"/>
                </a:solidFill>
                <a:prstDash val="dot"/>
                <a:round/>
                <a:headEnd type="none" w="med" len="med"/>
                <a:tailEnd type="none" w="med" len="med"/>
              </a:ln>
            </p:spPr>
          </p:cxnSp>
          <p:cxnSp>
            <p:nvCxnSpPr>
              <p:cNvPr id="120" name="Shape 120"/>
              <p:cNvCxnSpPr/>
              <p:nvPr/>
            </p:nvCxnSpPr>
            <p:spPr>
              <a:xfrm>
                <a:off x="283991" y="-83850"/>
                <a:ext cx="0" cy="5319300"/>
              </a:xfrm>
              <a:prstGeom prst="straightConnector1">
                <a:avLst/>
              </a:prstGeom>
              <a:noFill/>
              <a:ln w="9525" cap="flat" cmpd="sng">
                <a:solidFill>
                  <a:srgbClr val="D9D9D9"/>
                </a:solidFill>
                <a:prstDash val="dot"/>
                <a:round/>
                <a:headEnd type="none" w="med" len="med"/>
                <a:tailEnd type="none" w="med" len="med"/>
              </a:ln>
            </p:spPr>
          </p:cxnSp>
          <p:cxnSp>
            <p:nvCxnSpPr>
              <p:cNvPr id="121" name="Shape 121"/>
              <p:cNvCxnSpPr/>
              <p:nvPr/>
            </p:nvCxnSpPr>
            <p:spPr>
              <a:xfrm>
                <a:off x="8889884" y="-83850"/>
                <a:ext cx="0" cy="5319300"/>
              </a:xfrm>
              <a:prstGeom prst="straightConnector1">
                <a:avLst/>
              </a:prstGeom>
              <a:noFill/>
              <a:ln w="9525" cap="flat" cmpd="sng">
                <a:solidFill>
                  <a:srgbClr val="D9D9D9"/>
                </a:solidFill>
                <a:prstDash val="dot"/>
                <a:round/>
                <a:headEnd type="none" w="med" len="med"/>
                <a:tailEnd type="none" w="med" len="med"/>
              </a:ln>
            </p:spPr>
          </p:cxnSp>
        </p:grpSp>
        <p:cxnSp>
          <p:nvCxnSpPr>
            <p:cNvPr id="122" name="Shape 122"/>
            <p:cNvCxnSpPr/>
            <p:nvPr/>
          </p:nvCxnSpPr>
          <p:spPr>
            <a:xfrm>
              <a:off x="-178050" y="4881167"/>
              <a:ext cx="9563400" cy="0"/>
            </a:xfrm>
            <a:prstGeom prst="straightConnector1">
              <a:avLst/>
            </a:prstGeom>
            <a:noFill/>
            <a:ln w="9525" cap="flat" cmpd="sng">
              <a:solidFill>
                <a:srgbClr val="D9D9D9"/>
              </a:solidFill>
              <a:prstDash val="dot"/>
              <a:round/>
              <a:headEnd type="none" w="med" len="med"/>
              <a:tailEnd type="none" w="med" len="med"/>
            </a:ln>
          </p:spPr>
        </p:cxnSp>
        <p:cxnSp>
          <p:nvCxnSpPr>
            <p:cNvPr id="123" name="Shape 123"/>
            <p:cNvCxnSpPr/>
            <p:nvPr/>
          </p:nvCxnSpPr>
          <p:spPr>
            <a:xfrm>
              <a:off x="-178050" y="1416400"/>
              <a:ext cx="9563400" cy="0"/>
            </a:xfrm>
            <a:prstGeom prst="straightConnector1">
              <a:avLst/>
            </a:prstGeom>
            <a:noFill/>
            <a:ln w="9525" cap="flat" cmpd="sng">
              <a:solidFill>
                <a:srgbClr val="D9D9D9"/>
              </a:solidFill>
              <a:prstDash val="dot"/>
              <a:round/>
              <a:headEnd type="none" w="med" len="med"/>
              <a:tailEnd type="none" w="med" len="med"/>
            </a:ln>
          </p:spPr>
        </p:cxnSp>
        <p:cxnSp>
          <p:nvCxnSpPr>
            <p:cNvPr id="124" name="Shape 124"/>
            <p:cNvCxnSpPr/>
            <p:nvPr/>
          </p:nvCxnSpPr>
          <p:spPr>
            <a:xfrm>
              <a:off x="579991" y="-83850"/>
              <a:ext cx="0" cy="5319300"/>
            </a:xfrm>
            <a:prstGeom prst="straightConnector1">
              <a:avLst/>
            </a:prstGeom>
            <a:noFill/>
            <a:ln w="9525" cap="flat" cmpd="sng">
              <a:solidFill>
                <a:srgbClr val="D9D9D9"/>
              </a:solidFill>
              <a:prstDash val="dot"/>
              <a:round/>
              <a:headEnd type="none" w="med" len="med"/>
              <a:tailEnd type="none" w="med" len="med"/>
            </a:ln>
          </p:spPr>
        </p:cxnSp>
        <p:cxnSp>
          <p:nvCxnSpPr>
            <p:cNvPr id="125" name="Shape 125"/>
            <p:cNvCxnSpPr/>
            <p:nvPr/>
          </p:nvCxnSpPr>
          <p:spPr>
            <a:xfrm>
              <a:off x="8603466" y="-83850"/>
              <a:ext cx="0" cy="5319300"/>
            </a:xfrm>
            <a:prstGeom prst="straightConnector1">
              <a:avLst/>
            </a:prstGeom>
            <a:noFill/>
            <a:ln w="9525" cap="flat" cmpd="sng">
              <a:solidFill>
                <a:srgbClr val="D9D9D9"/>
              </a:solidFill>
              <a:prstDash val="dot"/>
              <a:round/>
              <a:headEnd type="none" w="med" len="med"/>
              <a:tailEnd type="none" w="med" len="med"/>
            </a:ln>
          </p:spPr>
        </p:cxnSp>
        <p:cxnSp>
          <p:nvCxnSpPr>
            <p:cNvPr id="126" name="Shape 126"/>
            <p:cNvCxnSpPr/>
            <p:nvPr/>
          </p:nvCxnSpPr>
          <p:spPr>
            <a:xfrm>
              <a:off x="-178050" y="1058125"/>
              <a:ext cx="9563400" cy="0"/>
            </a:xfrm>
            <a:prstGeom prst="straightConnector1">
              <a:avLst/>
            </a:prstGeom>
            <a:noFill/>
            <a:ln w="9525" cap="flat" cmpd="sng">
              <a:solidFill>
                <a:srgbClr val="D9D9D9"/>
              </a:solidFill>
              <a:prstDash val="dot"/>
              <a:round/>
              <a:headEnd type="none" w="med" len="med"/>
              <a:tailEnd type="none" w="med" len="med"/>
            </a:ln>
          </p:spPr>
        </p:cxn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3">
  <p:cSld name="Blank">
    <p:spTree>
      <p:nvGrpSpPr>
        <p:cNvPr id="1" name="Shape 127"/>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02 • Headline">
  <p:cSld name="Title Slide_1">
    <p:bg>
      <p:bgPr>
        <a:solidFill>
          <a:srgbClr val="FFFFFF"/>
        </a:solidFill>
        <a:effectLst/>
      </p:bgPr>
    </p:bg>
    <p:spTree>
      <p:nvGrpSpPr>
        <p:cNvPr id="1" name="Shape 128"/>
        <p:cNvGrpSpPr/>
        <p:nvPr/>
      </p:nvGrpSpPr>
      <p:grpSpPr>
        <a:xfrm>
          <a:off x="0" y="0"/>
          <a:ext cx="0" cy="0"/>
          <a:chOff x="0" y="0"/>
          <a:chExt cx="0" cy="0"/>
        </a:xfrm>
      </p:grpSpPr>
      <p:sp>
        <p:nvSpPr>
          <p:cNvPr id="129" name="Shape 129"/>
          <p:cNvSpPr txBox="1">
            <a:spLocks noGrp="1"/>
          </p:cNvSpPr>
          <p:nvPr>
            <p:ph type="title"/>
          </p:nvPr>
        </p:nvSpPr>
        <p:spPr>
          <a:xfrm>
            <a:off x="374063" y="372219"/>
            <a:ext cx="8222700" cy="492300"/>
          </a:xfrm>
          <a:prstGeom prst="rect">
            <a:avLst/>
          </a:prstGeom>
        </p:spPr>
        <p:txBody>
          <a:bodyPr spcFirstLastPara="1" wrap="square" lIns="57150" tIns="57150" rIns="57150" bIns="57150" anchor="t" anchorCtr="0"/>
          <a:lstStyle>
            <a:lvl1pPr lvl="0" rtl="0">
              <a:spcBef>
                <a:spcPts val="0"/>
              </a:spcBef>
              <a:spcAft>
                <a:spcPts val="0"/>
              </a:spcAft>
              <a:buNone/>
              <a:defRPr sz="2300">
                <a:solidFill>
                  <a:srgbClr val="666666"/>
                </a:solidFill>
                <a:latin typeface="Montserrat Medium"/>
                <a:ea typeface="Montserrat Medium"/>
                <a:cs typeface="Montserrat Medium"/>
                <a:sym typeface="Montserrat Medium"/>
              </a:defRPr>
            </a:lvl1pPr>
            <a:lvl2pPr lvl="1" rtl="0">
              <a:spcBef>
                <a:spcPts val="0"/>
              </a:spcBef>
              <a:spcAft>
                <a:spcPts val="0"/>
              </a:spcAft>
              <a:buNone/>
              <a:defRPr sz="2300">
                <a:solidFill>
                  <a:srgbClr val="666666"/>
                </a:solidFill>
                <a:latin typeface="Montserrat Medium"/>
                <a:ea typeface="Montserrat Medium"/>
                <a:cs typeface="Montserrat Medium"/>
                <a:sym typeface="Montserrat Medium"/>
              </a:defRPr>
            </a:lvl2pPr>
            <a:lvl3pPr lvl="2" rtl="0">
              <a:spcBef>
                <a:spcPts val="0"/>
              </a:spcBef>
              <a:spcAft>
                <a:spcPts val="0"/>
              </a:spcAft>
              <a:buNone/>
              <a:defRPr sz="2300">
                <a:solidFill>
                  <a:srgbClr val="666666"/>
                </a:solidFill>
                <a:latin typeface="Montserrat Medium"/>
                <a:ea typeface="Montserrat Medium"/>
                <a:cs typeface="Montserrat Medium"/>
                <a:sym typeface="Montserrat Medium"/>
              </a:defRPr>
            </a:lvl3pPr>
            <a:lvl4pPr lvl="3" rtl="0">
              <a:spcBef>
                <a:spcPts val="0"/>
              </a:spcBef>
              <a:spcAft>
                <a:spcPts val="0"/>
              </a:spcAft>
              <a:buNone/>
              <a:defRPr sz="2300">
                <a:solidFill>
                  <a:srgbClr val="666666"/>
                </a:solidFill>
                <a:latin typeface="Montserrat Medium"/>
                <a:ea typeface="Montserrat Medium"/>
                <a:cs typeface="Montserrat Medium"/>
                <a:sym typeface="Montserrat Medium"/>
              </a:defRPr>
            </a:lvl4pPr>
            <a:lvl5pPr lvl="4" rtl="0">
              <a:spcBef>
                <a:spcPts val="0"/>
              </a:spcBef>
              <a:spcAft>
                <a:spcPts val="0"/>
              </a:spcAft>
              <a:buNone/>
              <a:defRPr sz="2300">
                <a:solidFill>
                  <a:srgbClr val="666666"/>
                </a:solidFill>
                <a:latin typeface="Montserrat Medium"/>
                <a:ea typeface="Montserrat Medium"/>
                <a:cs typeface="Montserrat Medium"/>
                <a:sym typeface="Montserrat Medium"/>
              </a:defRPr>
            </a:lvl5pPr>
            <a:lvl6pPr lvl="5" rtl="0">
              <a:spcBef>
                <a:spcPts val="0"/>
              </a:spcBef>
              <a:spcAft>
                <a:spcPts val="0"/>
              </a:spcAft>
              <a:buNone/>
              <a:defRPr sz="2300">
                <a:solidFill>
                  <a:srgbClr val="666666"/>
                </a:solidFill>
                <a:latin typeface="Montserrat Medium"/>
                <a:ea typeface="Montserrat Medium"/>
                <a:cs typeface="Montserrat Medium"/>
                <a:sym typeface="Montserrat Medium"/>
              </a:defRPr>
            </a:lvl6pPr>
            <a:lvl7pPr lvl="6" rtl="0">
              <a:spcBef>
                <a:spcPts val="0"/>
              </a:spcBef>
              <a:spcAft>
                <a:spcPts val="0"/>
              </a:spcAft>
              <a:buNone/>
              <a:defRPr sz="2300">
                <a:solidFill>
                  <a:srgbClr val="666666"/>
                </a:solidFill>
                <a:latin typeface="Montserrat Medium"/>
                <a:ea typeface="Montserrat Medium"/>
                <a:cs typeface="Montserrat Medium"/>
                <a:sym typeface="Montserrat Medium"/>
              </a:defRPr>
            </a:lvl7pPr>
            <a:lvl8pPr lvl="7" rtl="0">
              <a:spcBef>
                <a:spcPts val="0"/>
              </a:spcBef>
              <a:spcAft>
                <a:spcPts val="0"/>
              </a:spcAft>
              <a:buNone/>
              <a:defRPr sz="2300">
                <a:solidFill>
                  <a:srgbClr val="666666"/>
                </a:solidFill>
                <a:latin typeface="Montserrat Medium"/>
                <a:ea typeface="Montserrat Medium"/>
                <a:cs typeface="Montserrat Medium"/>
                <a:sym typeface="Montserrat Medium"/>
              </a:defRPr>
            </a:lvl8pPr>
            <a:lvl9pPr lvl="8" rtl="0">
              <a:spcBef>
                <a:spcPts val="0"/>
              </a:spcBef>
              <a:spcAft>
                <a:spcPts val="0"/>
              </a:spcAft>
              <a:buNone/>
              <a:defRPr sz="2300">
                <a:solidFill>
                  <a:srgbClr val="666666"/>
                </a:solidFill>
                <a:latin typeface="Montserrat Medium"/>
                <a:ea typeface="Montserrat Medium"/>
                <a:cs typeface="Montserrat Medium"/>
                <a:sym typeface="Montserrat Medium"/>
              </a:defRPr>
            </a:lvl9pPr>
          </a:lstStyle>
          <a:p>
            <a:endParaRPr/>
          </a:p>
        </p:txBody>
      </p:sp>
      <p:sp>
        <p:nvSpPr>
          <p:cNvPr id="130" name="Shape 130"/>
          <p:cNvSpPr/>
          <p:nvPr/>
        </p:nvSpPr>
        <p:spPr>
          <a:xfrm>
            <a:off x="0" y="242281"/>
            <a:ext cx="78300" cy="752100"/>
          </a:xfrm>
          <a:prstGeom prst="rect">
            <a:avLst/>
          </a:prstGeom>
          <a:solidFill>
            <a:schemeClr val="dk1"/>
          </a:solidFill>
          <a:ln>
            <a:noFill/>
          </a:ln>
        </p:spPr>
        <p:txBody>
          <a:bodyPr spcFirstLastPara="1" wrap="square" lIns="57150" tIns="57150" rIns="57150" bIns="57150" anchor="ctr" anchorCtr="0">
            <a:noAutofit/>
          </a:bodyPr>
          <a:lstStyle/>
          <a:p>
            <a:pPr marL="0" lvl="0" indent="0" rtl="0">
              <a:spcBef>
                <a:spcPts val="0"/>
              </a:spcBef>
              <a:spcAft>
                <a:spcPts val="0"/>
              </a:spcAft>
              <a:buNone/>
            </a:pPr>
            <a:endParaRPr sz="900"/>
          </a:p>
        </p:txBody>
      </p:sp>
      <p:sp>
        <p:nvSpPr>
          <p:cNvPr id="131" name="Shape 131"/>
          <p:cNvSpPr txBox="1">
            <a:spLocks noGrp="1"/>
          </p:cNvSpPr>
          <p:nvPr>
            <p:ph type="body" idx="1"/>
          </p:nvPr>
        </p:nvSpPr>
        <p:spPr>
          <a:xfrm>
            <a:off x="421688" y="1345313"/>
            <a:ext cx="8305200" cy="3055200"/>
          </a:xfrm>
          <a:prstGeom prst="rect">
            <a:avLst/>
          </a:prstGeom>
        </p:spPr>
        <p:txBody>
          <a:bodyPr spcFirstLastPara="1" wrap="square" lIns="57150" tIns="57150" rIns="57150" bIns="57150" anchor="t" anchorCtr="0"/>
          <a:lstStyle>
            <a:lvl1pPr marL="457200" marR="0" lvl="0" indent="-228600" algn="l" rtl="0">
              <a:lnSpc>
                <a:spcPct val="100000"/>
              </a:lnSpc>
              <a:spcBef>
                <a:spcPts val="0"/>
              </a:spcBef>
              <a:spcAft>
                <a:spcPts val="0"/>
              </a:spcAft>
              <a:buNone/>
              <a:defRPr sz="1100">
                <a:solidFill>
                  <a:srgbClr val="666666"/>
                </a:solidFill>
                <a:latin typeface="Montserrat"/>
                <a:ea typeface="Montserrat"/>
                <a:cs typeface="Montserrat"/>
                <a:sym typeface="Montserrat"/>
              </a:defRPr>
            </a:lvl1pPr>
            <a:lvl2pPr marL="914400" lvl="1" indent="-298450" rtl="0">
              <a:spcBef>
                <a:spcPts val="0"/>
              </a:spcBef>
              <a:spcAft>
                <a:spcPts val="0"/>
              </a:spcAft>
              <a:buClr>
                <a:srgbClr val="666666"/>
              </a:buClr>
              <a:buSzPts val="1100"/>
              <a:buFont typeface="Montserrat"/>
              <a:buChar char="○"/>
              <a:defRPr sz="1100">
                <a:solidFill>
                  <a:srgbClr val="666666"/>
                </a:solidFill>
                <a:latin typeface="Montserrat"/>
                <a:ea typeface="Montserrat"/>
                <a:cs typeface="Montserrat"/>
                <a:sym typeface="Montserrat"/>
              </a:defRPr>
            </a:lvl2pPr>
            <a:lvl3pPr marL="1371600" lvl="2" indent="-298450" rtl="0">
              <a:spcBef>
                <a:spcPts val="1600"/>
              </a:spcBef>
              <a:spcAft>
                <a:spcPts val="0"/>
              </a:spcAft>
              <a:buClr>
                <a:srgbClr val="666666"/>
              </a:buClr>
              <a:buSzPts val="1100"/>
              <a:buFont typeface="Montserrat"/>
              <a:buChar char="■"/>
              <a:defRPr sz="1100">
                <a:solidFill>
                  <a:srgbClr val="666666"/>
                </a:solidFill>
                <a:latin typeface="Montserrat"/>
                <a:ea typeface="Montserrat"/>
                <a:cs typeface="Montserrat"/>
                <a:sym typeface="Montserrat"/>
              </a:defRPr>
            </a:lvl3pPr>
            <a:lvl4pPr marL="1828800" lvl="3" indent="-298450" rtl="0">
              <a:spcBef>
                <a:spcPts val="1600"/>
              </a:spcBef>
              <a:spcAft>
                <a:spcPts val="0"/>
              </a:spcAft>
              <a:buClr>
                <a:srgbClr val="666666"/>
              </a:buClr>
              <a:buSzPts val="1100"/>
              <a:buFont typeface="Montserrat"/>
              <a:buChar char="●"/>
              <a:defRPr sz="1100">
                <a:solidFill>
                  <a:srgbClr val="666666"/>
                </a:solidFill>
                <a:latin typeface="Montserrat"/>
                <a:ea typeface="Montserrat"/>
                <a:cs typeface="Montserrat"/>
                <a:sym typeface="Montserrat"/>
              </a:defRPr>
            </a:lvl4pPr>
            <a:lvl5pPr marL="2286000" lvl="4" indent="-298450" rtl="0">
              <a:spcBef>
                <a:spcPts val="1600"/>
              </a:spcBef>
              <a:spcAft>
                <a:spcPts val="0"/>
              </a:spcAft>
              <a:buClr>
                <a:srgbClr val="666666"/>
              </a:buClr>
              <a:buSzPts val="1100"/>
              <a:buFont typeface="Montserrat"/>
              <a:buChar char="○"/>
              <a:defRPr sz="1100">
                <a:solidFill>
                  <a:srgbClr val="666666"/>
                </a:solidFill>
                <a:latin typeface="Montserrat"/>
                <a:ea typeface="Montserrat"/>
                <a:cs typeface="Montserrat"/>
                <a:sym typeface="Montserrat"/>
              </a:defRPr>
            </a:lvl5pPr>
            <a:lvl6pPr marL="2743200" lvl="5" indent="-298450" rtl="0">
              <a:spcBef>
                <a:spcPts val="1600"/>
              </a:spcBef>
              <a:spcAft>
                <a:spcPts val="0"/>
              </a:spcAft>
              <a:buClr>
                <a:srgbClr val="666666"/>
              </a:buClr>
              <a:buSzPts val="1100"/>
              <a:buFont typeface="Montserrat"/>
              <a:buChar char="■"/>
              <a:defRPr sz="1100">
                <a:solidFill>
                  <a:srgbClr val="666666"/>
                </a:solidFill>
                <a:latin typeface="Montserrat"/>
                <a:ea typeface="Montserrat"/>
                <a:cs typeface="Montserrat"/>
                <a:sym typeface="Montserrat"/>
              </a:defRPr>
            </a:lvl6pPr>
            <a:lvl7pPr marL="3200400" lvl="6" indent="-298450" rtl="0">
              <a:spcBef>
                <a:spcPts val="1600"/>
              </a:spcBef>
              <a:spcAft>
                <a:spcPts val="0"/>
              </a:spcAft>
              <a:buClr>
                <a:srgbClr val="666666"/>
              </a:buClr>
              <a:buSzPts val="1100"/>
              <a:buFont typeface="Montserrat"/>
              <a:buChar char="●"/>
              <a:defRPr sz="1100">
                <a:solidFill>
                  <a:srgbClr val="666666"/>
                </a:solidFill>
                <a:latin typeface="Montserrat"/>
                <a:ea typeface="Montserrat"/>
                <a:cs typeface="Montserrat"/>
                <a:sym typeface="Montserrat"/>
              </a:defRPr>
            </a:lvl7pPr>
            <a:lvl8pPr marL="3657600" lvl="7" indent="-298450" rtl="0">
              <a:spcBef>
                <a:spcPts val="1600"/>
              </a:spcBef>
              <a:spcAft>
                <a:spcPts val="0"/>
              </a:spcAft>
              <a:buClr>
                <a:srgbClr val="666666"/>
              </a:buClr>
              <a:buSzPts val="1100"/>
              <a:buFont typeface="Montserrat"/>
              <a:buChar char="○"/>
              <a:defRPr sz="1100">
                <a:solidFill>
                  <a:srgbClr val="666666"/>
                </a:solidFill>
                <a:latin typeface="Montserrat"/>
                <a:ea typeface="Montserrat"/>
                <a:cs typeface="Montserrat"/>
                <a:sym typeface="Montserrat"/>
              </a:defRPr>
            </a:lvl8pPr>
            <a:lvl9pPr marL="4114800" lvl="8" indent="-298450" rtl="0">
              <a:spcBef>
                <a:spcPts val="1600"/>
              </a:spcBef>
              <a:spcAft>
                <a:spcPts val="1600"/>
              </a:spcAft>
              <a:buClr>
                <a:srgbClr val="666666"/>
              </a:buClr>
              <a:buSzPts val="1100"/>
              <a:buFont typeface="Montserrat"/>
              <a:buChar char="■"/>
              <a:defRPr sz="1100">
                <a:solidFill>
                  <a:srgbClr val="666666"/>
                </a:solidFill>
                <a:latin typeface="Montserrat"/>
                <a:ea typeface="Montserrat"/>
                <a:cs typeface="Montserrat"/>
                <a:sym typeface="Montserrat"/>
              </a:defRPr>
            </a:lvl9pPr>
          </a:lstStyle>
          <a:p>
            <a:endParaRPr/>
          </a:p>
        </p:txBody>
      </p:sp>
      <p:sp>
        <p:nvSpPr>
          <p:cNvPr id="132" name="Shape 132"/>
          <p:cNvSpPr txBox="1">
            <a:spLocks noGrp="1"/>
          </p:cNvSpPr>
          <p:nvPr>
            <p:ph type="sldNum" idx="12"/>
          </p:nvPr>
        </p:nvSpPr>
        <p:spPr>
          <a:xfrm>
            <a:off x="8810119" y="4737178"/>
            <a:ext cx="333900" cy="393600"/>
          </a:xfrm>
          <a:prstGeom prst="rect">
            <a:avLst/>
          </a:prstGeom>
        </p:spPr>
        <p:txBody>
          <a:bodyPr spcFirstLastPara="1" wrap="square" lIns="91425" tIns="91425" rIns="91425" bIns="91425" anchor="ctr" anchorCtr="0">
            <a:noAutofit/>
          </a:bodyPr>
          <a:lstStyle>
            <a:lvl1pPr lvl="0" algn="ctr" rtl="0">
              <a:buNone/>
              <a:defRPr sz="900">
                <a:solidFill>
                  <a:srgbClr val="666666"/>
                </a:solidFill>
                <a:latin typeface="Roboto"/>
                <a:ea typeface="Roboto"/>
                <a:cs typeface="Roboto"/>
                <a:sym typeface="Roboto"/>
              </a:defRPr>
            </a:lvl1pPr>
            <a:lvl2pPr lvl="1" algn="ctr" rtl="0">
              <a:buNone/>
              <a:defRPr sz="900">
                <a:solidFill>
                  <a:srgbClr val="666666"/>
                </a:solidFill>
                <a:latin typeface="Roboto"/>
                <a:ea typeface="Roboto"/>
                <a:cs typeface="Roboto"/>
                <a:sym typeface="Roboto"/>
              </a:defRPr>
            </a:lvl2pPr>
            <a:lvl3pPr lvl="2" algn="ctr" rtl="0">
              <a:buNone/>
              <a:defRPr sz="900">
                <a:solidFill>
                  <a:srgbClr val="666666"/>
                </a:solidFill>
                <a:latin typeface="Roboto"/>
                <a:ea typeface="Roboto"/>
                <a:cs typeface="Roboto"/>
                <a:sym typeface="Roboto"/>
              </a:defRPr>
            </a:lvl3pPr>
            <a:lvl4pPr lvl="3" algn="ctr" rtl="0">
              <a:buNone/>
              <a:defRPr sz="900">
                <a:solidFill>
                  <a:srgbClr val="666666"/>
                </a:solidFill>
                <a:latin typeface="Roboto"/>
                <a:ea typeface="Roboto"/>
                <a:cs typeface="Roboto"/>
                <a:sym typeface="Roboto"/>
              </a:defRPr>
            </a:lvl4pPr>
            <a:lvl5pPr lvl="4" algn="ctr" rtl="0">
              <a:buNone/>
              <a:defRPr sz="900">
                <a:solidFill>
                  <a:srgbClr val="666666"/>
                </a:solidFill>
                <a:latin typeface="Roboto"/>
                <a:ea typeface="Roboto"/>
                <a:cs typeface="Roboto"/>
                <a:sym typeface="Roboto"/>
              </a:defRPr>
            </a:lvl5pPr>
            <a:lvl6pPr lvl="5" algn="ctr" rtl="0">
              <a:buNone/>
              <a:defRPr sz="900">
                <a:solidFill>
                  <a:srgbClr val="666666"/>
                </a:solidFill>
                <a:latin typeface="Roboto"/>
                <a:ea typeface="Roboto"/>
                <a:cs typeface="Roboto"/>
                <a:sym typeface="Roboto"/>
              </a:defRPr>
            </a:lvl6pPr>
            <a:lvl7pPr lvl="6" algn="ctr" rtl="0">
              <a:buNone/>
              <a:defRPr sz="900">
                <a:solidFill>
                  <a:srgbClr val="666666"/>
                </a:solidFill>
                <a:latin typeface="Roboto"/>
                <a:ea typeface="Roboto"/>
                <a:cs typeface="Roboto"/>
                <a:sym typeface="Roboto"/>
              </a:defRPr>
            </a:lvl7pPr>
            <a:lvl8pPr lvl="7" algn="ctr" rtl="0">
              <a:buNone/>
              <a:defRPr sz="900">
                <a:solidFill>
                  <a:srgbClr val="666666"/>
                </a:solidFill>
                <a:latin typeface="Roboto"/>
                <a:ea typeface="Roboto"/>
                <a:cs typeface="Roboto"/>
                <a:sym typeface="Roboto"/>
              </a:defRPr>
            </a:lvl8pPr>
            <a:lvl9pPr lvl="8" algn="ctr" rtl="0">
              <a:buNone/>
              <a:defRPr sz="900">
                <a:solidFill>
                  <a:srgbClr val="666666"/>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
        <p:nvSpPr>
          <p:cNvPr id="133" name="Shape 133"/>
          <p:cNvSpPr txBox="1"/>
          <p:nvPr/>
        </p:nvSpPr>
        <p:spPr>
          <a:xfrm>
            <a:off x="6588202" y="4845969"/>
            <a:ext cx="1782600" cy="151200"/>
          </a:xfrm>
          <a:prstGeom prst="rect">
            <a:avLst/>
          </a:prstGeom>
          <a:noFill/>
          <a:ln>
            <a:noFill/>
          </a:ln>
        </p:spPr>
        <p:txBody>
          <a:bodyPr spcFirstLastPara="1" wrap="square" lIns="57150" tIns="57150" rIns="57150" bIns="57150" anchor="t" anchorCtr="0">
            <a:noAutofit/>
          </a:bodyPr>
          <a:lstStyle/>
          <a:p>
            <a:pPr marL="0" lvl="0" indent="0" algn="r" rtl="0">
              <a:lnSpc>
                <a:spcPct val="140000"/>
              </a:lnSpc>
              <a:spcBef>
                <a:spcPts val="0"/>
              </a:spcBef>
              <a:spcAft>
                <a:spcPts val="0"/>
              </a:spcAft>
              <a:buClr>
                <a:srgbClr val="000000"/>
              </a:buClr>
              <a:buSzPts val="700"/>
              <a:buFont typeface="Arial"/>
              <a:buNone/>
            </a:pPr>
            <a:r>
              <a:rPr lang="en" sz="600">
                <a:solidFill>
                  <a:srgbClr val="CCCCCC"/>
                </a:solidFill>
                <a:latin typeface="Montserrat"/>
                <a:ea typeface="Montserrat"/>
                <a:cs typeface="Montserrat"/>
                <a:sym typeface="Montserrat"/>
              </a:rPr>
              <a:t>2018  |  Confidential and Proprietary</a:t>
            </a:r>
            <a:endParaRPr sz="500">
              <a:solidFill>
                <a:srgbClr val="CCCCCC"/>
              </a:solidFill>
              <a:latin typeface="Roboto"/>
              <a:ea typeface="Roboto"/>
              <a:cs typeface="Roboto"/>
              <a:sym typeface="Roboto"/>
            </a:endParaRPr>
          </a:p>
        </p:txBody>
      </p:sp>
      <p:pic>
        <p:nvPicPr>
          <p:cNvPr id="134" name="Shape 134"/>
          <p:cNvPicPr preferRelativeResize="0"/>
          <p:nvPr/>
        </p:nvPicPr>
        <p:blipFill>
          <a:blip r:embed="rId2">
            <a:alphaModFix/>
          </a:blip>
          <a:stretch>
            <a:fillRect/>
          </a:stretch>
        </p:blipFill>
        <p:spPr>
          <a:xfrm>
            <a:off x="8370953" y="4895219"/>
            <a:ext cx="308336" cy="11100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ue Footer - Title &amp; Body">
  <p:cSld name="CUSTOM_3">
    <p:spTree>
      <p:nvGrpSpPr>
        <p:cNvPr id="1" name="Shape 135"/>
        <p:cNvGrpSpPr/>
        <p:nvPr/>
      </p:nvGrpSpPr>
      <p:grpSpPr>
        <a:xfrm>
          <a:off x="0" y="0"/>
          <a:ext cx="0" cy="0"/>
          <a:chOff x="0" y="0"/>
          <a:chExt cx="0" cy="0"/>
        </a:xfrm>
      </p:grpSpPr>
      <p:grpSp>
        <p:nvGrpSpPr>
          <p:cNvPr id="136" name="Shape 136"/>
          <p:cNvGrpSpPr/>
          <p:nvPr/>
        </p:nvGrpSpPr>
        <p:grpSpPr>
          <a:xfrm>
            <a:off x="-19118" y="4626758"/>
            <a:ext cx="9182236" cy="548378"/>
            <a:chOff x="-19118" y="4617750"/>
            <a:chExt cx="9182236" cy="548378"/>
          </a:xfrm>
        </p:grpSpPr>
        <p:sp>
          <p:nvSpPr>
            <p:cNvPr id="137" name="Shape 137"/>
            <p:cNvSpPr/>
            <p:nvPr/>
          </p:nvSpPr>
          <p:spPr>
            <a:xfrm flipH="1">
              <a:off x="19244" y="4617750"/>
              <a:ext cx="9143874" cy="548378"/>
            </a:xfrm>
            <a:custGeom>
              <a:avLst/>
              <a:gdLst/>
              <a:ahLst/>
              <a:cxnLst/>
              <a:rect l="0" t="0" r="0" b="0"/>
              <a:pathLst>
                <a:path w="367556" h="19840" extrusionOk="0">
                  <a:moveTo>
                    <a:pt x="0" y="19840"/>
                  </a:moveTo>
                  <a:lnTo>
                    <a:pt x="515" y="0"/>
                  </a:lnTo>
                  <a:lnTo>
                    <a:pt x="367556" y="11270"/>
                  </a:lnTo>
                  <a:lnTo>
                    <a:pt x="367044" y="18698"/>
                  </a:lnTo>
                  <a:close/>
                </a:path>
              </a:pathLst>
            </a:custGeom>
            <a:solidFill>
              <a:srgbClr val="3367D6"/>
            </a:solidFill>
            <a:ln>
              <a:noFill/>
            </a:ln>
          </p:spPr>
        </p:sp>
        <p:sp>
          <p:nvSpPr>
            <p:cNvPr id="138" name="Shape 138"/>
            <p:cNvSpPr/>
            <p:nvPr/>
          </p:nvSpPr>
          <p:spPr>
            <a:xfrm flipH="1">
              <a:off x="-19118" y="4677825"/>
              <a:ext cx="4769786" cy="473975"/>
            </a:xfrm>
            <a:custGeom>
              <a:avLst/>
              <a:gdLst/>
              <a:ahLst/>
              <a:cxnLst/>
              <a:rect l="0" t="0" r="0" b="0"/>
              <a:pathLst>
                <a:path w="366343" h="18959" extrusionOk="0">
                  <a:moveTo>
                    <a:pt x="0" y="18521"/>
                  </a:moveTo>
                  <a:lnTo>
                    <a:pt x="366343" y="0"/>
                  </a:lnTo>
                  <a:lnTo>
                    <a:pt x="366052" y="18959"/>
                  </a:lnTo>
                  <a:close/>
                </a:path>
              </a:pathLst>
            </a:custGeom>
            <a:solidFill>
              <a:srgbClr val="4285F4"/>
            </a:solidFill>
            <a:ln>
              <a:noFill/>
            </a:ln>
          </p:spPr>
        </p:sp>
      </p:grpSp>
      <p:pic>
        <p:nvPicPr>
          <p:cNvPr id="139" name="Shape 139" descr="Google_Logo_2015_gr.png"/>
          <p:cNvPicPr preferRelativeResize="0"/>
          <p:nvPr/>
        </p:nvPicPr>
        <p:blipFill>
          <a:blip r:embed="rId2">
            <a:alphaModFix/>
          </a:blip>
          <a:stretch>
            <a:fillRect/>
          </a:stretch>
        </p:blipFill>
        <p:spPr>
          <a:xfrm>
            <a:off x="271359" y="4884048"/>
            <a:ext cx="555425" cy="171122"/>
          </a:xfrm>
          <a:prstGeom prst="rect">
            <a:avLst/>
          </a:prstGeom>
          <a:noFill/>
          <a:ln>
            <a:noFill/>
          </a:ln>
        </p:spPr>
      </p:pic>
      <p:sp>
        <p:nvSpPr>
          <p:cNvPr id="140" name="Shape 140"/>
          <p:cNvSpPr txBox="1"/>
          <p:nvPr/>
        </p:nvSpPr>
        <p:spPr>
          <a:xfrm>
            <a:off x="7934700" y="4796670"/>
            <a:ext cx="1209300" cy="303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600">
                <a:solidFill>
                  <a:srgbClr val="EFEFEF"/>
                </a:solidFill>
                <a:latin typeface="Roboto"/>
                <a:ea typeface="Roboto"/>
                <a:cs typeface="Roboto"/>
                <a:sym typeface="Roboto"/>
              </a:rPr>
              <a:t>Proprietary + Confidential</a:t>
            </a:r>
            <a:endParaRPr sz="600">
              <a:solidFill>
                <a:srgbClr val="EFEFEF"/>
              </a:solidFill>
              <a:latin typeface="Roboto"/>
              <a:ea typeface="Roboto"/>
              <a:cs typeface="Roboto"/>
              <a:sym typeface="Roboto"/>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Shape 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ue Footer - Title &amp; Body 1">
  <p:cSld name="CUSTOM_3_2">
    <p:spTree>
      <p:nvGrpSpPr>
        <p:cNvPr id="1" name="Shape 141"/>
        <p:cNvGrpSpPr/>
        <p:nvPr/>
      </p:nvGrpSpPr>
      <p:grpSpPr>
        <a:xfrm>
          <a:off x="0" y="0"/>
          <a:ext cx="0" cy="0"/>
          <a:chOff x="0" y="0"/>
          <a:chExt cx="0" cy="0"/>
        </a:xfrm>
      </p:grpSpPr>
      <p:grpSp>
        <p:nvGrpSpPr>
          <p:cNvPr id="142" name="Shape 142"/>
          <p:cNvGrpSpPr/>
          <p:nvPr/>
        </p:nvGrpSpPr>
        <p:grpSpPr>
          <a:xfrm>
            <a:off x="-19118" y="4626758"/>
            <a:ext cx="9182236" cy="548378"/>
            <a:chOff x="-19118" y="4617750"/>
            <a:chExt cx="9182236" cy="548378"/>
          </a:xfrm>
        </p:grpSpPr>
        <p:sp>
          <p:nvSpPr>
            <p:cNvPr id="143" name="Shape 143"/>
            <p:cNvSpPr/>
            <p:nvPr/>
          </p:nvSpPr>
          <p:spPr>
            <a:xfrm flipH="1">
              <a:off x="19244" y="4617750"/>
              <a:ext cx="9143874" cy="548378"/>
            </a:xfrm>
            <a:custGeom>
              <a:avLst/>
              <a:gdLst/>
              <a:ahLst/>
              <a:cxnLst/>
              <a:rect l="0" t="0" r="0" b="0"/>
              <a:pathLst>
                <a:path w="367556" h="19840" extrusionOk="0">
                  <a:moveTo>
                    <a:pt x="0" y="19840"/>
                  </a:moveTo>
                  <a:lnTo>
                    <a:pt x="515" y="0"/>
                  </a:lnTo>
                  <a:lnTo>
                    <a:pt x="367556" y="11270"/>
                  </a:lnTo>
                  <a:lnTo>
                    <a:pt x="367044" y="18698"/>
                  </a:lnTo>
                  <a:close/>
                </a:path>
              </a:pathLst>
            </a:custGeom>
            <a:solidFill>
              <a:srgbClr val="3367D6"/>
            </a:solidFill>
            <a:ln>
              <a:noFill/>
            </a:ln>
          </p:spPr>
        </p:sp>
        <p:sp>
          <p:nvSpPr>
            <p:cNvPr id="144" name="Shape 144"/>
            <p:cNvSpPr/>
            <p:nvPr/>
          </p:nvSpPr>
          <p:spPr>
            <a:xfrm flipH="1">
              <a:off x="-19118" y="4677825"/>
              <a:ext cx="4769786" cy="473975"/>
            </a:xfrm>
            <a:custGeom>
              <a:avLst/>
              <a:gdLst/>
              <a:ahLst/>
              <a:cxnLst/>
              <a:rect l="0" t="0" r="0" b="0"/>
              <a:pathLst>
                <a:path w="366343" h="18959" extrusionOk="0">
                  <a:moveTo>
                    <a:pt x="0" y="18521"/>
                  </a:moveTo>
                  <a:lnTo>
                    <a:pt x="366343" y="0"/>
                  </a:lnTo>
                  <a:lnTo>
                    <a:pt x="366052" y="18959"/>
                  </a:lnTo>
                  <a:close/>
                </a:path>
              </a:pathLst>
            </a:custGeom>
            <a:solidFill>
              <a:srgbClr val="4285F4"/>
            </a:solidFill>
            <a:ln>
              <a:noFill/>
            </a:ln>
          </p:spPr>
        </p:sp>
      </p:grpSp>
      <p:pic>
        <p:nvPicPr>
          <p:cNvPr id="145" name="Shape 145" descr="Google_Logo_2015_gr.png"/>
          <p:cNvPicPr preferRelativeResize="0"/>
          <p:nvPr/>
        </p:nvPicPr>
        <p:blipFill>
          <a:blip r:embed="rId2">
            <a:alphaModFix/>
          </a:blip>
          <a:stretch>
            <a:fillRect/>
          </a:stretch>
        </p:blipFill>
        <p:spPr>
          <a:xfrm>
            <a:off x="271359" y="4884048"/>
            <a:ext cx="555425" cy="171122"/>
          </a:xfrm>
          <a:prstGeom prst="rect">
            <a:avLst/>
          </a:prstGeom>
          <a:noFill/>
          <a:ln>
            <a:noFill/>
          </a:ln>
        </p:spPr>
      </p:pic>
      <p:sp>
        <p:nvSpPr>
          <p:cNvPr id="146" name="Shape 146"/>
          <p:cNvSpPr txBox="1"/>
          <p:nvPr/>
        </p:nvSpPr>
        <p:spPr>
          <a:xfrm>
            <a:off x="7934700" y="4796670"/>
            <a:ext cx="1209300" cy="303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600">
                <a:solidFill>
                  <a:srgbClr val="EFEFEF"/>
                </a:solidFill>
                <a:latin typeface="Roboto"/>
                <a:ea typeface="Roboto"/>
                <a:cs typeface="Roboto"/>
                <a:sym typeface="Roboto"/>
              </a:rPr>
              <a:t>Proprietary + Confidential</a:t>
            </a:r>
            <a:endParaRPr sz="600">
              <a:solidFill>
                <a:srgbClr val="EFEFEF"/>
              </a:solidFill>
              <a:latin typeface="Roboto"/>
              <a:ea typeface="Roboto"/>
              <a:cs typeface="Roboto"/>
              <a:sym typeface="Roboto"/>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ue Footer - Two Line Headline">
  <p:cSld name="CUSTOM_3_1">
    <p:spTree>
      <p:nvGrpSpPr>
        <p:cNvPr id="1" name="Shape 147"/>
        <p:cNvGrpSpPr/>
        <p:nvPr/>
      </p:nvGrpSpPr>
      <p:grpSpPr>
        <a:xfrm>
          <a:off x="0" y="0"/>
          <a:ext cx="0" cy="0"/>
          <a:chOff x="0" y="0"/>
          <a:chExt cx="0" cy="0"/>
        </a:xfrm>
      </p:grpSpPr>
      <p:grpSp>
        <p:nvGrpSpPr>
          <p:cNvPr id="148" name="Shape 148"/>
          <p:cNvGrpSpPr/>
          <p:nvPr/>
        </p:nvGrpSpPr>
        <p:grpSpPr>
          <a:xfrm>
            <a:off x="-19118" y="4626758"/>
            <a:ext cx="9182236" cy="548378"/>
            <a:chOff x="-19118" y="4617750"/>
            <a:chExt cx="9182236" cy="548378"/>
          </a:xfrm>
        </p:grpSpPr>
        <p:sp>
          <p:nvSpPr>
            <p:cNvPr id="149" name="Shape 149"/>
            <p:cNvSpPr/>
            <p:nvPr/>
          </p:nvSpPr>
          <p:spPr>
            <a:xfrm flipH="1">
              <a:off x="19244" y="4617750"/>
              <a:ext cx="9143874" cy="548378"/>
            </a:xfrm>
            <a:custGeom>
              <a:avLst/>
              <a:gdLst/>
              <a:ahLst/>
              <a:cxnLst/>
              <a:rect l="0" t="0" r="0" b="0"/>
              <a:pathLst>
                <a:path w="367556" h="19840" extrusionOk="0">
                  <a:moveTo>
                    <a:pt x="0" y="19840"/>
                  </a:moveTo>
                  <a:lnTo>
                    <a:pt x="515" y="0"/>
                  </a:lnTo>
                  <a:lnTo>
                    <a:pt x="367556" y="11270"/>
                  </a:lnTo>
                  <a:lnTo>
                    <a:pt x="367044" y="18698"/>
                  </a:lnTo>
                  <a:close/>
                </a:path>
              </a:pathLst>
            </a:custGeom>
            <a:solidFill>
              <a:srgbClr val="3367D6"/>
            </a:solidFill>
            <a:ln>
              <a:noFill/>
            </a:ln>
          </p:spPr>
        </p:sp>
        <p:sp>
          <p:nvSpPr>
            <p:cNvPr id="150" name="Shape 150"/>
            <p:cNvSpPr/>
            <p:nvPr/>
          </p:nvSpPr>
          <p:spPr>
            <a:xfrm flipH="1">
              <a:off x="-19118" y="4677825"/>
              <a:ext cx="4769786" cy="473975"/>
            </a:xfrm>
            <a:custGeom>
              <a:avLst/>
              <a:gdLst/>
              <a:ahLst/>
              <a:cxnLst/>
              <a:rect l="0" t="0" r="0" b="0"/>
              <a:pathLst>
                <a:path w="366343" h="18959" extrusionOk="0">
                  <a:moveTo>
                    <a:pt x="0" y="18521"/>
                  </a:moveTo>
                  <a:lnTo>
                    <a:pt x="366343" y="0"/>
                  </a:lnTo>
                  <a:lnTo>
                    <a:pt x="366052" y="18959"/>
                  </a:lnTo>
                  <a:close/>
                </a:path>
              </a:pathLst>
            </a:custGeom>
            <a:solidFill>
              <a:srgbClr val="4285F4"/>
            </a:solidFill>
            <a:ln>
              <a:noFill/>
            </a:ln>
          </p:spPr>
        </p:sp>
      </p:grpSp>
      <p:pic>
        <p:nvPicPr>
          <p:cNvPr id="151" name="Shape 151" descr="Google_Logo_2015_gr.png"/>
          <p:cNvPicPr preferRelativeResize="0"/>
          <p:nvPr/>
        </p:nvPicPr>
        <p:blipFill>
          <a:blip r:embed="rId2">
            <a:alphaModFix/>
          </a:blip>
          <a:stretch>
            <a:fillRect/>
          </a:stretch>
        </p:blipFill>
        <p:spPr>
          <a:xfrm>
            <a:off x="271359" y="4884048"/>
            <a:ext cx="555425" cy="171122"/>
          </a:xfrm>
          <a:prstGeom prst="rect">
            <a:avLst/>
          </a:prstGeom>
          <a:noFill/>
          <a:ln>
            <a:noFill/>
          </a:ln>
        </p:spPr>
      </p:pic>
      <p:sp>
        <p:nvSpPr>
          <p:cNvPr id="152" name="Shape 152"/>
          <p:cNvSpPr txBox="1"/>
          <p:nvPr/>
        </p:nvSpPr>
        <p:spPr>
          <a:xfrm>
            <a:off x="7934700" y="4796670"/>
            <a:ext cx="1209300" cy="303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600">
                <a:solidFill>
                  <a:srgbClr val="EFEFEF"/>
                </a:solidFill>
                <a:latin typeface="Roboto"/>
                <a:ea typeface="Roboto"/>
                <a:cs typeface="Roboto"/>
                <a:sym typeface="Roboto"/>
              </a:rPr>
              <a:t>Proprietary + Confidential</a:t>
            </a:r>
            <a:endParaRPr sz="600">
              <a:solidFill>
                <a:srgbClr val="EFEFEF"/>
              </a:solidFill>
              <a:latin typeface="Roboto"/>
              <a:ea typeface="Roboto"/>
              <a:cs typeface="Roboto"/>
              <a:sym typeface="Roboto"/>
            </a:endParaRPr>
          </a:p>
        </p:txBody>
      </p:sp>
      <p:sp>
        <p:nvSpPr>
          <p:cNvPr id="153" name="Shape 153"/>
          <p:cNvSpPr/>
          <p:nvPr/>
        </p:nvSpPr>
        <p:spPr>
          <a:xfrm>
            <a:off x="-12" y="246400"/>
            <a:ext cx="77400" cy="808500"/>
          </a:xfrm>
          <a:prstGeom prst="rect">
            <a:avLst/>
          </a:prstGeom>
          <a:solidFill>
            <a:srgbClr val="397AF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4" name="Shape 154"/>
          <p:cNvSpPr txBox="1">
            <a:spLocks noGrp="1"/>
          </p:cNvSpPr>
          <p:nvPr>
            <p:ph type="title"/>
          </p:nvPr>
        </p:nvSpPr>
        <p:spPr>
          <a:xfrm>
            <a:off x="239637" y="246405"/>
            <a:ext cx="8222700" cy="808500"/>
          </a:xfrm>
          <a:prstGeom prst="rect">
            <a:avLst/>
          </a:prstGeom>
        </p:spPr>
        <p:txBody>
          <a:bodyPr spcFirstLastPara="1" wrap="square" lIns="57150" tIns="57150" rIns="57150" bIns="57150" anchor="ctr" anchorCtr="0"/>
          <a:lstStyle>
            <a:lvl1pPr lvl="0" rtl="0">
              <a:spcBef>
                <a:spcPts val="0"/>
              </a:spcBef>
              <a:spcAft>
                <a:spcPts val="0"/>
              </a:spcAft>
              <a:buNone/>
              <a:defRPr sz="2000">
                <a:solidFill>
                  <a:srgbClr val="666666"/>
                </a:solidFill>
                <a:latin typeface="Google Sans Medium"/>
                <a:ea typeface="Google Sans Medium"/>
                <a:cs typeface="Google Sans Medium"/>
                <a:sym typeface="Google Sans Medium"/>
              </a:defRPr>
            </a:lvl1pPr>
            <a:lvl2pPr lvl="1" rtl="0">
              <a:spcBef>
                <a:spcPts val="0"/>
              </a:spcBef>
              <a:spcAft>
                <a:spcPts val="0"/>
              </a:spcAft>
              <a:buNone/>
              <a:defRPr sz="2000">
                <a:solidFill>
                  <a:srgbClr val="666666"/>
                </a:solidFill>
                <a:latin typeface="Google Sans Medium"/>
                <a:ea typeface="Google Sans Medium"/>
                <a:cs typeface="Google Sans Medium"/>
                <a:sym typeface="Google Sans Medium"/>
              </a:defRPr>
            </a:lvl2pPr>
            <a:lvl3pPr lvl="2" rtl="0">
              <a:spcBef>
                <a:spcPts val="0"/>
              </a:spcBef>
              <a:spcAft>
                <a:spcPts val="0"/>
              </a:spcAft>
              <a:buNone/>
              <a:defRPr sz="2000">
                <a:solidFill>
                  <a:srgbClr val="666666"/>
                </a:solidFill>
                <a:latin typeface="Google Sans Medium"/>
                <a:ea typeface="Google Sans Medium"/>
                <a:cs typeface="Google Sans Medium"/>
                <a:sym typeface="Google Sans Medium"/>
              </a:defRPr>
            </a:lvl3pPr>
            <a:lvl4pPr lvl="3" rtl="0">
              <a:spcBef>
                <a:spcPts val="0"/>
              </a:spcBef>
              <a:spcAft>
                <a:spcPts val="0"/>
              </a:spcAft>
              <a:buNone/>
              <a:defRPr sz="2000">
                <a:solidFill>
                  <a:srgbClr val="666666"/>
                </a:solidFill>
                <a:latin typeface="Google Sans Medium"/>
                <a:ea typeface="Google Sans Medium"/>
                <a:cs typeface="Google Sans Medium"/>
                <a:sym typeface="Google Sans Medium"/>
              </a:defRPr>
            </a:lvl4pPr>
            <a:lvl5pPr lvl="4" rtl="0">
              <a:spcBef>
                <a:spcPts val="0"/>
              </a:spcBef>
              <a:spcAft>
                <a:spcPts val="0"/>
              </a:spcAft>
              <a:buNone/>
              <a:defRPr sz="2000">
                <a:solidFill>
                  <a:srgbClr val="666666"/>
                </a:solidFill>
                <a:latin typeface="Google Sans Medium"/>
                <a:ea typeface="Google Sans Medium"/>
                <a:cs typeface="Google Sans Medium"/>
                <a:sym typeface="Google Sans Medium"/>
              </a:defRPr>
            </a:lvl5pPr>
            <a:lvl6pPr lvl="5" rtl="0">
              <a:spcBef>
                <a:spcPts val="0"/>
              </a:spcBef>
              <a:spcAft>
                <a:spcPts val="0"/>
              </a:spcAft>
              <a:buNone/>
              <a:defRPr sz="2000">
                <a:solidFill>
                  <a:srgbClr val="666666"/>
                </a:solidFill>
                <a:latin typeface="Google Sans Medium"/>
                <a:ea typeface="Google Sans Medium"/>
                <a:cs typeface="Google Sans Medium"/>
                <a:sym typeface="Google Sans Medium"/>
              </a:defRPr>
            </a:lvl6pPr>
            <a:lvl7pPr lvl="6" rtl="0">
              <a:spcBef>
                <a:spcPts val="0"/>
              </a:spcBef>
              <a:spcAft>
                <a:spcPts val="0"/>
              </a:spcAft>
              <a:buNone/>
              <a:defRPr sz="2000">
                <a:solidFill>
                  <a:srgbClr val="666666"/>
                </a:solidFill>
                <a:latin typeface="Google Sans Medium"/>
                <a:ea typeface="Google Sans Medium"/>
                <a:cs typeface="Google Sans Medium"/>
                <a:sym typeface="Google Sans Medium"/>
              </a:defRPr>
            </a:lvl7pPr>
            <a:lvl8pPr lvl="7" rtl="0">
              <a:spcBef>
                <a:spcPts val="0"/>
              </a:spcBef>
              <a:spcAft>
                <a:spcPts val="0"/>
              </a:spcAft>
              <a:buNone/>
              <a:defRPr sz="2000">
                <a:solidFill>
                  <a:srgbClr val="666666"/>
                </a:solidFill>
                <a:latin typeface="Google Sans Medium"/>
                <a:ea typeface="Google Sans Medium"/>
                <a:cs typeface="Google Sans Medium"/>
                <a:sym typeface="Google Sans Medium"/>
              </a:defRPr>
            </a:lvl8pPr>
            <a:lvl9pPr lvl="8" rtl="0">
              <a:spcBef>
                <a:spcPts val="0"/>
              </a:spcBef>
              <a:spcAft>
                <a:spcPts val="0"/>
              </a:spcAft>
              <a:buNone/>
              <a:defRPr sz="2000">
                <a:solidFill>
                  <a:srgbClr val="666666"/>
                </a:solidFill>
                <a:latin typeface="Google Sans Medium"/>
                <a:ea typeface="Google Sans Medium"/>
                <a:cs typeface="Google Sans Medium"/>
                <a:sym typeface="Google Sans Medium"/>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ue Footer - Three Line Headline">
  <p:cSld name="CUSTOM_3_1_1">
    <p:spTree>
      <p:nvGrpSpPr>
        <p:cNvPr id="1" name="Shape 155"/>
        <p:cNvGrpSpPr/>
        <p:nvPr/>
      </p:nvGrpSpPr>
      <p:grpSpPr>
        <a:xfrm>
          <a:off x="0" y="0"/>
          <a:ext cx="0" cy="0"/>
          <a:chOff x="0" y="0"/>
          <a:chExt cx="0" cy="0"/>
        </a:xfrm>
      </p:grpSpPr>
      <p:grpSp>
        <p:nvGrpSpPr>
          <p:cNvPr id="156" name="Shape 156"/>
          <p:cNvGrpSpPr/>
          <p:nvPr/>
        </p:nvGrpSpPr>
        <p:grpSpPr>
          <a:xfrm>
            <a:off x="-19118" y="4626758"/>
            <a:ext cx="9182236" cy="548378"/>
            <a:chOff x="-19118" y="4617750"/>
            <a:chExt cx="9182236" cy="548378"/>
          </a:xfrm>
        </p:grpSpPr>
        <p:sp>
          <p:nvSpPr>
            <p:cNvPr id="157" name="Shape 157"/>
            <p:cNvSpPr/>
            <p:nvPr/>
          </p:nvSpPr>
          <p:spPr>
            <a:xfrm flipH="1">
              <a:off x="19244" y="4617750"/>
              <a:ext cx="9143874" cy="548378"/>
            </a:xfrm>
            <a:custGeom>
              <a:avLst/>
              <a:gdLst/>
              <a:ahLst/>
              <a:cxnLst/>
              <a:rect l="0" t="0" r="0" b="0"/>
              <a:pathLst>
                <a:path w="367556" h="19840" extrusionOk="0">
                  <a:moveTo>
                    <a:pt x="0" y="19840"/>
                  </a:moveTo>
                  <a:lnTo>
                    <a:pt x="515" y="0"/>
                  </a:lnTo>
                  <a:lnTo>
                    <a:pt x="367556" y="11270"/>
                  </a:lnTo>
                  <a:lnTo>
                    <a:pt x="367044" y="18698"/>
                  </a:lnTo>
                  <a:close/>
                </a:path>
              </a:pathLst>
            </a:custGeom>
            <a:solidFill>
              <a:srgbClr val="3367D6"/>
            </a:solidFill>
            <a:ln>
              <a:noFill/>
            </a:ln>
          </p:spPr>
        </p:sp>
        <p:sp>
          <p:nvSpPr>
            <p:cNvPr id="158" name="Shape 158"/>
            <p:cNvSpPr/>
            <p:nvPr/>
          </p:nvSpPr>
          <p:spPr>
            <a:xfrm flipH="1">
              <a:off x="-19118" y="4677825"/>
              <a:ext cx="4769786" cy="473975"/>
            </a:xfrm>
            <a:custGeom>
              <a:avLst/>
              <a:gdLst/>
              <a:ahLst/>
              <a:cxnLst/>
              <a:rect l="0" t="0" r="0" b="0"/>
              <a:pathLst>
                <a:path w="366343" h="18959" extrusionOk="0">
                  <a:moveTo>
                    <a:pt x="0" y="18521"/>
                  </a:moveTo>
                  <a:lnTo>
                    <a:pt x="366343" y="0"/>
                  </a:lnTo>
                  <a:lnTo>
                    <a:pt x="366052" y="18959"/>
                  </a:lnTo>
                  <a:close/>
                </a:path>
              </a:pathLst>
            </a:custGeom>
            <a:solidFill>
              <a:srgbClr val="4285F4"/>
            </a:solidFill>
            <a:ln>
              <a:noFill/>
            </a:ln>
          </p:spPr>
        </p:sp>
      </p:grpSp>
      <p:pic>
        <p:nvPicPr>
          <p:cNvPr id="159" name="Shape 159" descr="Google_Logo_2015_gr.png"/>
          <p:cNvPicPr preferRelativeResize="0"/>
          <p:nvPr/>
        </p:nvPicPr>
        <p:blipFill>
          <a:blip r:embed="rId2">
            <a:alphaModFix/>
          </a:blip>
          <a:stretch>
            <a:fillRect/>
          </a:stretch>
        </p:blipFill>
        <p:spPr>
          <a:xfrm>
            <a:off x="271359" y="4884048"/>
            <a:ext cx="555425" cy="171122"/>
          </a:xfrm>
          <a:prstGeom prst="rect">
            <a:avLst/>
          </a:prstGeom>
          <a:noFill/>
          <a:ln>
            <a:noFill/>
          </a:ln>
        </p:spPr>
      </p:pic>
      <p:sp>
        <p:nvSpPr>
          <p:cNvPr id="160" name="Shape 160"/>
          <p:cNvSpPr txBox="1"/>
          <p:nvPr/>
        </p:nvSpPr>
        <p:spPr>
          <a:xfrm>
            <a:off x="7934700" y="4796670"/>
            <a:ext cx="1209300" cy="303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600">
                <a:solidFill>
                  <a:srgbClr val="EFEFEF"/>
                </a:solidFill>
                <a:latin typeface="Roboto"/>
                <a:ea typeface="Roboto"/>
                <a:cs typeface="Roboto"/>
                <a:sym typeface="Roboto"/>
              </a:rPr>
              <a:t>Proprietary + Confidential</a:t>
            </a:r>
            <a:endParaRPr sz="600">
              <a:solidFill>
                <a:srgbClr val="EFEFEF"/>
              </a:solidFill>
              <a:latin typeface="Roboto"/>
              <a:ea typeface="Roboto"/>
              <a:cs typeface="Roboto"/>
              <a:sym typeface="Roboto"/>
            </a:endParaRPr>
          </a:p>
        </p:txBody>
      </p:sp>
      <p:sp>
        <p:nvSpPr>
          <p:cNvPr id="161" name="Shape 161"/>
          <p:cNvSpPr/>
          <p:nvPr/>
        </p:nvSpPr>
        <p:spPr>
          <a:xfrm>
            <a:off x="100" y="246400"/>
            <a:ext cx="77400" cy="1170000"/>
          </a:xfrm>
          <a:prstGeom prst="rect">
            <a:avLst/>
          </a:prstGeom>
          <a:solidFill>
            <a:srgbClr val="397AF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2" name="Shape 162"/>
          <p:cNvSpPr txBox="1">
            <a:spLocks noGrp="1"/>
          </p:cNvSpPr>
          <p:nvPr>
            <p:ph type="title"/>
          </p:nvPr>
        </p:nvSpPr>
        <p:spPr>
          <a:xfrm>
            <a:off x="239625" y="246398"/>
            <a:ext cx="8222700" cy="1170000"/>
          </a:xfrm>
          <a:prstGeom prst="rect">
            <a:avLst/>
          </a:prstGeom>
        </p:spPr>
        <p:txBody>
          <a:bodyPr spcFirstLastPara="1" wrap="square" lIns="57150" tIns="57150" rIns="57150" bIns="57150" anchor="ctr" anchorCtr="0"/>
          <a:lstStyle>
            <a:lvl1pPr lvl="0" rtl="0">
              <a:spcBef>
                <a:spcPts val="0"/>
              </a:spcBef>
              <a:spcAft>
                <a:spcPts val="0"/>
              </a:spcAft>
              <a:buNone/>
              <a:defRPr sz="2000">
                <a:solidFill>
                  <a:srgbClr val="666666"/>
                </a:solidFill>
                <a:latin typeface="Google Sans Medium"/>
                <a:ea typeface="Google Sans Medium"/>
                <a:cs typeface="Google Sans Medium"/>
                <a:sym typeface="Google Sans Medium"/>
              </a:defRPr>
            </a:lvl1pPr>
            <a:lvl2pPr lvl="1" rtl="0">
              <a:spcBef>
                <a:spcPts val="0"/>
              </a:spcBef>
              <a:spcAft>
                <a:spcPts val="0"/>
              </a:spcAft>
              <a:buNone/>
              <a:defRPr sz="2000">
                <a:solidFill>
                  <a:srgbClr val="666666"/>
                </a:solidFill>
                <a:latin typeface="Google Sans Medium"/>
                <a:ea typeface="Google Sans Medium"/>
                <a:cs typeface="Google Sans Medium"/>
                <a:sym typeface="Google Sans Medium"/>
              </a:defRPr>
            </a:lvl2pPr>
            <a:lvl3pPr lvl="2" rtl="0">
              <a:spcBef>
                <a:spcPts val="0"/>
              </a:spcBef>
              <a:spcAft>
                <a:spcPts val="0"/>
              </a:spcAft>
              <a:buNone/>
              <a:defRPr sz="2000">
                <a:solidFill>
                  <a:srgbClr val="666666"/>
                </a:solidFill>
                <a:latin typeface="Google Sans Medium"/>
                <a:ea typeface="Google Sans Medium"/>
                <a:cs typeface="Google Sans Medium"/>
                <a:sym typeface="Google Sans Medium"/>
              </a:defRPr>
            </a:lvl3pPr>
            <a:lvl4pPr lvl="3" rtl="0">
              <a:spcBef>
                <a:spcPts val="0"/>
              </a:spcBef>
              <a:spcAft>
                <a:spcPts val="0"/>
              </a:spcAft>
              <a:buNone/>
              <a:defRPr sz="2000">
                <a:solidFill>
                  <a:srgbClr val="666666"/>
                </a:solidFill>
                <a:latin typeface="Google Sans Medium"/>
                <a:ea typeface="Google Sans Medium"/>
                <a:cs typeface="Google Sans Medium"/>
                <a:sym typeface="Google Sans Medium"/>
              </a:defRPr>
            </a:lvl4pPr>
            <a:lvl5pPr lvl="4" rtl="0">
              <a:spcBef>
                <a:spcPts val="0"/>
              </a:spcBef>
              <a:spcAft>
                <a:spcPts val="0"/>
              </a:spcAft>
              <a:buNone/>
              <a:defRPr sz="2000">
                <a:solidFill>
                  <a:srgbClr val="666666"/>
                </a:solidFill>
                <a:latin typeface="Google Sans Medium"/>
                <a:ea typeface="Google Sans Medium"/>
                <a:cs typeface="Google Sans Medium"/>
                <a:sym typeface="Google Sans Medium"/>
              </a:defRPr>
            </a:lvl5pPr>
            <a:lvl6pPr lvl="5" rtl="0">
              <a:spcBef>
                <a:spcPts val="0"/>
              </a:spcBef>
              <a:spcAft>
                <a:spcPts val="0"/>
              </a:spcAft>
              <a:buNone/>
              <a:defRPr sz="2000">
                <a:solidFill>
                  <a:srgbClr val="666666"/>
                </a:solidFill>
                <a:latin typeface="Google Sans Medium"/>
                <a:ea typeface="Google Sans Medium"/>
                <a:cs typeface="Google Sans Medium"/>
                <a:sym typeface="Google Sans Medium"/>
              </a:defRPr>
            </a:lvl6pPr>
            <a:lvl7pPr lvl="6" rtl="0">
              <a:spcBef>
                <a:spcPts val="0"/>
              </a:spcBef>
              <a:spcAft>
                <a:spcPts val="0"/>
              </a:spcAft>
              <a:buNone/>
              <a:defRPr sz="2000">
                <a:solidFill>
                  <a:srgbClr val="666666"/>
                </a:solidFill>
                <a:latin typeface="Google Sans Medium"/>
                <a:ea typeface="Google Sans Medium"/>
                <a:cs typeface="Google Sans Medium"/>
                <a:sym typeface="Google Sans Medium"/>
              </a:defRPr>
            </a:lvl7pPr>
            <a:lvl8pPr lvl="7" rtl="0">
              <a:spcBef>
                <a:spcPts val="0"/>
              </a:spcBef>
              <a:spcAft>
                <a:spcPts val="0"/>
              </a:spcAft>
              <a:buNone/>
              <a:defRPr sz="2000">
                <a:solidFill>
                  <a:srgbClr val="666666"/>
                </a:solidFill>
                <a:latin typeface="Google Sans Medium"/>
                <a:ea typeface="Google Sans Medium"/>
                <a:cs typeface="Google Sans Medium"/>
                <a:sym typeface="Google Sans Medium"/>
              </a:defRPr>
            </a:lvl8pPr>
            <a:lvl9pPr lvl="8" rtl="0">
              <a:spcBef>
                <a:spcPts val="0"/>
              </a:spcBef>
              <a:spcAft>
                <a:spcPts val="0"/>
              </a:spcAft>
              <a:buNone/>
              <a:defRPr sz="2000">
                <a:solidFill>
                  <a:srgbClr val="666666"/>
                </a:solidFill>
                <a:latin typeface="Google Sans Medium"/>
                <a:ea typeface="Google Sans Medium"/>
                <a:cs typeface="Google Sans Medium"/>
                <a:sym typeface="Google Sans Medium"/>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Blue">
  <p:cSld name="SECTION_HEADER_2">
    <p:bg>
      <p:bgPr>
        <a:solidFill>
          <a:srgbClr val="4285F4"/>
        </a:solidFill>
        <a:effectLst/>
      </p:bgPr>
    </p:bg>
    <p:spTree>
      <p:nvGrpSpPr>
        <p:cNvPr id="1" name="Shape 163"/>
        <p:cNvGrpSpPr/>
        <p:nvPr/>
      </p:nvGrpSpPr>
      <p:grpSpPr>
        <a:xfrm>
          <a:off x="0" y="0"/>
          <a:ext cx="0" cy="0"/>
          <a:chOff x="0" y="0"/>
          <a:chExt cx="0" cy="0"/>
        </a:xfrm>
      </p:grpSpPr>
      <p:sp>
        <p:nvSpPr>
          <p:cNvPr id="164" name="Shape 164"/>
          <p:cNvSpPr/>
          <p:nvPr/>
        </p:nvSpPr>
        <p:spPr>
          <a:xfrm flipH="1">
            <a:off x="3450350" y="767950"/>
            <a:ext cx="5693700" cy="4375500"/>
          </a:xfrm>
          <a:prstGeom prst="rtTriangle">
            <a:avLst/>
          </a:prstGeom>
          <a:solidFill>
            <a:srgbClr val="7BAAF7"/>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5" name="Shape 165"/>
          <p:cNvSpPr txBox="1"/>
          <p:nvPr/>
        </p:nvSpPr>
        <p:spPr>
          <a:xfrm>
            <a:off x="7934700" y="218775"/>
            <a:ext cx="1209300" cy="303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600">
                <a:solidFill>
                  <a:srgbClr val="FFFFFF"/>
                </a:solidFill>
                <a:latin typeface="Roboto"/>
                <a:ea typeface="Roboto"/>
                <a:cs typeface="Roboto"/>
                <a:sym typeface="Roboto"/>
              </a:rPr>
              <a:t>Proprietary + Confidential</a:t>
            </a:r>
            <a:endParaRPr sz="600">
              <a:solidFill>
                <a:srgbClr val="FFFFFF"/>
              </a:solidFill>
              <a:latin typeface="Roboto"/>
              <a:ea typeface="Roboto"/>
              <a:cs typeface="Roboto"/>
              <a:sym typeface="Roboto"/>
            </a:endParaRPr>
          </a:p>
        </p:txBody>
      </p:sp>
      <p:sp>
        <p:nvSpPr>
          <p:cNvPr id="166" name="Shape 166"/>
          <p:cNvSpPr/>
          <p:nvPr/>
        </p:nvSpPr>
        <p:spPr>
          <a:xfrm rot="10800000">
            <a:off x="3263750" y="0"/>
            <a:ext cx="5880300" cy="2994900"/>
          </a:xfrm>
          <a:prstGeom prst="rtTriangle">
            <a:avLst/>
          </a:prstGeom>
          <a:solidFill>
            <a:srgbClr val="3367D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7" name="Shape 167"/>
          <p:cNvSpPr txBox="1">
            <a:spLocks noGrp="1"/>
          </p:cNvSpPr>
          <p:nvPr>
            <p:ph type="title"/>
          </p:nvPr>
        </p:nvSpPr>
        <p:spPr>
          <a:xfrm>
            <a:off x="271350" y="218775"/>
            <a:ext cx="8555700" cy="4665300"/>
          </a:xfrm>
          <a:prstGeom prst="rect">
            <a:avLst/>
          </a:prstGeom>
        </p:spPr>
        <p:txBody>
          <a:bodyPr spcFirstLastPara="1" wrap="square" lIns="91425" tIns="91425" rIns="91425" bIns="91425" anchor="ctr" anchorCtr="0"/>
          <a:lstStyle>
            <a:lvl1pPr marL="0" marR="0" lvl="0" indent="0" algn="ctr" rtl="0">
              <a:lnSpc>
                <a:spcPct val="100000"/>
              </a:lnSpc>
              <a:spcBef>
                <a:spcPts val="0"/>
              </a:spcBef>
              <a:spcAft>
                <a:spcPts val="0"/>
              </a:spcAft>
              <a:buClr>
                <a:srgbClr val="000000"/>
              </a:buClr>
              <a:buSzPts val="1100"/>
              <a:buNone/>
              <a:defRPr>
                <a:solidFill>
                  <a:srgbClr val="FFFFFF"/>
                </a:solidFill>
                <a:latin typeface="Google Sans Medium"/>
                <a:ea typeface="Google Sans Medium"/>
                <a:cs typeface="Google Sans Medium"/>
                <a:sym typeface="Google Sans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pic>
        <p:nvPicPr>
          <p:cNvPr id="168" name="Shape 168" descr="Google_Logo_2015_gr.png"/>
          <p:cNvPicPr preferRelativeResize="0"/>
          <p:nvPr/>
        </p:nvPicPr>
        <p:blipFill>
          <a:blip r:embed="rId2">
            <a:alphaModFix/>
          </a:blip>
          <a:stretch>
            <a:fillRect/>
          </a:stretch>
        </p:blipFill>
        <p:spPr>
          <a:xfrm>
            <a:off x="271359" y="4884048"/>
            <a:ext cx="555425" cy="171122"/>
          </a:xfrm>
          <a:prstGeom prst="rect">
            <a:avLst/>
          </a:prstGeom>
          <a:noFill/>
          <a:ln>
            <a:noFill/>
          </a:ln>
        </p:spPr>
      </p:pic>
      <p:sp>
        <p:nvSpPr>
          <p:cNvPr id="169" name="Shape 169"/>
          <p:cNvSpPr txBox="1"/>
          <p:nvPr/>
        </p:nvSpPr>
        <p:spPr>
          <a:xfrm>
            <a:off x="7934700" y="4796670"/>
            <a:ext cx="1209300" cy="303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600">
                <a:solidFill>
                  <a:srgbClr val="EFEFEF"/>
                </a:solidFill>
                <a:latin typeface="Roboto"/>
                <a:ea typeface="Roboto"/>
                <a:cs typeface="Roboto"/>
                <a:sym typeface="Roboto"/>
              </a:rPr>
              <a:t>Proprietary + Confidential</a:t>
            </a:r>
            <a:endParaRPr sz="600">
              <a:solidFill>
                <a:srgbClr val="EFEFEF"/>
              </a:solidFill>
              <a:latin typeface="Roboto"/>
              <a:ea typeface="Roboto"/>
              <a:cs typeface="Roboto"/>
              <a:sym typeface="Roboto"/>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Blue Footer">
  <p:cSld name="TITLE_2_1">
    <p:spTree>
      <p:nvGrpSpPr>
        <p:cNvPr id="1" name="Shape 170"/>
        <p:cNvGrpSpPr/>
        <p:nvPr/>
      </p:nvGrpSpPr>
      <p:grpSpPr>
        <a:xfrm>
          <a:off x="0" y="0"/>
          <a:ext cx="0" cy="0"/>
          <a:chOff x="0" y="0"/>
          <a:chExt cx="0" cy="0"/>
        </a:xfrm>
      </p:grpSpPr>
      <p:sp>
        <p:nvSpPr>
          <p:cNvPr id="171" name="Shape 171"/>
          <p:cNvSpPr txBox="1"/>
          <p:nvPr/>
        </p:nvSpPr>
        <p:spPr>
          <a:xfrm>
            <a:off x="4698025" y="4790450"/>
            <a:ext cx="4345800" cy="375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600">
                <a:solidFill>
                  <a:srgbClr val="FFFFFF"/>
                </a:solidFill>
                <a:latin typeface="Roboto"/>
                <a:ea typeface="Roboto"/>
                <a:cs typeface="Roboto"/>
                <a:sym typeface="Roboto"/>
              </a:rPr>
              <a:t>Source:  Lorem ipsum dolor sit amet, consectetur adipiscing elit. Duis non erat sem</a:t>
            </a:r>
            <a:endParaRPr sz="600">
              <a:solidFill>
                <a:srgbClr val="FFFFFF"/>
              </a:solidFill>
              <a:latin typeface="Roboto"/>
              <a:ea typeface="Roboto"/>
              <a:cs typeface="Roboto"/>
              <a:sym typeface="Roboto"/>
            </a:endParaRPr>
          </a:p>
        </p:txBody>
      </p:sp>
      <p:sp>
        <p:nvSpPr>
          <p:cNvPr id="172" name="Shape 172"/>
          <p:cNvSpPr txBox="1">
            <a:spLocks noGrp="1"/>
          </p:cNvSpPr>
          <p:nvPr>
            <p:ph type="title"/>
          </p:nvPr>
        </p:nvSpPr>
        <p:spPr>
          <a:xfrm>
            <a:off x="167100" y="522375"/>
            <a:ext cx="6614100" cy="755700"/>
          </a:xfrm>
          <a:prstGeom prst="rect">
            <a:avLst/>
          </a:prstGeom>
        </p:spPr>
        <p:txBody>
          <a:bodyPr spcFirstLastPara="1" wrap="square" lIns="91425" tIns="91425" rIns="91425" bIns="91425" anchor="t" anchorCtr="0"/>
          <a:lstStyle>
            <a:lvl1pPr marL="0" marR="0" lvl="0" indent="0" algn="l" rtl="0">
              <a:lnSpc>
                <a:spcPct val="100000"/>
              </a:lnSpc>
              <a:spcBef>
                <a:spcPts val="0"/>
              </a:spcBef>
              <a:spcAft>
                <a:spcPts val="0"/>
              </a:spcAft>
              <a:buClr>
                <a:srgbClr val="000000"/>
              </a:buClr>
              <a:buSzPts val="1100"/>
              <a:buNone/>
              <a:defRPr sz="2600">
                <a:solidFill>
                  <a:srgbClr val="666666"/>
                </a:solidFill>
                <a:latin typeface="Roboto"/>
                <a:ea typeface="Roboto"/>
                <a:cs typeface="Roboto"/>
                <a:sym typeface="Robo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3" name="Shape 173"/>
          <p:cNvSpPr txBox="1"/>
          <p:nvPr/>
        </p:nvSpPr>
        <p:spPr>
          <a:xfrm>
            <a:off x="7934700" y="218775"/>
            <a:ext cx="1209300" cy="303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600">
                <a:solidFill>
                  <a:srgbClr val="D9D9D9"/>
                </a:solidFill>
                <a:latin typeface="Roboto"/>
                <a:ea typeface="Roboto"/>
                <a:cs typeface="Roboto"/>
                <a:sym typeface="Roboto"/>
              </a:rPr>
              <a:t>Proprietary + Confidential</a:t>
            </a:r>
            <a:endParaRPr sz="600">
              <a:solidFill>
                <a:srgbClr val="D9D9D9"/>
              </a:solidFill>
              <a:latin typeface="Roboto"/>
              <a:ea typeface="Roboto"/>
              <a:cs typeface="Roboto"/>
              <a:sym typeface="Roboto"/>
            </a:endParaRPr>
          </a:p>
        </p:txBody>
      </p:sp>
      <p:grpSp>
        <p:nvGrpSpPr>
          <p:cNvPr id="174" name="Shape 174"/>
          <p:cNvGrpSpPr/>
          <p:nvPr/>
        </p:nvGrpSpPr>
        <p:grpSpPr>
          <a:xfrm>
            <a:off x="-19118" y="4626758"/>
            <a:ext cx="9182236" cy="548378"/>
            <a:chOff x="-19118" y="4617750"/>
            <a:chExt cx="9182236" cy="548378"/>
          </a:xfrm>
        </p:grpSpPr>
        <p:sp>
          <p:nvSpPr>
            <p:cNvPr id="175" name="Shape 175"/>
            <p:cNvSpPr/>
            <p:nvPr/>
          </p:nvSpPr>
          <p:spPr>
            <a:xfrm flipH="1">
              <a:off x="19244" y="4617750"/>
              <a:ext cx="9143874" cy="548378"/>
            </a:xfrm>
            <a:custGeom>
              <a:avLst/>
              <a:gdLst/>
              <a:ahLst/>
              <a:cxnLst/>
              <a:rect l="0" t="0" r="0" b="0"/>
              <a:pathLst>
                <a:path w="367556" h="19840" extrusionOk="0">
                  <a:moveTo>
                    <a:pt x="0" y="19840"/>
                  </a:moveTo>
                  <a:lnTo>
                    <a:pt x="515" y="0"/>
                  </a:lnTo>
                  <a:lnTo>
                    <a:pt x="367556" y="11270"/>
                  </a:lnTo>
                  <a:lnTo>
                    <a:pt x="367044" y="18698"/>
                  </a:lnTo>
                  <a:close/>
                </a:path>
              </a:pathLst>
            </a:custGeom>
            <a:solidFill>
              <a:srgbClr val="3367D6"/>
            </a:solidFill>
            <a:ln>
              <a:noFill/>
            </a:ln>
          </p:spPr>
        </p:sp>
        <p:sp>
          <p:nvSpPr>
            <p:cNvPr id="176" name="Shape 176"/>
            <p:cNvSpPr/>
            <p:nvPr/>
          </p:nvSpPr>
          <p:spPr>
            <a:xfrm flipH="1">
              <a:off x="-19118" y="4677825"/>
              <a:ext cx="4769786" cy="473975"/>
            </a:xfrm>
            <a:custGeom>
              <a:avLst/>
              <a:gdLst/>
              <a:ahLst/>
              <a:cxnLst/>
              <a:rect l="0" t="0" r="0" b="0"/>
              <a:pathLst>
                <a:path w="366343" h="18959" extrusionOk="0">
                  <a:moveTo>
                    <a:pt x="0" y="18521"/>
                  </a:moveTo>
                  <a:lnTo>
                    <a:pt x="366343" y="0"/>
                  </a:lnTo>
                  <a:lnTo>
                    <a:pt x="366052" y="18959"/>
                  </a:lnTo>
                  <a:close/>
                </a:path>
              </a:pathLst>
            </a:custGeom>
            <a:solidFill>
              <a:srgbClr val="4285F4"/>
            </a:solidFill>
            <a:ln>
              <a:noFill/>
            </a:ln>
          </p:spPr>
        </p:sp>
      </p:grpSp>
      <p:pic>
        <p:nvPicPr>
          <p:cNvPr id="177" name="Shape 177" descr="Google_Logo_2015_gr.png"/>
          <p:cNvPicPr preferRelativeResize="0"/>
          <p:nvPr/>
        </p:nvPicPr>
        <p:blipFill>
          <a:blip r:embed="rId2">
            <a:alphaModFix/>
          </a:blip>
          <a:stretch>
            <a:fillRect/>
          </a:stretch>
        </p:blipFill>
        <p:spPr>
          <a:xfrm>
            <a:off x="176219" y="4841764"/>
            <a:ext cx="555425" cy="171122"/>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 Title">
  <p:cSld name="TITLE_2_2">
    <p:spTree>
      <p:nvGrpSpPr>
        <p:cNvPr id="1" name="Shape 178"/>
        <p:cNvGrpSpPr/>
        <p:nvPr/>
      </p:nvGrpSpPr>
      <p:grpSpPr>
        <a:xfrm>
          <a:off x="0" y="0"/>
          <a:ext cx="0" cy="0"/>
          <a:chOff x="0" y="0"/>
          <a:chExt cx="0" cy="0"/>
        </a:xfrm>
      </p:grpSpPr>
      <p:sp>
        <p:nvSpPr>
          <p:cNvPr id="179" name="Shape 179"/>
          <p:cNvSpPr txBox="1">
            <a:spLocks noGrp="1"/>
          </p:cNvSpPr>
          <p:nvPr>
            <p:ph type="title"/>
          </p:nvPr>
        </p:nvSpPr>
        <p:spPr>
          <a:xfrm>
            <a:off x="167100" y="522375"/>
            <a:ext cx="6614100" cy="755700"/>
          </a:xfrm>
          <a:prstGeom prst="rect">
            <a:avLst/>
          </a:prstGeom>
        </p:spPr>
        <p:txBody>
          <a:bodyPr spcFirstLastPara="1" wrap="square" lIns="91425" tIns="91425" rIns="91425" bIns="91425" anchor="t" anchorCtr="0"/>
          <a:lstStyle>
            <a:lvl1pPr marL="0" marR="0" lvl="0" indent="0" algn="l" rtl="0">
              <a:lnSpc>
                <a:spcPct val="100000"/>
              </a:lnSpc>
              <a:spcBef>
                <a:spcPts val="0"/>
              </a:spcBef>
              <a:spcAft>
                <a:spcPts val="0"/>
              </a:spcAft>
              <a:buClr>
                <a:srgbClr val="000000"/>
              </a:buClr>
              <a:buSzPts val="1100"/>
              <a:buNone/>
              <a:defRPr sz="2600">
                <a:solidFill>
                  <a:srgbClr val="666666"/>
                </a:solidFill>
                <a:latin typeface="Roboto"/>
                <a:ea typeface="Roboto"/>
                <a:cs typeface="Roboto"/>
                <a:sym typeface="Robo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0" name="Shape 180"/>
          <p:cNvSpPr txBox="1"/>
          <p:nvPr/>
        </p:nvSpPr>
        <p:spPr>
          <a:xfrm>
            <a:off x="7934700" y="218775"/>
            <a:ext cx="1209300" cy="303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600">
                <a:solidFill>
                  <a:srgbClr val="D9D9D9"/>
                </a:solidFill>
                <a:latin typeface="Roboto"/>
                <a:ea typeface="Roboto"/>
                <a:cs typeface="Roboto"/>
                <a:sym typeface="Roboto"/>
              </a:rPr>
              <a:t>Proprietary + Confidential</a:t>
            </a:r>
            <a:endParaRPr sz="600">
              <a:solidFill>
                <a:srgbClr val="D9D9D9"/>
              </a:solidFill>
              <a:latin typeface="Roboto"/>
              <a:ea typeface="Roboto"/>
              <a:cs typeface="Roboto"/>
              <a:sym typeface="Roboto"/>
            </a:endParaRPr>
          </a:p>
        </p:txBody>
      </p:sp>
      <p:pic>
        <p:nvPicPr>
          <p:cNvPr id="181" name="Shape 181"/>
          <p:cNvPicPr preferRelativeResize="0"/>
          <p:nvPr/>
        </p:nvPicPr>
        <p:blipFill>
          <a:blip r:embed="rId2">
            <a:alphaModFix/>
          </a:blip>
          <a:stretch>
            <a:fillRect/>
          </a:stretch>
        </p:blipFill>
        <p:spPr>
          <a:xfrm>
            <a:off x="176225" y="4841775"/>
            <a:ext cx="538283" cy="171101"/>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2">
  <p:cSld name="TITLE_AND_BODY_3">
    <p:spTree>
      <p:nvGrpSpPr>
        <p:cNvPr id="1" name="Shape 182"/>
        <p:cNvGrpSpPr/>
        <p:nvPr/>
      </p:nvGrpSpPr>
      <p:grpSpPr>
        <a:xfrm>
          <a:off x="0" y="0"/>
          <a:ext cx="0" cy="0"/>
          <a:chOff x="0" y="0"/>
          <a:chExt cx="0" cy="0"/>
        </a:xfrm>
      </p:grpSpPr>
      <p:sp>
        <p:nvSpPr>
          <p:cNvPr id="183" name="Shape 183"/>
          <p:cNvSpPr/>
          <p:nvPr/>
        </p:nvSpPr>
        <p:spPr>
          <a:xfrm>
            <a:off x="290838" y="4888851"/>
            <a:ext cx="1173000" cy="128700"/>
          </a:xfrm>
          <a:prstGeom prst="rect">
            <a:avLst/>
          </a:prstGeom>
          <a:noFill/>
          <a:ln>
            <a:noFill/>
          </a:ln>
        </p:spPr>
        <p:txBody>
          <a:bodyPr spcFirstLastPara="1" wrap="square" lIns="0" tIns="0" rIns="0" bIns="0" anchor="ctr" anchorCtr="0">
            <a:noAutofit/>
          </a:bodyPr>
          <a:lstStyle/>
          <a:p>
            <a:pPr marL="0" marR="0" lvl="0" indent="0" rtl="0">
              <a:spcBef>
                <a:spcPts val="0"/>
              </a:spcBef>
              <a:spcAft>
                <a:spcPts val="0"/>
              </a:spcAft>
              <a:buNone/>
            </a:pPr>
            <a:r>
              <a:rPr lang="en" sz="500" b="1" i="0" u="none" strike="noStrike" cap="none">
                <a:solidFill>
                  <a:srgbClr val="B7B7B7"/>
                </a:solidFill>
                <a:latin typeface="Roboto"/>
                <a:ea typeface="Roboto"/>
                <a:cs typeface="Roboto"/>
                <a:sym typeface="Roboto"/>
              </a:rPr>
              <a:t>Google Confidential and Proprietary</a:t>
            </a:r>
            <a:endParaRPr sz="500" b="1">
              <a:solidFill>
                <a:srgbClr val="B7B7B7"/>
              </a:solidFill>
              <a:latin typeface="Roboto"/>
              <a:ea typeface="Roboto"/>
              <a:cs typeface="Roboto"/>
              <a:sym typeface="Roboto"/>
            </a:endParaRPr>
          </a:p>
        </p:txBody>
      </p:sp>
      <p:cxnSp>
        <p:nvCxnSpPr>
          <p:cNvPr id="184" name="Shape 184"/>
          <p:cNvCxnSpPr/>
          <p:nvPr/>
        </p:nvCxnSpPr>
        <p:spPr>
          <a:xfrm>
            <a:off x="293100" y="4822389"/>
            <a:ext cx="8557800" cy="0"/>
          </a:xfrm>
          <a:prstGeom prst="straightConnector1">
            <a:avLst/>
          </a:prstGeom>
          <a:noFill/>
          <a:ln w="19050" cap="flat" cmpd="sng">
            <a:solidFill>
              <a:srgbClr val="EEEEEE"/>
            </a:solidFill>
            <a:prstDash val="solid"/>
            <a:round/>
            <a:headEnd type="none" w="med" len="med"/>
            <a:tailEnd type="none" w="med" len="med"/>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Shape 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Shape 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Shape 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Shape 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Shape 3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Shape 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Shape 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4.xml"/><Relationship Id="rId20" Type="http://schemas.openxmlformats.org/officeDocument/2006/relationships/slideLayout" Target="../slideLayouts/slideLayout35.xml"/><Relationship Id="rId21" Type="http://schemas.openxmlformats.org/officeDocument/2006/relationships/slideLayout" Target="../slideLayouts/slideLayout36.xml"/><Relationship Id="rId22" Type="http://schemas.openxmlformats.org/officeDocument/2006/relationships/theme" Target="../theme/theme3.xml"/><Relationship Id="rId10" Type="http://schemas.openxmlformats.org/officeDocument/2006/relationships/slideLayout" Target="../slideLayouts/slideLayout25.xml"/><Relationship Id="rId11" Type="http://schemas.openxmlformats.org/officeDocument/2006/relationships/slideLayout" Target="../slideLayouts/slideLayout26.xml"/><Relationship Id="rId12" Type="http://schemas.openxmlformats.org/officeDocument/2006/relationships/slideLayout" Target="../slideLayouts/slideLayout27.xml"/><Relationship Id="rId13" Type="http://schemas.openxmlformats.org/officeDocument/2006/relationships/slideLayout" Target="../slideLayouts/slideLayout28.xml"/><Relationship Id="rId14" Type="http://schemas.openxmlformats.org/officeDocument/2006/relationships/slideLayout" Target="../slideLayouts/slideLayout29.xml"/><Relationship Id="rId15" Type="http://schemas.openxmlformats.org/officeDocument/2006/relationships/slideLayout" Target="../slideLayouts/slideLayout30.xml"/><Relationship Id="rId16" Type="http://schemas.openxmlformats.org/officeDocument/2006/relationships/slideLayout" Target="../slideLayouts/slideLayout31.xml"/><Relationship Id="rId17" Type="http://schemas.openxmlformats.org/officeDocument/2006/relationships/slideLayout" Target="../slideLayouts/slideLayout32.xml"/><Relationship Id="rId18" Type="http://schemas.openxmlformats.org/officeDocument/2006/relationships/slideLayout" Target="../slideLayouts/slideLayout33.xml"/><Relationship Id="rId19" Type="http://schemas.openxmlformats.org/officeDocument/2006/relationships/slideLayout" Target="../slideLayouts/slideLayout34.xml"/><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
        <p:cNvGrpSpPr/>
        <p:nvPr/>
      </p:nvGrpSpPr>
      <p:grpSpPr>
        <a:xfrm>
          <a:off x="0" y="0"/>
          <a:ext cx="0" cy="0"/>
          <a:chOff x="0" y="0"/>
          <a:chExt cx="0" cy="0"/>
        </a:xfrm>
      </p:grpSpPr>
      <p:sp>
        <p:nvSpPr>
          <p:cNvPr id="59" name="Shape 59"/>
          <p:cNvSpPr/>
          <p:nvPr/>
        </p:nvSpPr>
        <p:spPr>
          <a:xfrm>
            <a:off x="1527572" y="4985707"/>
            <a:ext cx="1981200" cy="165300"/>
          </a:xfrm>
          <a:custGeom>
            <a:avLst/>
            <a:gdLst/>
            <a:ahLst/>
            <a:cxnLst/>
            <a:rect l="0" t="0" r="0" b="0"/>
            <a:pathLst>
              <a:path w="120000" h="120000" extrusionOk="0">
                <a:moveTo>
                  <a:pt x="0" y="0"/>
                </a:moveTo>
                <a:lnTo>
                  <a:pt x="120000" y="0"/>
                </a:lnTo>
                <a:lnTo>
                  <a:pt x="120000" y="120000"/>
                </a:lnTo>
                <a:lnTo>
                  <a:pt x="0" y="120000"/>
                </a:lnTo>
                <a:close/>
              </a:path>
            </a:pathLst>
          </a:custGeom>
          <a:solidFill>
            <a:srgbClr val="B9060D"/>
          </a:solidFill>
          <a:ln>
            <a:noFill/>
          </a:ln>
        </p:spPr>
        <p:txBody>
          <a:bodyPr spcFirstLastPara="1" wrap="square" lIns="34275" tIns="17150" rIns="34275" bIns="17150"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0" name="Shape 60"/>
          <p:cNvSpPr/>
          <p:nvPr/>
        </p:nvSpPr>
        <p:spPr>
          <a:xfrm>
            <a:off x="3508769" y="4985707"/>
            <a:ext cx="2067000" cy="165300"/>
          </a:xfrm>
          <a:custGeom>
            <a:avLst/>
            <a:gdLst/>
            <a:ahLst/>
            <a:cxnLst/>
            <a:rect l="0" t="0" r="0" b="0"/>
            <a:pathLst>
              <a:path w="120000" h="120000" extrusionOk="0">
                <a:moveTo>
                  <a:pt x="0" y="0"/>
                </a:moveTo>
                <a:lnTo>
                  <a:pt x="120000" y="0"/>
                </a:lnTo>
                <a:lnTo>
                  <a:pt x="120000" y="120000"/>
                </a:lnTo>
                <a:lnTo>
                  <a:pt x="0" y="120000"/>
                </a:lnTo>
                <a:close/>
              </a:path>
            </a:pathLst>
          </a:custGeom>
          <a:solidFill>
            <a:srgbClr val="B28333"/>
          </a:solidFill>
          <a:ln>
            <a:noFill/>
          </a:ln>
        </p:spPr>
        <p:txBody>
          <a:bodyPr spcFirstLastPara="1" wrap="square" lIns="34275" tIns="17150" rIns="34275" bIns="17150"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1" name="Shape 61"/>
          <p:cNvSpPr/>
          <p:nvPr/>
        </p:nvSpPr>
        <p:spPr>
          <a:xfrm>
            <a:off x="5362860" y="4985707"/>
            <a:ext cx="2047800" cy="165300"/>
          </a:xfrm>
          <a:custGeom>
            <a:avLst/>
            <a:gdLst/>
            <a:ahLst/>
            <a:cxnLst/>
            <a:rect l="0" t="0" r="0" b="0"/>
            <a:pathLst>
              <a:path w="120000" h="120000" extrusionOk="0">
                <a:moveTo>
                  <a:pt x="0" y="0"/>
                </a:moveTo>
                <a:lnTo>
                  <a:pt x="120000" y="0"/>
                </a:lnTo>
                <a:lnTo>
                  <a:pt x="120000" y="120000"/>
                </a:lnTo>
                <a:lnTo>
                  <a:pt x="0" y="120000"/>
                </a:lnTo>
                <a:close/>
              </a:path>
            </a:pathLst>
          </a:custGeom>
          <a:solidFill>
            <a:srgbClr val="14CDD5"/>
          </a:solidFill>
          <a:ln>
            <a:noFill/>
          </a:ln>
        </p:spPr>
        <p:txBody>
          <a:bodyPr spcFirstLastPara="1" wrap="square" lIns="34275" tIns="17150" rIns="34275" bIns="17150"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2" name="Shape 62"/>
          <p:cNvSpPr/>
          <p:nvPr/>
        </p:nvSpPr>
        <p:spPr>
          <a:xfrm>
            <a:off x="-8825" y="4985708"/>
            <a:ext cx="1758900" cy="165300"/>
          </a:xfrm>
          <a:custGeom>
            <a:avLst/>
            <a:gdLst/>
            <a:ahLst/>
            <a:cxnLst/>
            <a:rect l="0" t="0" r="0" b="0"/>
            <a:pathLst>
              <a:path w="120000" h="120000" extrusionOk="0">
                <a:moveTo>
                  <a:pt x="0" y="0"/>
                </a:moveTo>
                <a:lnTo>
                  <a:pt x="120000" y="0"/>
                </a:lnTo>
                <a:lnTo>
                  <a:pt x="120000" y="120000"/>
                </a:lnTo>
                <a:lnTo>
                  <a:pt x="0" y="120000"/>
                </a:lnTo>
                <a:close/>
              </a:path>
            </a:pathLst>
          </a:custGeom>
          <a:solidFill>
            <a:schemeClr val="accent2"/>
          </a:solidFill>
          <a:ln>
            <a:noFill/>
          </a:ln>
        </p:spPr>
        <p:txBody>
          <a:bodyPr spcFirstLastPara="1" wrap="square" lIns="34275" tIns="17150" rIns="34275" bIns="17150"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3" name="Shape 63"/>
          <p:cNvSpPr/>
          <p:nvPr/>
        </p:nvSpPr>
        <p:spPr>
          <a:xfrm>
            <a:off x="7298252" y="4985708"/>
            <a:ext cx="1851600" cy="165300"/>
          </a:xfrm>
          <a:custGeom>
            <a:avLst/>
            <a:gdLst/>
            <a:ahLst/>
            <a:cxnLst/>
            <a:rect l="0" t="0" r="0" b="0"/>
            <a:pathLst>
              <a:path w="120000" h="120000" extrusionOk="0">
                <a:moveTo>
                  <a:pt x="0" y="0"/>
                </a:moveTo>
                <a:lnTo>
                  <a:pt x="120000" y="0"/>
                </a:lnTo>
                <a:lnTo>
                  <a:pt x="120000" y="120000"/>
                </a:lnTo>
                <a:lnTo>
                  <a:pt x="0" y="120000"/>
                </a:lnTo>
                <a:close/>
              </a:path>
            </a:pathLst>
          </a:custGeom>
          <a:solidFill>
            <a:schemeClr val="accent5"/>
          </a:solidFill>
          <a:ln>
            <a:noFill/>
          </a:ln>
        </p:spPr>
        <p:txBody>
          <a:bodyPr spcFirstLastPara="1" wrap="square" lIns="34275" tIns="17150" rIns="34275" bIns="17150"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1" name="Shape 7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72" name="Shape 72"/>
          <p:cNvSpPr txBox="1">
            <a:spLocks noGrp="1"/>
          </p:cNvSpPr>
          <p:nvPr>
            <p:ph type="sldNum" idx="12"/>
          </p:nvPr>
        </p:nvSpPr>
        <p:spPr>
          <a:xfrm>
            <a:off x="8472458" y="4663217"/>
            <a:ext cx="548700" cy="393600"/>
          </a:xfrm>
          <a:prstGeom prst="rect">
            <a:avLst/>
          </a:prstGeom>
          <a:no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jpg"/><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jp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png"/><Relationship Id="rId10" Type="http://schemas.openxmlformats.org/officeDocument/2006/relationships/image" Target="../media/image25.jpg"/><Relationship Id="rId1" Type="http://schemas.openxmlformats.org/officeDocument/2006/relationships/slideLayout" Target="../slideLayouts/slideLayout1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jpg"/><Relationship Id="rId1" Type="http://schemas.openxmlformats.org/officeDocument/2006/relationships/slideLayout" Target="../slideLayouts/slideLayout1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4.xml"/><Relationship Id="rId3" Type="http://schemas.openxmlformats.org/officeDocument/2006/relationships/image" Target="../media/image29.jp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18.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hyperlink" Target="http://schema.org/ClaimReview" TargetMode="External"/><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6.gif"/></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hyperlink" Target="http://sreyatest.appspot.com/search?q=link+russia+cambridge+analytics" TargetMode="External"/><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18.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1" Type="http://schemas.openxmlformats.org/officeDocument/2006/relationships/slideLayout" Target="../slideLayouts/slideLayout1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hyperlink" Target="https://www.google.com/searchhttps://www.google.com/search?q=Enormous+Pyramids+Just+Discovered+In+Antarctica" TargetMode="External"/><Relationship Id="rId4" Type="http://schemas.openxmlformats.org/officeDocument/2006/relationships/hyperlink" Target="https://www.google.com/search?q=Enormous+Pyramids+Just+Discovered+In+Antarctica" TargetMode="External"/><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51.png"/><Relationship Id="rId8" Type="http://schemas.openxmlformats.org/officeDocument/2006/relationships/image" Target="../media/image52.png"/><Relationship Id="rId1" Type="http://schemas.openxmlformats.org/officeDocument/2006/relationships/slideLayout" Target="../slideLayouts/slideLayout1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4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6.gif"/><Relationship Id="rId4" Type="http://schemas.openxmlformats.org/officeDocument/2006/relationships/image" Target="../media/image7.png"/><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38.png"/><Relationship Id="rId1" Type="http://schemas.openxmlformats.org/officeDocument/2006/relationships/slideLayout" Target="../slideLayouts/slideLayout1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5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image" Target="../media/image5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1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2.xml"/><Relationship Id="rId3" Type="http://schemas.openxmlformats.org/officeDocument/2006/relationships/image" Target="../media/image60.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3.xml"/><Relationship Id="rId3" Type="http://schemas.openxmlformats.org/officeDocument/2006/relationships/image" Target="../media/image61.jp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Shape 189"/>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Fact Check </a:t>
            </a:r>
            <a:endParaRPr/>
          </a:p>
          <a:p>
            <a:pPr marL="0" lvl="0" indent="0">
              <a:spcBef>
                <a:spcPts val="0"/>
              </a:spcBef>
              <a:spcAft>
                <a:spcPts val="0"/>
              </a:spcAft>
              <a:buNone/>
            </a:pPr>
            <a:r>
              <a:rPr lang="en"/>
              <a:t>@google.com</a:t>
            </a:r>
            <a:endParaRPr/>
          </a:p>
        </p:txBody>
      </p:sp>
      <p:sp>
        <p:nvSpPr>
          <p:cNvPr id="190" name="Shape 190"/>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Corinna Cortes, Head Google Research, NYC</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265" name="Shape 265"/>
          <p:cNvPicPr preferRelativeResize="0"/>
          <p:nvPr/>
        </p:nvPicPr>
        <p:blipFill rotWithShape="1">
          <a:blip r:embed="rId3">
            <a:alphaModFix/>
          </a:blip>
          <a:srcRect t="6396" r="55440" b="4261"/>
          <a:stretch/>
        </p:blipFill>
        <p:spPr>
          <a:xfrm>
            <a:off x="4419075" y="622450"/>
            <a:ext cx="3745325" cy="4224026"/>
          </a:xfrm>
          <a:prstGeom prst="rect">
            <a:avLst/>
          </a:prstGeom>
          <a:noFill/>
          <a:ln>
            <a:noFill/>
          </a:ln>
        </p:spPr>
      </p:pic>
      <p:sp>
        <p:nvSpPr>
          <p:cNvPr id="266" name="Shape 266"/>
          <p:cNvSpPr txBox="1"/>
          <p:nvPr/>
        </p:nvSpPr>
        <p:spPr>
          <a:xfrm>
            <a:off x="318750" y="354275"/>
            <a:ext cx="3144000" cy="4203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a:t>Surfacing more authoritative content</a:t>
            </a:r>
            <a:endParaRPr/>
          </a:p>
        </p:txBody>
      </p:sp>
      <p:pic>
        <p:nvPicPr>
          <p:cNvPr id="267" name="Shape 267"/>
          <p:cNvPicPr preferRelativeResize="0"/>
          <p:nvPr/>
        </p:nvPicPr>
        <p:blipFill rotWithShape="1">
          <a:blip r:embed="rId4">
            <a:alphaModFix/>
          </a:blip>
          <a:srcRect/>
          <a:stretch/>
        </p:blipFill>
        <p:spPr>
          <a:xfrm>
            <a:off x="0" y="0"/>
            <a:ext cx="9144000" cy="514350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Shape 27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Google New Initiatives Launched 3/20/2018</a:t>
            </a:r>
            <a:endParaRPr/>
          </a:p>
        </p:txBody>
      </p:sp>
      <p:pic>
        <p:nvPicPr>
          <p:cNvPr id="273" name="Shape 273"/>
          <p:cNvPicPr preferRelativeResize="0"/>
          <p:nvPr/>
        </p:nvPicPr>
        <p:blipFill>
          <a:blip r:embed="rId3">
            <a:alphaModFix/>
          </a:blip>
          <a:stretch>
            <a:fillRect/>
          </a:stretch>
        </p:blipFill>
        <p:spPr>
          <a:xfrm>
            <a:off x="1645884" y="1000075"/>
            <a:ext cx="6085541" cy="3991024"/>
          </a:xfrm>
          <a:prstGeom prst="rect">
            <a:avLst/>
          </a:prstGeom>
          <a:noFill/>
          <a:ln>
            <a:noFill/>
          </a:ln>
        </p:spPr>
      </p:pic>
      <p:sp>
        <p:nvSpPr>
          <p:cNvPr id="274" name="Shape 274"/>
          <p:cNvSpPr/>
          <p:nvPr/>
        </p:nvSpPr>
        <p:spPr>
          <a:xfrm>
            <a:off x="1652525" y="975775"/>
            <a:ext cx="6106500" cy="4029000"/>
          </a:xfrm>
          <a:prstGeom prst="rect">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Shape 279"/>
          <p:cNvSpPr txBox="1"/>
          <p:nvPr/>
        </p:nvSpPr>
        <p:spPr>
          <a:xfrm>
            <a:off x="757200" y="457150"/>
            <a:ext cx="7629600" cy="592500"/>
          </a:xfrm>
          <a:prstGeom prst="rect">
            <a:avLst/>
          </a:prstGeom>
          <a:no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000000"/>
              </a:buClr>
              <a:buSzPts val="3600"/>
              <a:buFont typeface="Helvetica Neue"/>
              <a:buNone/>
            </a:pPr>
            <a:r>
              <a:rPr lang="en" sz="3600" b="1">
                <a:latin typeface="Open Sans"/>
                <a:ea typeface="Open Sans"/>
                <a:cs typeface="Open Sans"/>
                <a:sym typeface="Open Sans"/>
              </a:rPr>
              <a:t>We are excited to announce the Disinfo Lab</a:t>
            </a:r>
            <a:endParaRPr sz="3600" b="1" i="0" u="none" strike="noStrike" cap="none">
              <a:solidFill>
                <a:srgbClr val="000000"/>
              </a:solidFill>
              <a:latin typeface="Open Sans"/>
              <a:ea typeface="Open Sans"/>
              <a:cs typeface="Open Sans"/>
              <a:sym typeface="Open Sans"/>
            </a:endParaRPr>
          </a:p>
        </p:txBody>
      </p:sp>
      <p:pic>
        <p:nvPicPr>
          <p:cNvPr id="280" name="Shape 280"/>
          <p:cNvPicPr preferRelativeResize="0"/>
          <p:nvPr/>
        </p:nvPicPr>
        <p:blipFill rotWithShape="1">
          <a:blip r:embed="rId3">
            <a:alphaModFix/>
          </a:blip>
          <a:srcRect l="491" t="3002" r="6839" b="4327"/>
          <a:stretch/>
        </p:blipFill>
        <p:spPr>
          <a:xfrm>
            <a:off x="2647900" y="1049650"/>
            <a:ext cx="2038524" cy="1331075"/>
          </a:xfrm>
          <a:prstGeom prst="rect">
            <a:avLst/>
          </a:prstGeom>
          <a:noFill/>
          <a:ln>
            <a:noFill/>
          </a:ln>
        </p:spPr>
      </p:pic>
      <p:pic>
        <p:nvPicPr>
          <p:cNvPr id="281" name="Shape 281"/>
          <p:cNvPicPr preferRelativeResize="0"/>
          <p:nvPr/>
        </p:nvPicPr>
        <p:blipFill rotWithShape="1">
          <a:blip r:embed="rId4">
            <a:alphaModFix/>
          </a:blip>
          <a:srcRect t="3025"/>
          <a:stretch/>
        </p:blipFill>
        <p:spPr>
          <a:xfrm>
            <a:off x="4062690" y="1635745"/>
            <a:ext cx="2277828" cy="1311750"/>
          </a:xfrm>
          <a:prstGeom prst="rect">
            <a:avLst/>
          </a:prstGeom>
          <a:noFill/>
          <a:ln w="19050" cap="flat" cmpd="sng">
            <a:solidFill>
              <a:srgbClr val="EEEEEE"/>
            </a:solidFill>
            <a:prstDash val="solid"/>
            <a:miter lim="8000"/>
            <a:headEnd type="none" w="sm" len="sm"/>
            <a:tailEnd type="none" w="sm" len="sm"/>
          </a:ln>
        </p:spPr>
      </p:pic>
      <p:pic>
        <p:nvPicPr>
          <p:cNvPr id="282" name="Shape 282"/>
          <p:cNvPicPr preferRelativeResize="0"/>
          <p:nvPr/>
        </p:nvPicPr>
        <p:blipFill rotWithShape="1">
          <a:blip r:embed="rId5">
            <a:alphaModFix/>
          </a:blip>
          <a:srcRect t="19618" r="3344" b="12708"/>
          <a:stretch/>
        </p:blipFill>
        <p:spPr>
          <a:xfrm>
            <a:off x="1900450" y="1635750"/>
            <a:ext cx="4336075" cy="2027800"/>
          </a:xfrm>
          <a:prstGeom prst="rect">
            <a:avLst/>
          </a:prstGeom>
          <a:noFill/>
          <a:ln>
            <a:noFill/>
          </a:ln>
        </p:spPr>
      </p:pic>
      <p:pic>
        <p:nvPicPr>
          <p:cNvPr id="283" name="Shape 283"/>
          <p:cNvPicPr preferRelativeResize="0"/>
          <p:nvPr/>
        </p:nvPicPr>
        <p:blipFill>
          <a:blip r:embed="rId6">
            <a:alphaModFix/>
          </a:blip>
          <a:stretch>
            <a:fillRect/>
          </a:stretch>
        </p:blipFill>
        <p:spPr>
          <a:xfrm>
            <a:off x="5063125" y="824991"/>
            <a:ext cx="3060076" cy="3493510"/>
          </a:xfrm>
          <a:prstGeom prst="rect">
            <a:avLst/>
          </a:prstGeom>
          <a:noFill/>
          <a:ln w="9525" cap="flat" cmpd="sng">
            <a:solidFill>
              <a:srgbClr val="EFEFEF"/>
            </a:solidFill>
            <a:prstDash val="solid"/>
            <a:round/>
            <a:headEnd type="none" w="sm" len="sm"/>
            <a:tailEnd type="none" w="sm" len="sm"/>
          </a:ln>
        </p:spPr>
      </p:pic>
      <p:pic>
        <p:nvPicPr>
          <p:cNvPr id="284" name="Shape 284"/>
          <p:cNvPicPr preferRelativeResize="0"/>
          <p:nvPr/>
        </p:nvPicPr>
        <p:blipFill>
          <a:blip r:embed="rId7">
            <a:alphaModFix/>
          </a:blip>
          <a:stretch>
            <a:fillRect/>
          </a:stretch>
        </p:blipFill>
        <p:spPr>
          <a:xfrm>
            <a:off x="1047300" y="1156828"/>
            <a:ext cx="1223908" cy="1223895"/>
          </a:xfrm>
          <a:prstGeom prst="rect">
            <a:avLst/>
          </a:prstGeom>
          <a:noFill/>
          <a:ln w="9525" cap="flat" cmpd="sng">
            <a:solidFill>
              <a:srgbClr val="EFEFEF"/>
            </a:solidFill>
            <a:prstDash val="solid"/>
            <a:round/>
            <a:headEnd type="none" w="sm" len="sm"/>
            <a:tailEnd type="none" w="sm" len="sm"/>
          </a:ln>
        </p:spPr>
      </p:pic>
      <p:pic>
        <p:nvPicPr>
          <p:cNvPr id="285" name="Shape 285"/>
          <p:cNvPicPr preferRelativeResize="0"/>
          <p:nvPr/>
        </p:nvPicPr>
        <p:blipFill rotWithShape="1">
          <a:blip r:embed="rId8">
            <a:alphaModFix/>
          </a:blip>
          <a:srcRect l="27719" r="8920"/>
          <a:stretch/>
        </p:blipFill>
        <p:spPr>
          <a:xfrm>
            <a:off x="2552338" y="1827075"/>
            <a:ext cx="2415825" cy="3132600"/>
          </a:xfrm>
          <a:prstGeom prst="rect">
            <a:avLst/>
          </a:prstGeom>
          <a:noFill/>
          <a:ln>
            <a:noFill/>
          </a:ln>
        </p:spPr>
      </p:pic>
      <p:pic>
        <p:nvPicPr>
          <p:cNvPr id="286" name="Shape 286"/>
          <p:cNvPicPr preferRelativeResize="0"/>
          <p:nvPr/>
        </p:nvPicPr>
        <p:blipFill>
          <a:blip r:embed="rId9">
            <a:alphaModFix/>
          </a:blip>
          <a:stretch>
            <a:fillRect/>
          </a:stretch>
        </p:blipFill>
        <p:spPr>
          <a:xfrm>
            <a:off x="1233467" y="1049648"/>
            <a:ext cx="1223908" cy="1223895"/>
          </a:xfrm>
          <a:prstGeom prst="rect">
            <a:avLst/>
          </a:prstGeom>
          <a:noFill/>
          <a:ln>
            <a:noFill/>
          </a:ln>
        </p:spPr>
      </p:pic>
      <p:pic>
        <p:nvPicPr>
          <p:cNvPr id="287" name="Shape 287"/>
          <p:cNvPicPr preferRelativeResize="0"/>
          <p:nvPr/>
        </p:nvPicPr>
        <p:blipFill rotWithShape="1">
          <a:blip r:embed="rId10">
            <a:alphaModFix/>
          </a:blip>
          <a:srcRect/>
          <a:stretch/>
        </p:blipFill>
        <p:spPr>
          <a:xfrm>
            <a:off x="0" y="0"/>
            <a:ext cx="9144000" cy="5143505"/>
          </a:xfrm>
          <a:prstGeom prst="rect">
            <a:avLst/>
          </a:prstGeom>
          <a:noFill/>
          <a:ln>
            <a:noFill/>
          </a:ln>
        </p:spPr>
      </p:pic>
      <p:sp>
        <p:nvSpPr>
          <p:cNvPr id="288" name="Shape 288"/>
          <p:cNvSpPr txBox="1"/>
          <p:nvPr/>
        </p:nvSpPr>
        <p:spPr>
          <a:xfrm>
            <a:off x="439900" y="146625"/>
            <a:ext cx="7340400" cy="856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800">
                <a:solidFill>
                  <a:srgbClr val="FF0000"/>
                </a:solidFill>
                <a:latin typeface="Roboto"/>
                <a:ea typeface="Roboto"/>
                <a:cs typeface="Roboto"/>
                <a:sym typeface="Roboto"/>
              </a:rPr>
              <a:t>3/20/2018 Announcement</a:t>
            </a:r>
            <a:endParaRPr sz="1800">
              <a:solidFill>
                <a:srgbClr val="FF0000"/>
              </a:solidFill>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Shape 294"/>
          <p:cNvSpPr txBox="1"/>
          <p:nvPr/>
        </p:nvSpPr>
        <p:spPr>
          <a:xfrm>
            <a:off x="800225" y="71400"/>
            <a:ext cx="7629600" cy="592500"/>
          </a:xfrm>
          <a:prstGeom prst="rect">
            <a:avLst/>
          </a:prstGeom>
          <a:no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000000"/>
              </a:buClr>
              <a:buSzPts val="3600"/>
              <a:buFont typeface="Helvetica Neue"/>
              <a:buNone/>
            </a:pPr>
            <a:r>
              <a:rPr lang="en" sz="3600" b="1">
                <a:latin typeface="Open Sans"/>
                <a:ea typeface="Open Sans"/>
                <a:cs typeface="Open Sans"/>
                <a:sym typeface="Open Sans"/>
              </a:rPr>
              <a:t>Launching today: Online Course</a:t>
            </a:r>
            <a:endParaRPr sz="3600" b="1" i="0" u="none" strike="noStrike" cap="none">
              <a:solidFill>
                <a:srgbClr val="000000"/>
              </a:solidFill>
              <a:latin typeface="Open Sans"/>
              <a:ea typeface="Open Sans"/>
              <a:cs typeface="Open Sans"/>
              <a:sym typeface="Open Sans"/>
            </a:endParaRPr>
          </a:p>
        </p:txBody>
      </p:sp>
      <p:pic>
        <p:nvPicPr>
          <p:cNvPr id="295" name="Shape 295"/>
          <p:cNvPicPr preferRelativeResize="0"/>
          <p:nvPr/>
        </p:nvPicPr>
        <p:blipFill rotWithShape="1">
          <a:blip r:embed="rId3">
            <a:alphaModFix/>
          </a:blip>
          <a:srcRect t="1947" b="2138"/>
          <a:stretch/>
        </p:blipFill>
        <p:spPr>
          <a:xfrm>
            <a:off x="1064981" y="963094"/>
            <a:ext cx="3118714" cy="3153483"/>
          </a:xfrm>
          <a:prstGeom prst="rect">
            <a:avLst/>
          </a:prstGeom>
          <a:noFill/>
          <a:ln>
            <a:noFill/>
          </a:ln>
        </p:spPr>
      </p:pic>
      <p:sp>
        <p:nvSpPr>
          <p:cNvPr id="296" name="Shape 296"/>
          <p:cNvSpPr txBox="1"/>
          <p:nvPr/>
        </p:nvSpPr>
        <p:spPr>
          <a:xfrm>
            <a:off x="2544291" y="4391259"/>
            <a:ext cx="3818400" cy="400800"/>
          </a:xfrm>
          <a:prstGeom prst="rect">
            <a:avLst/>
          </a:prstGeom>
          <a:noFill/>
          <a:ln>
            <a:noFill/>
          </a:ln>
        </p:spPr>
        <p:txBody>
          <a:bodyPr spcFirstLastPara="1" wrap="square" lIns="34275" tIns="34275" rIns="34275" bIns="34275" anchor="ctr" anchorCtr="0">
            <a:noAutofit/>
          </a:bodyPr>
          <a:lstStyle/>
          <a:p>
            <a:pPr marL="0" lvl="0" indent="0" algn="ctr" rtl="0">
              <a:lnSpc>
                <a:spcPct val="150000"/>
              </a:lnSpc>
              <a:spcBef>
                <a:spcPts val="0"/>
              </a:spcBef>
              <a:spcAft>
                <a:spcPts val="0"/>
              </a:spcAft>
              <a:buNone/>
            </a:pPr>
            <a:r>
              <a:rPr lang="en" sz="1800" b="1">
                <a:solidFill>
                  <a:schemeClr val="dk1"/>
                </a:solidFill>
                <a:latin typeface="Open Sans"/>
                <a:ea typeface="Open Sans"/>
                <a:cs typeface="Open Sans"/>
                <a:sym typeface="Open Sans"/>
              </a:rPr>
              <a:t>firstdraftnews.org/learn</a:t>
            </a:r>
            <a:endParaRPr sz="500" b="1">
              <a:latin typeface="Open Sans"/>
              <a:ea typeface="Open Sans"/>
              <a:cs typeface="Open Sans"/>
              <a:sym typeface="Open Sans"/>
            </a:endParaRPr>
          </a:p>
        </p:txBody>
      </p:sp>
      <p:pic>
        <p:nvPicPr>
          <p:cNvPr id="297" name="Shape 297"/>
          <p:cNvPicPr preferRelativeResize="0"/>
          <p:nvPr/>
        </p:nvPicPr>
        <p:blipFill>
          <a:blip r:embed="rId4">
            <a:alphaModFix/>
          </a:blip>
          <a:stretch>
            <a:fillRect/>
          </a:stretch>
        </p:blipFill>
        <p:spPr>
          <a:xfrm>
            <a:off x="4762825" y="922772"/>
            <a:ext cx="3239386" cy="3214951"/>
          </a:xfrm>
          <a:prstGeom prst="rect">
            <a:avLst/>
          </a:prstGeom>
          <a:noFill/>
          <a:ln>
            <a:noFill/>
          </a:ln>
        </p:spPr>
      </p:pic>
      <p:pic>
        <p:nvPicPr>
          <p:cNvPr id="298" name="Shape 298"/>
          <p:cNvPicPr preferRelativeResize="0"/>
          <p:nvPr/>
        </p:nvPicPr>
        <p:blipFill rotWithShape="1">
          <a:blip r:embed="rId5">
            <a:alphaModFix/>
          </a:blip>
          <a:srcRect/>
          <a:stretch/>
        </p:blipFill>
        <p:spPr>
          <a:xfrm>
            <a:off x="0" y="0"/>
            <a:ext cx="9144000" cy="5143505"/>
          </a:xfrm>
          <a:prstGeom prst="rect">
            <a:avLst/>
          </a:prstGeom>
          <a:noFill/>
          <a:ln>
            <a:noFill/>
          </a:ln>
        </p:spPr>
      </p:pic>
      <p:sp>
        <p:nvSpPr>
          <p:cNvPr id="299" name="Shape 299"/>
          <p:cNvSpPr txBox="1"/>
          <p:nvPr/>
        </p:nvSpPr>
        <p:spPr>
          <a:xfrm>
            <a:off x="439900" y="146625"/>
            <a:ext cx="7340400" cy="856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800">
                <a:solidFill>
                  <a:srgbClr val="FF0000"/>
                </a:solidFill>
                <a:latin typeface="Roboto"/>
                <a:ea typeface="Roboto"/>
                <a:cs typeface="Roboto"/>
                <a:sym typeface="Roboto"/>
              </a:rPr>
              <a:t>3/20/2018 Announcement</a:t>
            </a:r>
            <a:endParaRPr sz="1800">
              <a:solidFill>
                <a:srgbClr val="FF0000"/>
              </a:solidFill>
              <a:latin typeface="Roboto"/>
              <a:ea typeface="Roboto"/>
              <a:cs typeface="Roboto"/>
              <a:sym typeface="Roboto"/>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pic>
        <p:nvPicPr>
          <p:cNvPr id="304" name="Shape 304"/>
          <p:cNvPicPr preferRelativeResize="0"/>
          <p:nvPr/>
        </p:nvPicPr>
        <p:blipFill rotWithShape="1">
          <a:blip r:embed="rId3">
            <a:alphaModFix/>
          </a:blip>
          <a:srcRect/>
          <a:stretch/>
        </p:blipFill>
        <p:spPr>
          <a:xfrm>
            <a:off x="0" y="0"/>
            <a:ext cx="9144000" cy="5143505"/>
          </a:xfrm>
          <a:prstGeom prst="rect">
            <a:avLst/>
          </a:prstGeom>
          <a:noFill/>
          <a:ln>
            <a:noFill/>
          </a:ln>
        </p:spPr>
      </p:pic>
      <p:sp>
        <p:nvSpPr>
          <p:cNvPr id="305" name="Shape 305"/>
          <p:cNvSpPr txBox="1"/>
          <p:nvPr/>
        </p:nvSpPr>
        <p:spPr>
          <a:xfrm>
            <a:off x="439900" y="756225"/>
            <a:ext cx="7340400" cy="856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800">
                <a:solidFill>
                  <a:srgbClr val="FF0000"/>
                </a:solidFill>
                <a:latin typeface="Roboto"/>
                <a:ea typeface="Roboto"/>
                <a:cs typeface="Roboto"/>
                <a:sym typeface="Roboto"/>
              </a:rPr>
              <a:t>3/20/2018 Announcement</a:t>
            </a:r>
            <a:endParaRPr sz="1800">
              <a:solidFill>
                <a:srgbClr val="FF0000"/>
              </a:solidFill>
              <a:latin typeface="Roboto"/>
              <a:ea typeface="Roboto"/>
              <a:cs typeface="Roboto"/>
              <a:sym typeface="Robot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310" name="Shape 310"/>
          <p:cNvPicPr preferRelativeResize="0"/>
          <p:nvPr/>
        </p:nvPicPr>
        <p:blipFill>
          <a:blip r:embed="rId3">
            <a:alphaModFix/>
          </a:blip>
          <a:stretch>
            <a:fillRect/>
          </a:stretch>
        </p:blipFill>
        <p:spPr>
          <a:xfrm>
            <a:off x="1669173" y="513249"/>
            <a:ext cx="7188549" cy="2440633"/>
          </a:xfrm>
          <a:prstGeom prst="rect">
            <a:avLst/>
          </a:prstGeom>
          <a:noFill/>
          <a:ln>
            <a:noFill/>
          </a:ln>
        </p:spPr>
      </p:pic>
      <p:pic>
        <p:nvPicPr>
          <p:cNvPr id="311" name="Shape 311"/>
          <p:cNvPicPr preferRelativeResize="0"/>
          <p:nvPr/>
        </p:nvPicPr>
        <p:blipFill>
          <a:blip r:embed="rId4">
            <a:alphaModFix/>
          </a:blip>
          <a:stretch>
            <a:fillRect/>
          </a:stretch>
        </p:blipFill>
        <p:spPr>
          <a:xfrm>
            <a:off x="2980662" y="2999556"/>
            <a:ext cx="5376335" cy="726629"/>
          </a:xfrm>
          <a:prstGeom prst="rect">
            <a:avLst/>
          </a:prstGeom>
          <a:noFill/>
          <a:ln>
            <a:noFill/>
          </a:ln>
        </p:spPr>
      </p:pic>
      <p:pic>
        <p:nvPicPr>
          <p:cNvPr id="312" name="Shape 312"/>
          <p:cNvPicPr preferRelativeResize="0"/>
          <p:nvPr/>
        </p:nvPicPr>
        <p:blipFill>
          <a:blip r:embed="rId5">
            <a:alphaModFix/>
          </a:blip>
          <a:stretch>
            <a:fillRect/>
          </a:stretch>
        </p:blipFill>
        <p:spPr>
          <a:xfrm>
            <a:off x="3025941" y="4142083"/>
            <a:ext cx="5376335" cy="952571"/>
          </a:xfrm>
          <a:prstGeom prst="rect">
            <a:avLst/>
          </a:prstGeom>
          <a:noFill/>
          <a:ln>
            <a:noFill/>
          </a:ln>
        </p:spPr>
      </p:pic>
      <p:sp>
        <p:nvSpPr>
          <p:cNvPr id="313" name="Shape 31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2600">
                <a:latin typeface="Roboto"/>
                <a:ea typeface="Roboto"/>
                <a:cs typeface="Roboto"/>
                <a:sym typeface="Roboto"/>
              </a:rPr>
              <a:t>Outline</a:t>
            </a:r>
            <a:endParaRPr sz="2600">
              <a:latin typeface="Roboto"/>
              <a:ea typeface="Roboto"/>
              <a:cs typeface="Roboto"/>
              <a:sym typeface="Roboto"/>
            </a:endParaRPr>
          </a:p>
        </p:txBody>
      </p:sp>
      <p:sp>
        <p:nvSpPr>
          <p:cNvPr id="314" name="Shape 314"/>
          <p:cNvSpPr txBox="1"/>
          <p:nvPr/>
        </p:nvSpPr>
        <p:spPr>
          <a:xfrm>
            <a:off x="2806677" y="1910663"/>
            <a:ext cx="417000" cy="430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t>1</a:t>
            </a:r>
            <a:endParaRPr/>
          </a:p>
        </p:txBody>
      </p:sp>
      <p:sp>
        <p:nvSpPr>
          <p:cNvPr id="315" name="Shape 315"/>
          <p:cNvSpPr txBox="1"/>
          <p:nvPr/>
        </p:nvSpPr>
        <p:spPr>
          <a:xfrm>
            <a:off x="2835435" y="2895215"/>
            <a:ext cx="417000" cy="430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a:t>2</a:t>
            </a:r>
            <a:endParaRPr/>
          </a:p>
        </p:txBody>
      </p:sp>
      <p:sp>
        <p:nvSpPr>
          <p:cNvPr id="316" name="Shape 316"/>
          <p:cNvSpPr txBox="1"/>
          <p:nvPr/>
        </p:nvSpPr>
        <p:spPr>
          <a:xfrm>
            <a:off x="2839465" y="4028968"/>
            <a:ext cx="417000" cy="430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t>4</a:t>
            </a:r>
            <a:endParaRPr/>
          </a:p>
          <a:p>
            <a:pPr marL="0" lvl="0" indent="0" rtl="0">
              <a:spcBef>
                <a:spcPts val="0"/>
              </a:spcBef>
              <a:spcAft>
                <a:spcPts val="0"/>
              </a:spcAft>
              <a:buNone/>
            </a:pPr>
            <a:endParaRPr/>
          </a:p>
        </p:txBody>
      </p:sp>
      <p:sp>
        <p:nvSpPr>
          <p:cNvPr id="317" name="Shape 317"/>
          <p:cNvSpPr txBox="1"/>
          <p:nvPr/>
        </p:nvSpPr>
        <p:spPr>
          <a:xfrm>
            <a:off x="2835575" y="3588300"/>
            <a:ext cx="5860500" cy="726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t>3  </a:t>
            </a:r>
            <a:r>
              <a:rPr lang="en">
                <a:solidFill>
                  <a:srgbClr val="1155CC"/>
                </a:solidFill>
              </a:rPr>
              <a:t>”Finding Claim Documents for Fact-Checking Articles”, WWW 2018</a:t>
            </a:r>
            <a:endParaRPr>
              <a:solidFill>
                <a:srgbClr val="1155CC"/>
              </a:solidFill>
            </a:endParaRPr>
          </a:p>
          <a:p>
            <a:pPr marL="0" lvl="0" indent="0">
              <a:spcBef>
                <a:spcPts val="0"/>
              </a:spcBef>
              <a:spcAft>
                <a:spcPts val="0"/>
              </a:spcAft>
              <a:buClr>
                <a:schemeClr val="dk1"/>
              </a:buClr>
              <a:buSzPts val="1100"/>
              <a:buFont typeface="Arial"/>
              <a:buNone/>
            </a:pPr>
            <a:r>
              <a:rPr lang="en" sz="1100"/>
              <a:t>     Xuezhi Wang, Cong Yu, Simon Baumgartner, Flip Korn,Google Research NYC</a:t>
            </a:r>
            <a:endParaRPr sz="1100"/>
          </a:p>
          <a:p>
            <a:pPr marL="0" lvl="0" indent="0" rtl="0">
              <a:spcBef>
                <a:spcPts val="0"/>
              </a:spcBef>
              <a:spcAft>
                <a:spcPts val="0"/>
              </a:spcAft>
              <a:buNone/>
            </a:pPr>
            <a:r>
              <a:rPr lang="en">
                <a:solidFill>
                  <a:srgbClr val="3C78D8"/>
                </a:solidFill>
              </a:rPr>
              <a:t>  </a:t>
            </a:r>
            <a:endParaRPr>
              <a:solidFill>
                <a:srgbClr val="3C78D8"/>
              </a:solidFill>
            </a:endParaRPr>
          </a:p>
          <a:p>
            <a:pPr marL="0" lvl="0" indent="0"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Shape 322"/>
          <p:cNvSpPr txBox="1">
            <a:spLocks noGrp="1"/>
          </p:cNvSpPr>
          <p:nvPr>
            <p:ph type="title"/>
          </p:nvPr>
        </p:nvSpPr>
        <p:spPr>
          <a:xfrm>
            <a:off x="167100" y="522375"/>
            <a:ext cx="8614800" cy="755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solidFill>
                  <a:srgbClr val="000000"/>
                </a:solidFill>
              </a:rPr>
              <a:t>The Fact Checking Schema</a:t>
            </a:r>
            <a:endParaRPr>
              <a:solidFill>
                <a:srgbClr val="000000"/>
              </a:solidFill>
            </a:endParaRPr>
          </a:p>
        </p:txBody>
      </p:sp>
      <p:sp>
        <p:nvSpPr>
          <p:cNvPr id="323" name="Shape 323"/>
          <p:cNvSpPr txBox="1">
            <a:spLocks noGrp="1"/>
          </p:cNvSpPr>
          <p:nvPr>
            <p:ph type="body" idx="1"/>
          </p:nvPr>
        </p:nvSpPr>
        <p:spPr>
          <a:xfrm>
            <a:off x="176225" y="1305875"/>
            <a:ext cx="8380800" cy="26067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 sz="2200" u="sng">
                <a:solidFill>
                  <a:srgbClr val="666666"/>
                </a:solidFill>
                <a:hlinkClick r:id="rId3"/>
              </a:rPr>
              <a:t>ClaimReview</a:t>
            </a:r>
            <a:r>
              <a:rPr lang="en" sz="2200">
                <a:solidFill>
                  <a:srgbClr val="666666"/>
                </a:solidFill>
              </a:rPr>
              <a:t> from schema.org</a:t>
            </a:r>
            <a:endParaRPr sz="2200">
              <a:solidFill>
                <a:srgbClr val="666666"/>
              </a:solidFill>
            </a:endParaRPr>
          </a:p>
          <a:p>
            <a:pPr marL="457200" marR="0" lvl="0" indent="-342900" algn="l" rtl="0">
              <a:lnSpc>
                <a:spcPct val="115000"/>
              </a:lnSpc>
              <a:spcBef>
                <a:spcPts val="0"/>
              </a:spcBef>
              <a:spcAft>
                <a:spcPts val="0"/>
              </a:spcAft>
              <a:buClr>
                <a:srgbClr val="666666"/>
              </a:buClr>
              <a:buSzPts val="1800"/>
              <a:buChar char="●"/>
            </a:pPr>
            <a:r>
              <a:rPr lang="en" sz="1800">
                <a:solidFill>
                  <a:srgbClr val="666666"/>
                </a:solidFill>
              </a:rPr>
              <a:t>Fields: </a:t>
            </a:r>
            <a:r>
              <a:rPr lang="en" sz="1800" b="1">
                <a:solidFill>
                  <a:srgbClr val="666666"/>
                </a:solidFill>
              </a:rPr>
              <a:t>claim</a:t>
            </a:r>
            <a:r>
              <a:rPr lang="en" sz="1800">
                <a:solidFill>
                  <a:srgbClr val="666666"/>
                </a:solidFill>
              </a:rPr>
              <a:t>, claimant, </a:t>
            </a:r>
            <a:r>
              <a:rPr lang="en" sz="1800" b="1">
                <a:solidFill>
                  <a:srgbClr val="666666"/>
                </a:solidFill>
              </a:rPr>
              <a:t>verdict</a:t>
            </a:r>
            <a:endParaRPr sz="1800" b="1">
              <a:solidFill>
                <a:srgbClr val="666666"/>
              </a:solidFill>
            </a:endParaRPr>
          </a:p>
          <a:p>
            <a:pPr marL="457200" marR="0" lvl="0" indent="-342900" algn="l" rtl="0">
              <a:lnSpc>
                <a:spcPct val="115000"/>
              </a:lnSpc>
              <a:spcBef>
                <a:spcPts val="0"/>
              </a:spcBef>
              <a:spcAft>
                <a:spcPts val="0"/>
              </a:spcAft>
              <a:buClr>
                <a:srgbClr val="666666"/>
              </a:buClr>
              <a:buSzPts val="1800"/>
              <a:buChar char="●"/>
            </a:pPr>
            <a:r>
              <a:rPr lang="en" sz="1800">
                <a:solidFill>
                  <a:srgbClr val="666666"/>
                </a:solidFill>
              </a:rPr>
              <a:t>Collaboration with the Fact Checking</a:t>
            </a:r>
            <a:endParaRPr sz="1800">
              <a:solidFill>
                <a:srgbClr val="666666"/>
              </a:solidFill>
            </a:endParaRPr>
          </a:p>
          <a:p>
            <a:pPr marL="0" marR="0" lvl="0" indent="0" algn="l" rtl="0">
              <a:lnSpc>
                <a:spcPct val="115000"/>
              </a:lnSpc>
              <a:spcBef>
                <a:spcPts val="0"/>
              </a:spcBef>
              <a:spcAft>
                <a:spcPts val="0"/>
              </a:spcAft>
              <a:buNone/>
            </a:pPr>
            <a:r>
              <a:rPr lang="en" sz="1800">
                <a:solidFill>
                  <a:srgbClr val="666666"/>
                </a:solidFill>
              </a:rPr>
              <a:t>        Community, e.g., Bill Adair</a:t>
            </a:r>
            <a:endParaRPr sz="1800">
              <a:solidFill>
                <a:srgbClr val="666666"/>
              </a:solidFill>
            </a:endParaRPr>
          </a:p>
          <a:p>
            <a:pPr marL="0" marR="0" lvl="0" indent="0" algn="l" rtl="0">
              <a:lnSpc>
                <a:spcPct val="115000"/>
              </a:lnSpc>
              <a:spcBef>
                <a:spcPts val="0"/>
              </a:spcBef>
              <a:spcAft>
                <a:spcPts val="0"/>
              </a:spcAft>
              <a:buNone/>
            </a:pPr>
            <a:endParaRPr sz="600" b="1">
              <a:solidFill>
                <a:srgbClr val="666666"/>
              </a:solidFill>
            </a:endParaRPr>
          </a:p>
          <a:p>
            <a:pPr marL="0" marR="0" lvl="0" indent="0" algn="l" rtl="0">
              <a:lnSpc>
                <a:spcPct val="115000"/>
              </a:lnSpc>
              <a:spcBef>
                <a:spcPts val="0"/>
              </a:spcBef>
              <a:spcAft>
                <a:spcPts val="1400"/>
              </a:spcAft>
              <a:buNone/>
            </a:pPr>
            <a:endParaRPr sz="1800">
              <a:solidFill>
                <a:srgbClr val="666666"/>
              </a:solidFill>
            </a:endParaRPr>
          </a:p>
        </p:txBody>
      </p:sp>
      <p:pic>
        <p:nvPicPr>
          <p:cNvPr id="324" name="Shape 324"/>
          <p:cNvPicPr preferRelativeResize="0"/>
          <p:nvPr/>
        </p:nvPicPr>
        <p:blipFill rotWithShape="1">
          <a:blip r:embed="rId4">
            <a:alphaModFix/>
          </a:blip>
          <a:srcRect t="57348"/>
          <a:stretch/>
        </p:blipFill>
        <p:spPr>
          <a:xfrm>
            <a:off x="1217132" y="2786775"/>
            <a:ext cx="3083934" cy="941465"/>
          </a:xfrm>
          <a:prstGeom prst="rect">
            <a:avLst/>
          </a:prstGeom>
          <a:noFill/>
          <a:ln>
            <a:noFill/>
          </a:ln>
        </p:spPr>
      </p:pic>
      <p:pic>
        <p:nvPicPr>
          <p:cNvPr id="325" name="Shape 325"/>
          <p:cNvPicPr preferRelativeResize="0"/>
          <p:nvPr/>
        </p:nvPicPr>
        <p:blipFill rotWithShape="1">
          <a:blip r:embed="rId5">
            <a:alphaModFix/>
          </a:blip>
          <a:srcRect t="14908"/>
          <a:stretch/>
        </p:blipFill>
        <p:spPr>
          <a:xfrm>
            <a:off x="4812947" y="1125675"/>
            <a:ext cx="3880328" cy="3808475"/>
          </a:xfrm>
          <a:prstGeom prst="rect">
            <a:avLst/>
          </a:prstGeom>
          <a:noFill/>
          <a:ln>
            <a:noFill/>
          </a:ln>
        </p:spPr>
      </p:pic>
      <p:sp>
        <p:nvSpPr>
          <p:cNvPr id="326" name="Shape 326"/>
          <p:cNvSpPr txBox="1"/>
          <p:nvPr/>
        </p:nvSpPr>
        <p:spPr>
          <a:xfrm>
            <a:off x="264150" y="4037768"/>
            <a:ext cx="6921000" cy="807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solidFill>
                  <a:srgbClr val="666666"/>
                </a:solidFill>
                <a:latin typeface="Roboto"/>
                <a:ea typeface="Roboto"/>
                <a:cs typeface="Roboto"/>
                <a:sym typeface="Roboto"/>
              </a:rPr>
              <a:t>Research, Jigsaw,  and Google News</a:t>
            </a:r>
            <a:endParaRPr>
              <a:solidFill>
                <a:srgbClr val="666666"/>
              </a:solidFill>
              <a:latin typeface="Roboto"/>
              <a:ea typeface="Roboto"/>
              <a:cs typeface="Roboto"/>
              <a:sym typeface="Roboto"/>
            </a:endParaRPr>
          </a:p>
          <a:p>
            <a:pPr marL="0" lvl="0" indent="0" rtl="0">
              <a:spcBef>
                <a:spcPts val="0"/>
              </a:spcBef>
              <a:spcAft>
                <a:spcPts val="0"/>
              </a:spcAft>
              <a:buNone/>
            </a:pPr>
            <a:r>
              <a:rPr lang="en">
                <a:solidFill>
                  <a:srgbClr val="666666"/>
                </a:solidFill>
                <a:latin typeface="Roboto"/>
                <a:ea typeface="Roboto"/>
                <a:cs typeface="Roboto"/>
                <a:sym typeface="Roboto"/>
              </a:rPr>
              <a:t>Surfaced by Google and Bing</a:t>
            </a:r>
            <a:endParaRPr>
              <a:solidFill>
                <a:srgbClr val="666666"/>
              </a:solidFill>
              <a:latin typeface="Roboto"/>
              <a:ea typeface="Roboto"/>
              <a:cs typeface="Roboto"/>
              <a:sym typeface="Roboto"/>
            </a:endParaRPr>
          </a:p>
        </p:txBody>
      </p:sp>
      <p:cxnSp>
        <p:nvCxnSpPr>
          <p:cNvPr id="327" name="Shape 327"/>
          <p:cNvCxnSpPr/>
          <p:nvPr/>
        </p:nvCxnSpPr>
        <p:spPr>
          <a:xfrm rot="10800000" flipH="1">
            <a:off x="4301075" y="1214600"/>
            <a:ext cx="576000" cy="1611900"/>
          </a:xfrm>
          <a:prstGeom prst="straightConnector1">
            <a:avLst/>
          </a:prstGeom>
          <a:noFill/>
          <a:ln w="9525" cap="flat" cmpd="sng">
            <a:solidFill>
              <a:schemeClr val="dk2"/>
            </a:solidFill>
            <a:prstDash val="solid"/>
            <a:round/>
            <a:headEnd type="none" w="med" len="med"/>
            <a:tailEnd type="triangle" w="med" len="med"/>
          </a:ln>
        </p:spPr>
      </p:cxnSp>
      <p:cxnSp>
        <p:nvCxnSpPr>
          <p:cNvPr id="328" name="Shape 328"/>
          <p:cNvCxnSpPr/>
          <p:nvPr/>
        </p:nvCxnSpPr>
        <p:spPr>
          <a:xfrm>
            <a:off x="4301075" y="3752550"/>
            <a:ext cx="528000" cy="11799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Shape 333"/>
          <p:cNvSpPr txBox="1">
            <a:spLocks noGrp="1"/>
          </p:cNvSpPr>
          <p:nvPr>
            <p:ph type="title"/>
          </p:nvPr>
        </p:nvSpPr>
        <p:spPr>
          <a:xfrm>
            <a:off x="167100" y="522375"/>
            <a:ext cx="8814600" cy="755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ClaimCheck Markup</a:t>
            </a:r>
            <a:endParaRPr/>
          </a:p>
        </p:txBody>
      </p:sp>
      <p:sp>
        <p:nvSpPr>
          <p:cNvPr id="334" name="Shape 334"/>
          <p:cNvSpPr txBox="1"/>
          <p:nvPr/>
        </p:nvSpPr>
        <p:spPr>
          <a:xfrm>
            <a:off x="428725" y="1469325"/>
            <a:ext cx="7121700" cy="8310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t>March 25, 2018</a:t>
            </a:r>
            <a:endParaRPr/>
          </a:p>
        </p:txBody>
      </p:sp>
      <p:pic>
        <p:nvPicPr>
          <p:cNvPr id="335" name="Shape 335"/>
          <p:cNvPicPr preferRelativeResize="0"/>
          <p:nvPr/>
        </p:nvPicPr>
        <p:blipFill>
          <a:blip r:embed="rId3">
            <a:alphaModFix/>
          </a:blip>
          <a:stretch>
            <a:fillRect/>
          </a:stretch>
        </p:blipFill>
        <p:spPr>
          <a:xfrm>
            <a:off x="770575" y="1879350"/>
            <a:ext cx="6926326" cy="303555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Shape 340"/>
          <p:cNvSpPr/>
          <p:nvPr/>
        </p:nvSpPr>
        <p:spPr>
          <a:xfrm>
            <a:off x="148375" y="1160671"/>
            <a:ext cx="3375300" cy="20373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41" name="Shape 341"/>
          <p:cNvSpPr txBox="1">
            <a:spLocks noGrp="1"/>
          </p:cNvSpPr>
          <p:nvPr>
            <p:ph type="title"/>
          </p:nvPr>
        </p:nvSpPr>
        <p:spPr>
          <a:xfrm>
            <a:off x="167100" y="522375"/>
            <a:ext cx="8814600" cy="755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solidFill>
                  <a:srgbClr val="000000"/>
                </a:solidFill>
              </a:rPr>
              <a:t>Fact Check Pair (FC-ing Article, FC-ed Claim)</a:t>
            </a:r>
            <a:endParaRPr>
              <a:solidFill>
                <a:srgbClr val="000000"/>
              </a:solidFill>
            </a:endParaRPr>
          </a:p>
        </p:txBody>
      </p:sp>
      <p:pic>
        <p:nvPicPr>
          <p:cNvPr id="342" name="Shape 342"/>
          <p:cNvPicPr preferRelativeResize="0"/>
          <p:nvPr/>
        </p:nvPicPr>
        <p:blipFill>
          <a:blip r:embed="rId3">
            <a:alphaModFix/>
          </a:blip>
          <a:stretch>
            <a:fillRect/>
          </a:stretch>
        </p:blipFill>
        <p:spPr>
          <a:xfrm>
            <a:off x="4814000" y="1078249"/>
            <a:ext cx="3948999" cy="2037425"/>
          </a:xfrm>
          <a:prstGeom prst="rect">
            <a:avLst/>
          </a:prstGeom>
          <a:noFill/>
          <a:ln>
            <a:noFill/>
          </a:ln>
        </p:spPr>
      </p:pic>
      <p:pic>
        <p:nvPicPr>
          <p:cNvPr id="343" name="Shape 343"/>
          <p:cNvPicPr preferRelativeResize="0"/>
          <p:nvPr/>
        </p:nvPicPr>
        <p:blipFill>
          <a:blip r:embed="rId4">
            <a:alphaModFix/>
          </a:blip>
          <a:stretch>
            <a:fillRect/>
          </a:stretch>
        </p:blipFill>
        <p:spPr>
          <a:xfrm>
            <a:off x="5238650" y="3226750"/>
            <a:ext cx="3495724" cy="1745676"/>
          </a:xfrm>
          <a:prstGeom prst="rect">
            <a:avLst/>
          </a:prstGeom>
          <a:noFill/>
          <a:ln>
            <a:noFill/>
          </a:ln>
        </p:spPr>
      </p:pic>
      <p:pic>
        <p:nvPicPr>
          <p:cNvPr id="344" name="Shape 344"/>
          <p:cNvPicPr preferRelativeResize="0"/>
          <p:nvPr/>
        </p:nvPicPr>
        <p:blipFill>
          <a:blip r:embed="rId5">
            <a:alphaModFix/>
          </a:blip>
          <a:stretch>
            <a:fillRect/>
          </a:stretch>
        </p:blipFill>
        <p:spPr>
          <a:xfrm>
            <a:off x="140965" y="1125675"/>
            <a:ext cx="3377635" cy="2037425"/>
          </a:xfrm>
          <a:prstGeom prst="rect">
            <a:avLst/>
          </a:prstGeom>
          <a:noFill/>
          <a:ln>
            <a:noFill/>
          </a:ln>
        </p:spPr>
      </p:pic>
      <p:pic>
        <p:nvPicPr>
          <p:cNvPr id="345" name="Shape 345"/>
          <p:cNvPicPr preferRelativeResize="0"/>
          <p:nvPr/>
        </p:nvPicPr>
        <p:blipFill>
          <a:blip r:embed="rId6">
            <a:alphaModFix/>
          </a:blip>
          <a:stretch>
            <a:fillRect/>
          </a:stretch>
        </p:blipFill>
        <p:spPr>
          <a:xfrm>
            <a:off x="1112768" y="2611124"/>
            <a:ext cx="3290384" cy="2896726"/>
          </a:xfrm>
          <a:prstGeom prst="rect">
            <a:avLst/>
          </a:prstGeom>
          <a:noFill/>
          <a:ln>
            <a:noFill/>
          </a:ln>
        </p:spPr>
      </p:pic>
      <p:sp>
        <p:nvSpPr>
          <p:cNvPr id="346" name="Shape 346"/>
          <p:cNvSpPr/>
          <p:nvPr/>
        </p:nvSpPr>
        <p:spPr>
          <a:xfrm>
            <a:off x="4822025" y="1063325"/>
            <a:ext cx="3944100" cy="2099700"/>
          </a:xfrm>
          <a:prstGeom prst="rect">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47" name="Shape 347"/>
          <p:cNvSpPr/>
          <p:nvPr/>
        </p:nvSpPr>
        <p:spPr>
          <a:xfrm>
            <a:off x="5230050" y="3202325"/>
            <a:ext cx="3533100" cy="1792800"/>
          </a:xfrm>
          <a:prstGeom prst="rect">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48" name="Shape 348"/>
          <p:cNvSpPr/>
          <p:nvPr/>
        </p:nvSpPr>
        <p:spPr>
          <a:xfrm>
            <a:off x="1104726" y="2671865"/>
            <a:ext cx="3290400" cy="28362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Shape 353"/>
          <p:cNvSpPr txBox="1">
            <a:spLocks noGrp="1"/>
          </p:cNvSpPr>
          <p:nvPr>
            <p:ph type="title"/>
          </p:nvPr>
        </p:nvSpPr>
        <p:spPr>
          <a:xfrm>
            <a:off x="167100" y="522375"/>
            <a:ext cx="8614800" cy="755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solidFill>
                  <a:srgbClr val="000000"/>
                </a:solidFill>
              </a:rPr>
              <a:t>Fact Check </a:t>
            </a:r>
            <a:r>
              <a:rPr lang="en"/>
              <a:t>in Google Products</a:t>
            </a:r>
            <a:endParaRPr>
              <a:solidFill>
                <a:srgbClr val="000000"/>
              </a:solidFill>
            </a:endParaRPr>
          </a:p>
        </p:txBody>
      </p:sp>
      <p:sp>
        <p:nvSpPr>
          <p:cNvPr id="354" name="Shape 354"/>
          <p:cNvSpPr txBox="1">
            <a:spLocks noGrp="1"/>
          </p:cNvSpPr>
          <p:nvPr>
            <p:ph type="body" idx="1"/>
          </p:nvPr>
        </p:nvSpPr>
        <p:spPr>
          <a:xfrm>
            <a:off x="176225" y="1001075"/>
            <a:ext cx="8380800" cy="26067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endParaRPr sz="600" b="1">
              <a:solidFill>
                <a:srgbClr val="666666"/>
              </a:solidFill>
            </a:endParaRPr>
          </a:p>
          <a:p>
            <a:pPr marL="0" marR="0" lvl="0" indent="0" algn="l" rtl="0">
              <a:lnSpc>
                <a:spcPct val="115000"/>
              </a:lnSpc>
              <a:spcBef>
                <a:spcPts val="0"/>
              </a:spcBef>
              <a:spcAft>
                <a:spcPts val="0"/>
              </a:spcAft>
              <a:buNone/>
            </a:pPr>
            <a:r>
              <a:rPr lang="en" sz="2200">
                <a:solidFill>
                  <a:srgbClr val="666666"/>
                </a:solidFill>
              </a:rPr>
              <a:t>Fact Checking Corpus </a:t>
            </a:r>
            <a:endParaRPr sz="2200">
              <a:solidFill>
                <a:srgbClr val="666666"/>
              </a:solidFill>
            </a:endParaRPr>
          </a:p>
          <a:p>
            <a:pPr marL="457200" marR="0" lvl="0" indent="-342900" algn="l" rtl="0">
              <a:lnSpc>
                <a:spcPct val="115000"/>
              </a:lnSpc>
              <a:spcBef>
                <a:spcPts val="0"/>
              </a:spcBef>
              <a:spcAft>
                <a:spcPts val="0"/>
              </a:spcAft>
              <a:buClr>
                <a:srgbClr val="666666"/>
              </a:buClr>
              <a:buSzPts val="1800"/>
              <a:buChar char="●"/>
            </a:pPr>
            <a:r>
              <a:rPr lang="en" sz="1800">
                <a:solidFill>
                  <a:srgbClr val="666666"/>
                </a:solidFill>
              </a:rPr>
              <a:t>Tens of thousands of articles</a:t>
            </a:r>
            <a:endParaRPr sz="1800">
              <a:solidFill>
                <a:srgbClr val="666666"/>
              </a:solidFill>
            </a:endParaRPr>
          </a:p>
          <a:p>
            <a:pPr marL="457200" marR="0" lvl="0" indent="-342900" algn="l" rtl="0">
              <a:lnSpc>
                <a:spcPct val="115000"/>
              </a:lnSpc>
              <a:spcBef>
                <a:spcPts val="0"/>
              </a:spcBef>
              <a:spcAft>
                <a:spcPts val="0"/>
              </a:spcAft>
              <a:buClr>
                <a:srgbClr val="666666"/>
              </a:buClr>
              <a:buSzPts val="1800"/>
              <a:buChar char="●"/>
            </a:pPr>
            <a:r>
              <a:rPr lang="en" sz="1800">
                <a:solidFill>
                  <a:srgbClr val="666666"/>
                </a:solidFill>
              </a:rPr>
              <a:t>50+ publishers</a:t>
            </a:r>
            <a:endParaRPr sz="1800">
              <a:solidFill>
                <a:srgbClr val="666666"/>
              </a:solidFill>
            </a:endParaRPr>
          </a:p>
          <a:p>
            <a:pPr marL="0" marR="0" lvl="0" indent="0" algn="l" rtl="0">
              <a:lnSpc>
                <a:spcPct val="115000"/>
              </a:lnSpc>
              <a:spcBef>
                <a:spcPts val="0"/>
              </a:spcBef>
              <a:spcAft>
                <a:spcPts val="0"/>
              </a:spcAft>
              <a:buNone/>
            </a:pPr>
            <a:endParaRPr sz="600">
              <a:solidFill>
                <a:srgbClr val="666666"/>
              </a:solidFill>
            </a:endParaRPr>
          </a:p>
          <a:p>
            <a:pPr marL="0" lvl="0" indent="0" rtl="0">
              <a:spcBef>
                <a:spcPts val="0"/>
              </a:spcBef>
              <a:spcAft>
                <a:spcPts val="0"/>
              </a:spcAft>
              <a:buNone/>
            </a:pPr>
            <a:r>
              <a:rPr lang="en" sz="2200">
                <a:solidFill>
                  <a:srgbClr val="666666"/>
                </a:solidFill>
              </a:rPr>
              <a:t>Surfaced in News and Search</a:t>
            </a:r>
            <a:endParaRPr sz="2200">
              <a:solidFill>
                <a:srgbClr val="666666"/>
              </a:solidFill>
            </a:endParaRPr>
          </a:p>
          <a:p>
            <a:pPr marL="0" marR="0" lvl="0" indent="0" algn="l" rtl="0">
              <a:lnSpc>
                <a:spcPct val="115000"/>
              </a:lnSpc>
              <a:spcBef>
                <a:spcPts val="0"/>
              </a:spcBef>
              <a:spcAft>
                <a:spcPts val="1400"/>
              </a:spcAft>
              <a:buNone/>
            </a:pPr>
            <a:endParaRPr sz="1800">
              <a:solidFill>
                <a:srgbClr val="666666"/>
              </a:solidFill>
            </a:endParaRPr>
          </a:p>
        </p:txBody>
      </p:sp>
      <p:pic>
        <p:nvPicPr>
          <p:cNvPr id="355" name="Shape 355"/>
          <p:cNvPicPr preferRelativeResize="0"/>
          <p:nvPr/>
        </p:nvPicPr>
        <p:blipFill>
          <a:blip r:embed="rId3">
            <a:alphaModFix/>
          </a:blip>
          <a:stretch>
            <a:fillRect/>
          </a:stretch>
        </p:blipFill>
        <p:spPr>
          <a:xfrm>
            <a:off x="5587409" y="76200"/>
            <a:ext cx="3455582" cy="5143501"/>
          </a:xfrm>
          <a:prstGeom prst="rect">
            <a:avLst/>
          </a:prstGeom>
          <a:noFill/>
          <a:ln>
            <a:noFill/>
          </a:ln>
        </p:spPr>
      </p:pic>
      <p:pic>
        <p:nvPicPr>
          <p:cNvPr id="356" name="Shape 356"/>
          <p:cNvPicPr preferRelativeResize="0"/>
          <p:nvPr/>
        </p:nvPicPr>
        <p:blipFill>
          <a:blip r:embed="rId4">
            <a:alphaModFix/>
          </a:blip>
          <a:stretch>
            <a:fillRect/>
          </a:stretch>
        </p:blipFill>
        <p:spPr>
          <a:xfrm>
            <a:off x="152400" y="2830250"/>
            <a:ext cx="5293874" cy="847700"/>
          </a:xfrm>
          <a:prstGeom prst="rect">
            <a:avLst/>
          </a:prstGeom>
          <a:noFill/>
          <a:ln>
            <a:noFill/>
          </a:ln>
        </p:spPr>
      </p:pic>
      <p:pic>
        <p:nvPicPr>
          <p:cNvPr id="357" name="Shape 357"/>
          <p:cNvPicPr preferRelativeResize="0"/>
          <p:nvPr/>
        </p:nvPicPr>
        <p:blipFill>
          <a:blip r:embed="rId5">
            <a:alphaModFix/>
          </a:blip>
          <a:stretch>
            <a:fillRect/>
          </a:stretch>
        </p:blipFill>
        <p:spPr>
          <a:xfrm>
            <a:off x="236725" y="3733975"/>
            <a:ext cx="5097274" cy="1292275"/>
          </a:xfrm>
          <a:prstGeom prst="rect">
            <a:avLst/>
          </a:prstGeom>
          <a:noFill/>
          <a:ln>
            <a:noFill/>
          </a:ln>
        </p:spPr>
      </p:pic>
      <p:sp>
        <p:nvSpPr>
          <p:cNvPr id="358" name="Shape 358"/>
          <p:cNvSpPr/>
          <p:nvPr/>
        </p:nvSpPr>
        <p:spPr>
          <a:xfrm>
            <a:off x="5872975" y="2819025"/>
            <a:ext cx="2918100" cy="729600"/>
          </a:xfrm>
          <a:prstGeom prst="rect">
            <a:avLst/>
          </a:prstGeom>
          <a:noFill/>
          <a:ln w="2857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9" name="Shape 359"/>
          <p:cNvSpPr/>
          <p:nvPr/>
        </p:nvSpPr>
        <p:spPr>
          <a:xfrm>
            <a:off x="138025" y="2845775"/>
            <a:ext cx="5384400" cy="2450100"/>
          </a:xfrm>
          <a:prstGeom prst="rect">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0" name="Shape 360"/>
          <p:cNvSpPr/>
          <p:nvPr/>
        </p:nvSpPr>
        <p:spPr>
          <a:xfrm>
            <a:off x="5650425" y="76200"/>
            <a:ext cx="3338400" cy="5067300"/>
          </a:xfrm>
          <a:prstGeom prst="rect">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Shape 195"/>
          <p:cNvSpPr txBox="1">
            <a:spLocks noGrp="1"/>
          </p:cNvSpPr>
          <p:nvPr>
            <p:ph type="title"/>
          </p:nvPr>
        </p:nvSpPr>
        <p:spPr>
          <a:xfrm>
            <a:off x="167100" y="522375"/>
            <a:ext cx="8814600" cy="755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0000"/>
                </a:solidFill>
              </a:rPr>
              <a:t>The Way We Experience News Today is Complex</a:t>
            </a:r>
            <a:endParaRPr>
              <a:solidFill>
                <a:srgbClr val="000000"/>
              </a:solidFill>
            </a:endParaRPr>
          </a:p>
          <a:p>
            <a:pPr marL="0" lvl="0" indent="0" rtl="0">
              <a:spcBef>
                <a:spcPts val="0"/>
              </a:spcBef>
              <a:spcAft>
                <a:spcPts val="0"/>
              </a:spcAft>
              <a:buNone/>
            </a:pPr>
            <a:endParaRPr>
              <a:solidFill>
                <a:srgbClr val="000000"/>
              </a:solidFill>
            </a:endParaRPr>
          </a:p>
        </p:txBody>
      </p:sp>
      <p:sp>
        <p:nvSpPr>
          <p:cNvPr id="196" name="Shape 196"/>
          <p:cNvSpPr txBox="1"/>
          <p:nvPr/>
        </p:nvSpPr>
        <p:spPr>
          <a:xfrm>
            <a:off x="565250" y="1781450"/>
            <a:ext cx="2309100" cy="1890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sz="1200">
              <a:latin typeface="Roboto"/>
              <a:ea typeface="Roboto"/>
              <a:cs typeface="Roboto"/>
              <a:sym typeface="Roboto"/>
            </a:endParaRPr>
          </a:p>
          <a:p>
            <a:pPr marL="0" lvl="0" indent="0" rtl="0">
              <a:spcBef>
                <a:spcPts val="1600"/>
              </a:spcBef>
              <a:spcAft>
                <a:spcPts val="1600"/>
              </a:spcAft>
              <a:buNone/>
            </a:pPr>
            <a:endParaRPr sz="1000">
              <a:solidFill>
                <a:srgbClr val="434343"/>
              </a:solidFill>
              <a:latin typeface="Roboto"/>
              <a:ea typeface="Roboto"/>
              <a:cs typeface="Roboto"/>
              <a:sym typeface="Roboto"/>
            </a:endParaRPr>
          </a:p>
        </p:txBody>
      </p:sp>
      <p:sp>
        <p:nvSpPr>
          <p:cNvPr id="197" name="Shape 197"/>
          <p:cNvSpPr txBox="1"/>
          <p:nvPr/>
        </p:nvSpPr>
        <p:spPr>
          <a:xfrm>
            <a:off x="565250" y="1538650"/>
            <a:ext cx="2309100" cy="3951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sz="2000">
                <a:solidFill>
                  <a:srgbClr val="4285F4"/>
                </a:solidFill>
                <a:latin typeface="Roboto"/>
                <a:ea typeface="Roboto"/>
                <a:cs typeface="Roboto"/>
                <a:sym typeface="Roboto"/>
              </a:rPr>
              <a:t>Overwhelming</a:t>
            </a:r>
            <a:endParaRPr sz="2000">
              <a:solidFill>
                <a:srgbClr val="4285F4"/>
              </a:solidFill>
              <a:latin typeface="Roboto"/>
              <a:ea typeface="Roboto"/>
              <a:cs typeface="Roboto"/>
              <a:sym typeface="Roboto"/>
            </a:endParaRPr>
          </a:p>
        </p:txBody>
      </p:sp>
      <p:pic>
        <p:nvPicPr>
          <p:cNvPr id="198" name="Shape 198"/>
          <p:cNvPicPr preferRelativeResize="0"/>
          <p:nvPr/>
        </p:nvPicPr>
        <p:blipFill rotWithShape="1">
          <a:blip r:embed="rId3">
            <a:alphaModFix/>
          </a:blip>
          <a:srcRect l="852" r="3352" b="309"/>
          <a:stretch/>
        </p:blipFill>
        <p:spPr>
          <a:xfrm>
            <a:off x="565250" y="2661368"/>
            <a:ext cx="2309101" cy="1201414"/>
          </a:xfrm>
          <a:prstGeom prst="rect">
            <a:avLst/>
          </a:prstGeom>
          <a:noFill/>
          <a:ln>
            <a:noFill/>
          </a:ln>
        </p:spPr>
      </p:pic>
      <p:sp>
        <p:nvSpPr>
          <p:cNvPr id="199" name="Shape 199"/>
          <p:cNvSpPr txBox="1"/>
          <p:nvPr/>
        </p:nvSpPr>
        <p:spPr>
          <a:xfrm>
            <a:off x="565250" y="1907550"/>
            <a:ext cx="2547000" cy="284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1600"/>
              </a:spcAft>
              <a:buNone/>
            </a:pPr>
            <a:r>
              <a:rPr lang="en" sz="1800">
                <a:solidFill>
                  <a:schemeClr val="dk2"/>
                </a:solidFill>
                <a:latin typeface="Roboto"/>
                <a:ea typeface="Roboto"/>
                <a:cs typeface="Roboto"/>
                <a:sym typeface="Roboto"/>
              </a:rPr>
              <a:t>48K new documents every minute</a:t>
            </a:r>
            <a:endParaRPr sz="1800">
              <a:solidFill>
                <a:schemeClr val="dk2"/>
              </a:solidFill>
              <a:latin typeface="Roboto"/>
              <a:ea typeface="Roboto"/>
              <a:cs typeface="Roboto"/>
              <a:sym typeface="Robot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Shape 365"/>
          <p:cNvSpPr txBox="1">
            <a:spLocks noGrp="1"/>
          </p:cNvSpPr>
          <p:nvPr>
            <p:ph type="title"/>
          </p:nvPr>
        </p:nvSpPr>
        <p:spPr>
          <a:xfrm>
            <a:off x="167100" y="522375"/>
            <a:ext cx="8814600" cy="755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Search Over Claims Corpus</a:t>
            </a:r>
            <a:endParaRPr/>
          </a:p>
        </p:txBody>
      </p:sp>
      <p:pic>
        <p:nvPicPr>
          <p:cNvPr id="366" name="Shape 366"/>
          <p:cNvPicPr preferRelativeResize="0"/>
          <p:nvPr/>
        </p:nvPicPr>
        <p:blipFill>
          <a:blip r:embed="rId3">
            <a:alphaModFix/>
          </a:blip>
          <a:stretch>
            <a:fillRect/>
          </a:stretch>
        </p:blipFill>
        <p:spPr>
          <a:xfrm>
            <a:off x="3137100" y="1556250"/>
            <a:ext cx="4997150" cy="3407849"/>
          </a:xfrm>
          <a:prstGeom prst="rect">
            <a:avLst/>
          </a:prstGeom>
          <a:noFill/>
          <a:ln>
            <a:noFill/>
          </a:ln>
        </p:spPr>
      </p:pic>
      <p:sp>
        <p:nvSpPr>
          <p:cNvPr id="367" name="Shape 367"/>
          <p:cNvSpPr txBox="1"/>
          <p:nvPr/>
        </p:nvSpPr>
        <p:spPr>
          <a:xfrm>
            <a:off x="317700" y="1089150"/>
            <a:ext cx="8572200" cy="8310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t>https://www.poynter.org/news/website-helps-you-find-related-fact-checks-and-it-was-built-17-year-old</a:t>
            </a:r>
            <a:endParaRPr/>
          </a:p>
        </p:txBody>
      </p:sp>
      <p:sp>
        <p:nvSpPr>
          <p:cNvPr id="368" name="Shape 368"/>
          <p:cNvSpPr txBox="1"/>
          <p:nvPr/>
        </p:nvSpPr>
        <p:spPr>
          <a:xfrm>
            <a:off x="389600" y="1859750"/>
            <a:ext cx="2518800" cy="12612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accent2"/>
              </a:buClr>
              <a:buSzPts val="1100"/>
              <a:buFont typeface="Arial"/>
              <a:buNone/>
            </a:pPr>
            <a:r>
              <a:rPr lang="en" sz="1800">
                <a:solidFill>
                  <a:srgbClr val="666666"/>
                </a:solidFill>
                <a:latin typeface="Roboto"/>
                <a:ea typeface="Roboto"/>
                <a:cs typeface="Roboto"/>
                <a:sym typeface="Roboto"/>
              </a:rPr>
              <a:t>Sreya Guha, a senior at the Castilleja high school in Palo Alto, California</a:t>
            </a:r>
            <a:endParaRPr sz="1800">
              <a:solidFill>
                <a:srgbClr val="666666"/>
              </a:solidFill>
              <a:latin typeface="Roboto"/>
              <a:ea typeface="Roboto"/>
              <a:cs typeface="Roboto"/>
              <a:sym typeface="Roboto"/>
            </a:endParaRPr>
          </a:p>
          <a:p>
            <a:pPr marL="0" lvl="0" indent="0">
              <a:spcBef>
                <a:spcPts val="1100"/>
              </a:spcBef>
              <a:spcAft>
                <a:spcPts val="0"/>
              </a:spcAft>
              <a:buNone/>
            </a:pPr>
            <a:endParaRPr sz="1800">
              <a:solidFill>
                <a:schemeClr val="dk1"/>
              </a:solidFill>
              <a:latin typeface="Roboto"/>
              <a:ea typeface="Roboto"/>
              <a:cs typeface="Roboto"/>
              <a:sym typeface="Roboto"/>
            </a:endParaRPr>
          </a:p>
        </p:txBody>
      </p:sp>
      <p:sp>
        <p:nvSpPr>
          <p:cNvPr id="369" name="Shape 369"/>
          <p:cNvSpPr txBox="1"/>
          <p:nvPr/>
        </p:nvSpPr>
        <p:spPr>
          <a:xfrm>
            <a:off x="626575" y="4366400"/>
            <a:ext cx="7346400" cy="857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u="sng">
                <a:solidFill>
                  <a:schemeClr val="hlink"/>
                </a:solidFill>
                <a:hlinkClick r:id="rId4"/>
              </a:rPr>
              <a:t>Search Engine</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374" name="Shape 374"/>
          <p:cNvPicPr preferRelativeResize="0"/>
          <p:nvPr/>
        </p:nvPicPr>
        <p:blipFill>
          <a:blip r:embed="rId3">
            <a:alphaModFix/>
          </a:blip>
          <a:stretch>
            <a:fillRect/>
          </a:stretch>
        </p:blipFill>
        <p:spPr>
          <a:xfrm>
            <a:off x="1669173" y="513249"/>
            <a:ext cx="7188549" cy="2440633"/>
          </a:xfrm>
          <a:prstGeom prst="rect">
            <a:avLst/>
          </a:prstGeom>
          <a:noFill/>
          <a:ln>
            <a:noFill/>
          </a:ln>
        </p:spPr>
      </p:pic>
      <p:pic>
        <p:nvPicPr>
          <p:cNvPr id="375" name="Shape 375"/>
          <p:cNvPicPr preferRelativeResize="0"/>
          <p:nvPr/>
        </p:nvPicPr>
        <p:blipFill>
          <a:blip r:embed="rId4">
            <a:alphaModFix/>
          </a:blip>
          <a:stretch>
            <a:fillRect/>
          </a:stretch>
        </p:blipFill>
        <p:spPr>
          <a:xfrm>
            <a:off x="2980662" y="2999556"/>
            <a:ext cx="5376335" cy="726629"/>
          </a:xfrm>
          <a:prstGeom prst="rect">
            <a:avLst/>
          </a:prstGeom>
          <a:noFill/>
          <a:ln>
            <a:noFill/>
          </a:ln>
        </p:spPr>
      </p:pic>
      <p:pic>
        <p:nvPicPr>
          <p:cNvPr id="376" name="Shape 376"/>
          <p:cNvPicPr preferRelativeResize="0"/>
          <p:nvPr/>
        </p:nvPicPr>
        <p:blipFill>
          <a:blip r:embed="rId5">
            <a:alphaModFix/>
          </a:blip>
          <a:stretch>
            <a:fillRect/>
          </a:stretch>
        </p:blipFill>
        <p:spPr>
          <a:xfrm>
            <a:off x="3025941" y="4142083"/>
            <a:ext cx="5376335" cy="952571"/>
          </a:xfrm>
          <a:prstGeom prst="rect">
            <a:avLst/>
          </a:prstGeom>
          <a:noFill/>
          <a:ln>
            <a:noFill/>
          </a:ln>
        </p:spPr>
      </p:pic>
      <p:sp>
        <p:nvSpPr>
          <p:cNvPr id="377" name="Shape 37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2600">
                <a:latin typeface="Roboto"/>
                <a:ea typeface="Roboto"/>
                <a:cs typeface="Roboto"/>
                <a:sym typeface="Roboto"/>
              </a:rPr>
              <a:t>Outline</a:t>
            </a:r>
            <a:endParaRPr sz="2600">
              <a:latin typeface="Roboto"/>
              <a:ea typeface="Roboto"/>
              <a:cs typeface="Roboto"/>
              <a:sym typeface="Roboto"/>
            </a:endParaRPr>
          </a:p>
        </p:txBody>
      </p:sp>
      <p:sp>
        <p:nvSpPr>
          <p:cNvPr id="378" name="Shape 378"/>
          <p:cNvSpPr txBox="1"/>
          <p:nvPr/>
        </p:nvSpPr>
        <p:spPr>
          <a:xfrm>
            <a:off x="2806677" y="1910663"/>
            <a:ext cx="417000" cy="430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a:t>1</a:t>
            </a:r>
            <a:endParaRPr/>
          </a:p>
        </p:txBody>
      </p:sp>
      <p:sp>
        <p:nvSpPr>
          <p:cNvPr id="379" name="Shape 379"/>
          <p:cNvSpPr txBox="1"/>
          <p:nvPr/>
        </p:nvSpPr>
        <p:spPr>
          <a:xfrm>
            <a:off x="2835435" y="2895215"/>
            <a:ext cx="417000" cy="430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a:t>2</a:t>
            </a:r>
            <a:endParaRPr/>
          </a:p>
        </p:txBody>
      </p:sp>
      <p:sp>
        <p:nvSpPr>
          <p:cNvPr id="380" name="Shape 380"/>
          <p:cNvSpPr txBox="1"/>
          <p:nvPr/>
        </p:nvSpPr>
        <p:spPr>
          <a:xfrm>
            <a:off x="2839465" y="4028968"/>
            <a:ext cx="417000" cy="430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a:t>4</a:t>
            </a:r>
            <a:endParaRPr/>
          </a:p>
          <a:p>
            <a:pPr marL="0" lvl="0" indent="0" rtl="0">
              <a:spcBef>
                <a:spcPts val="0"/>
              </a:spcBef>
              <a:spcAft>
                <a:spcPts val="0"/>
              </a:spcAft>
              <a:buNone/>
            </a:pPr>
            <a:endParaRPr/>
          </a:p>
        </p:txBody>
      </p:sp>
      <p:sp>
        <p:nvSpPr>
          <p:cNvPr id="381" name="Shape 381"/>
          <p:cNvSpPr txBox="1"/>
          <p:nvPr/>
        </p:nvSpPr>
        <p:spPr>
          <a:xfrm>
            <a:off x="2835575" y="3588300"/>
            <a:ext cx="5860500" cy="726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a:t>3  </a:t>
            </a:r>
            <a:r>
              <a:rPr lang="en">
                <a:solidFill>
                  <a:srgbClr val="1155CC"/>
                </a:solidFill>
              </a:rPr>
              <a:t>”Finding Claim Documents for Fact-Checking Articles”, WWW 2018</a:t>
            </a:r>
            <a:endParaRPr>
              <a:solidFill>
                <a:srgbClr val="1155CC"/>
              </a:solidFill>
            </a:endParaRPr>
          </a:p>
          <a:p>
            <a:pPr marL="0" lvl="0" indent="0" rtl="0">
              <a:spcBef>
                <a:spcPts val="0"/>
              </a:spcBef>
              <a:spcAft>
                <a:spcPts val="0"/>
              </a:spcAft>
              <a:buClr>
                <a:schemeClr val="dk1"/>
              </a:buClr>
              <a:buSzPts val="1100"/>
              <a:buFont typeface="Arial"/>
              <a:buNone/>
            </a:pPr>
            <a:r>
              <a:rPr lang="en" sz="1100"/>
              <a:t>     Xuezhi Wang, Cong Yu, Simon Baumgartner, Flip Korn,Google Research NYC</a:t>
            </a:r>
            <a:endParaRPr sz="1100"/>
          </a:p>
          <a:p>
            <a:pPr marL="0" lvl="0" indent="0" rtl="0">
              <a:spcBef>
                <a:spcPts val="0"/>
              </a:spcBef>
              <a:spcAft>
                <a:spcPts val="0"/>
              </a:spcAft>
              <a:buNone/>
            </a:pPr>
            <a:r>
              <a:rPr lang="en">
                <a:solidFill>
                  <a:srgbClr val="3C78D8"/>
                </a:solidFill>
              </a:rPr>
              <a:t>  </a:t>
            </a:r>
            <a:endParaRPr>
              <a:solidFill>
                <a:srgbClr val="3C78D8"/>
              </a:solidFill>
            </a:endParaRPr>
          </a:p>
          <a:p>
            <a:pPr marL="0" lvl="0" indent="0"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Shape 386"/>
          <p:cNvSpPr txBox="1">
            <a:spLocks noGrp="1"/>
          </p:cNvSpPr>
          <p:nvPr>
            <p:ph type="title"/>
          </p:nvPr>
        </p:nvSpPr>
        <p:spPr>
          <a:xfrm>
            <a:off x="167100" y="522375"/>
            <a:ext cx="8614800" cy="755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How Do We Find More Claim-Relevant Documents?</a:t>
            </a:r>
            <a:endParaRPr/>
          </a:p>
        </p:txBody>
      </p:sp>
      <p:sp>
        <p:nvSpPr>
          <p:cNvPr id="387" name="Shape 387"/>
          <p:cNvSpPr txBox="1">
            <a:spLocks noGrp="1"/>
          </p:cNvSpPr>
          <p:nvPr>
            <p:ph type="body" idx="1"/>
          </p:nvPr>
        </p:nvSpPr>
        <p:spPr>
          <a:xfrm>
            <a:off x="176225" y="1305875"/>
            <a:ext cx="8380800" cy="2606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Claim-relevant discovery process to help identify online misinformation:</a:t>
            </a:r>
            <a:endParaRPr/>
          </a:p>
          <a:p>
            <a:pPr marL="457200" lvl="0" indent="-381000">
              <a:spcBef>
                <a:spcPts val="1600"/>
              </a:spcBef>
              <a:spcAft>
                <a:spcPts val="0"/>
              </a:spcAft>
              <a:buSzPts val="2400"/>
              <a:buAutoNum type="arabicPeriod"/>
            </a:pPr>
            <a:r>
              <a:rPr lang="en"/>
              <a:t>Retrieve candidate documents;</a:t>
            </a:r>
            <a:endParaRPr/>
          </a:p>
          <a:p>
            <a:pPr marL="457200" lvl="0" indent="-381000">
              <a:spcBef>
                <a:spcPts val="0"/>
              </a:spcBef>
              <a:spcAft>
                <a:spcPts val="0"/>
              </a:spcAft>
              <a:buSzPts val="2400"/>
              <a:buAutoNum type="arabicPeriod"/>
            </a:pPr>
            <a:r>
              <a:rPr lang="en"/>
              <a:t>Score for relevance;</a:t>
            </a:r>
            <a:endParaRPr/>
          </a:p>
          <a:p>
            <a:pPr marL="457200" lvl="0" indent="-381000" rtl="0">
              <a:spcBef>
                <a:spcPts val="0"/>
              </a:spcBef>
              <a:spcAft>
                <a:spcPts val="0"/>
              </a:spcAft>
              <a:buSzPts val="2400"/>
              <a:buAutoNum type="arabicPeriod"/>
            </a:pPr>
            <a:r>
              <a:rPr lang="en"/>
              <a:t>Stance detection: contradict, support, discuss the claim.</a:t>
            </a:r>
            <a:endParaRPr/>
          </a:p>
          <a:p>
            <a:pPr marL="0" lvl="0" indent="0">
              <a:spcBef>
                <a:spcPts val="1600"/>
              </a:spcBef>
              <a:spcAft>
                <a:spcPts val="160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Shape 392"/>
          <p:cNvSpPr txBox="1">
            <a:spLocks noGrp="1"/>
          </p:cNvSpPr>
          <p:nvPr>
            <p:ph type="title"/>
          </p:nvPr>
        </p:nvSpPr>
        <p:spPr>
          <a:xfrm>
            <a:off x="167100" y="522375"/>
            <a:ext cx="8614800" cy="755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How Do We Find More Claim-Relevant Documents?</a:t>
            </a:r>
            <a:endParaRPr/>
          </a:p>
        </p:txBody>
      </p:sp>
      <p:sp>
        <p:nvSpPr>
          <p:cNvPr id="393" name="Shape 393"/>
          <p:cNvSpPr txBox="1">
            <a:spLocks noGrp="1"/>
          </p:cNvSpPr>
          <p:nvPr>
            <p:ph type="body" idx="1"/>
          </p:nvPr>
        </p:nvSpPr>
        <p:spPr>
          <a:xfrm>
            <a:off x="167100" y="1268400"/>
            <a:ext cx="8380800" cy="2606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a:p>
            <a:pPr marL="0" lvl="0" indent="0" rtl="0">
              <a:spcBef>
                <a:spcPts val="1600"/>
              </a:spcBef>
              <a:spcAft>
                <a:spcPts val="0"/>
              </a:spcAft>
              <a:buNone/>
            </a:pPr>
            <a:endParaRPr/>
          </a:p>
          <a:p>
            <a:pPr marL="0" lvl="0" indent="0" rtl="0">
              <a:spcBef>
                <a:spcPts val="1600"/>
              </a:spcBef>
              <a:spcAft>
                <a:spcPts val="0"/>
              </a:spcAft>
              <a:buNone/>
            </a:pPr>
            <a:endParaRPr/>
          </a:p>
          <a:p>
            <a:pPr marL="0" lvl="0" indent="0" rtl="0">
              <a:spcBef>
                <a:spcPts val="1600"/>
              </a:spcBef>
              <a:spcAft>
                <a:spcPts val="0"/>
              </a:spcAft>
              <a:buNone/>
            </a:pPr>
            <a:endParaRPr/>
          </a:p>
          <a:p>
            <a:pPr marL="0" lvl="0" indent="0" rtl="0">
              <a:spcBef>
                <a:spcPts val="1600"/>
              </a:spcBef>
              <a:spcAft>
                <a:spcPts val="1600"/>
              </a:spcAft>
              <a:buNone/>
            </a:pPr>
            <a:r>
              <a:rPr lang="en"/>
              <a:t>What can be automated? What needs a human in the loop or can be possibly be crowdsourced?</a:t>
            </a:r>
            <a:endParaRPr/>
          </a:p>
        </p:txBody>
      </p:sp>
      <p:pic>
        <p:nvPicPr>
          <p:cNvPr id="394" name="Shape 394"/>
          <p:cNvPicPr preferRelativeResize="0"/>
          <p:nvPr/>
        </p:nvPicPr>
        <p:blipFill>
          <a:blip r:embed="rId3">
            <a:alphaModFix/>
          </a:blip>
          <a:stretch>
            <a:fillRect/>
          </a:stretch>
        </p:blipFill>
        <p:spPr>
          <a:xfrm>
            <a:off x="1511260" y="1278075"/>
            <a:ext cx="5756314" cy="24843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Shape 399"/>
          <p:cNvSpPr txBox="1">
            <a:spLocks noGrp="1"/>
          </p:cNvSpPr>
          <p:nvPr>
            <p:ph type="title"/>
          </p:nvPr>
        </p:nvSpPr>
        <p:spPr>
          <a:xfrm>
            <a:off x="167100" y="522375"/>
            <a:ext cx="8814600" cy="755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Retrieve Candidate Documents</a:t>
            </a:r>
            <a:endParaRPr/>
          </a:p>
        </p:txBody>
      </p:sp>
      <p:pic>
        <p:nvPicPr>
          <p:cNvPr id="400" name="Shape 400"/>
          <p:cNvPicPr preferRelativeResize="0"/>
          <p:nvPr/>
        </p:nvPicPr>
        <p:blipFill>
          <a:blip r:embed="rId3">
            <a:alphaModFix/>
          </a:blip>
          <a:stretch>
            <a:fillRect/>
          </a:stretch>
        </p:blipFill>
        <p:spPr>
          <a:xfrm>
            <a:off x="720326" y="1233625"/>
            <a:ext cx="3538076" cy="3599959"/>
          </a:xfrm>
          <a:prstGeom prst="rect">
            <a:avLst/>
          </a:prstGeom>
          <a:noFill/>
          <a:ln>
            <a:noFill/>
          </a:ln>
        </p:spPr>
      </p:pic>
      <p:pic>
        <p:nvPicPr>
          <p:cNvPr id="401" name="Shape 401"/>
          <p:cNvPicPr preferRelativeResize="0"/>
          <p:nvPr/>
        </p:nvPicPr>
        <p:blipFill>
          <a:blip r:embed="rId4">
            <a:alphaModFix/>
          </a:blip>
          <a:stretch>
            <a:fillRect/>
          </a:stretch>
        </p:blipFill>
        <p:spPr>
          <a:xfrm>
            <a:off x="4487002" y="1278075"/>
            <a:ext cx="4580796" cy="3529356"/>
          </a:xfrm>
          <a:prstGeom prst="rect">
            <a:avLst/>
          </a:prstGeom>
          <a:noFill/>
          <a:ln>
            <a:noFill/>
          </a:ln>
        </p:spPr>
      </p:pic>
      <p:pic>
        <p:nvPicPr>
          <p:cNvPr id="402" name="Shape 402"/>
          <p:cNvPicPr preferRelativeResize="0"/>
          <p:nvPr/>
        </p:nvPicPr>
        <p:blipFill>
          <a:blip r:embed="rId5">
            <a:alphaModFix/>
          </a:blip>
          <a:stretch>
            <a:fillRect/>
          </a:stretch>
        </p:blipFill>
        <p:spPr>
          <a:xfrm>
            <a:off x="4495800" y="2841437"/>
            <a:ext cx="4495800" cy="2424413"/>
          </a:xfrm>
          <a:prstGeom prst="rect">
            <a:avLst/>
          </a:prstGeom>
          <a:noFill/>
          <a:ln>
            <a:noFill/>
          </a:ln>
        </p:spPr>
      </p:pic>
      <p:sp>
        <p:nvSpPr>
          <p:cNvPr id="403" name="Shape 403"/>
          <p:cNvSpPr txBox="1"/>
          <p:nvPr/>
        </p:nvSpPr>
        <p:spPr>
          <a:xfrm>
            <a:off x="6690850" y="884600"/>
            <a:ext cx="7333500" cy="855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800">
                <a:solidFill>
                  <a:srgbClr val="FF0000"/>
                </a:solidFill>
                <a:highlight>
                  <a:srgbClr val="FFFFFF"/>
                </a:highlight>
                <a:latin typeface="Roboto"/>
                <a:ea typeface="Roboto"/>
                <a:cs typeface="Roboto"/>
                <a:sym typeface="Roboto"/>
              </a:rPr>
              <a:t>24 August 2017</a:t>
            </a:r>
            <a:endParaRPr sz="1800">
              <a:solidFill>
                <a:srgbClr val="FF0000"/>
              </a:solidFill>
              <a:latin typeface="Roboto"/>
              <a:ea typeface="Roboto"/>
              <a:cs typeface="Roboto"/>
              <a:sym typeface="Roboto"/>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Shape 408"/>
          <p:cNvSpPr txBox="1">
            <a:spLocks noGrp="1"/>
          </p:cNvSpPr>
          <p:nvPr>
            <p:ph type="title"/>
          </p:nvPr>
        </p:nvSpPr>
        <p:spPr>
          <a:xfrm>
            <a:off x="167100" y="522375"/>
            <a:ext cx="8614800" cy="755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Retrieve Candidate Documents: Collect Candidates</a:t>
            </a:r>
            <a:endParaRPr/>
          </a:p>
        </p:txBody>
      </p:sp>
      <p:sp>
        <p:nvSpPr>
          <p:cNvPr id="409" name="Shape 409"/>
          <p:cNvSpPr txBox="1">
            <a:spLocks noGrp="1"/>
          </p:cNvSpPr>
          <p:nvPr>
            <p:ph type="body" idx="1"/>
          </p:nvPr>
        </p:nvSpPr>
        <p:spPr>
          <a:xfrm>
            <a:off x="176225" y="1229675"/>
            <a:ext cx="8686500" cy="2606700"/>
          </a:xfrm>
          <a:prstGeom prst="rect">
            <a:avLst/>
          </a:prstGeom>
        </p:spPr>
        <p:txBody>
          <a:bodyPr spcFirstLastPara="1" wrap="square" lIns="91425" tIns="91425" rIns="91425" bIns="91425" anchor="t" anchorCtr="0">
            <a:noAutofit/>
          </a:bodyPr>
          <a:lstStyle/>
          <a:p>
            <a:pPr marL="0" lvl="0" indent="0" rtl="0">
              <a:lnSpc>
                <a:spcPct val="100000"/>
              </a:lnSpc>
              <a:spcBef>
                <a:spcPts val="0"/>
              </a:spcBef>
              <a:spcAft>
                <a:spcPts val="0"/>
              </a:spcAft>
              <a:buNone/>
            </a:pPr>
            <a:r>
              <a:rPr lang="en" b="1"/>
              <a:t>Automation</a:t>
            </a:r>
            <a:r>
              <a:rPr lang="en"/>
              <a:t>: </a:t>
            </a:r>
            <a:endParaRPr/>
          </a:p>
          <a:p>
            <a:pPr marL="457200" lvl="0" indent="-381000" rtl="0">
              <a:lnSpc>
                <a:spcPct val="100000"/>
              </a:lnSpc>
              <a:spcBef>
                <a:spcPts val="0"/>
              </a:spcBef>
              <a:spcAft>
                <a:spcPts val="0"/>
              </a:spcAft>
              <a:buSzPts val="2400"/>
              <a:buChar char="●"/>
            </a:pPr>
            <a:r>
              <a:rPr lang="en"/>
              <a:t>Links from fact checking article - often not relevant.</a:t>
            </a:r>
            <a:endParaRPr/>
          </a:p>
          <a:p>
            <a:pPr marL="457200" lvl="0" indent="-381000" rtl="0">
              <a:lnSpc>
                <a:spcPct val="100000"/>
              </a:lnSpc>
              <a:spcBef>
                <a:spcPts val="0"/>
              </a:spcBef>
              <a:spcAft>
                <a:spcPts val="0"/>
              </a:spcAft>
              <a:buSzPts val="2400"/>
              <a:buChar char="●"/>
            </a:pPr>
            <a:r>
              <a:rPr lang="en"/>
              <a:t>Search Google with</a:t>
            </a:r>
            <a:endParaRPr/>
          </a:p>
          <a:p>
            <a:pPr marL="914400" marR="0" lvl="1" indent="-381000" algn="l" rtl="0">
              <a:lnSpc>
                <a:spcPct val="100000"/>
              </a:lnSpc>
              <a:spcBef>
                <a:spcPts val="0"/>
              </a:spcBef>
              <a:spcAft>
                <a:spcPts val="0"/>
              </a:spcAft>
              <a:buClr>
                <a:schemeClr val="dk2"/>
              </a:buClr>
              <a:buSzPts val="2400"/>
              <a:buFont typeface="Roboto"/>
              <a:buChar char="○"/>
            </a:pPr>
            <a:r>
              <a:rPr lang="en"/>
              <a:t>Title and claim text</a:t>
            </a:r>
            <a:endParaRPr/>
          </a:p>
          <a:p>
            <a:pPr marL="914400" marR="0" lvl="1" indent="-381000" algn="l" rtl="0">
              <a:lnSpc>
                <a:spcPct val="100000"/>
              </a:lnSpc>
              <a:spcBef>
                <a:spcPts val="0"/>
              </a:spcBef>
              <a:spcAft>
                <a:spcPts val="0"/>
              </a:spcAft>
              <a:buClr>
                <a:schemeClr val="dk2"/>
              </a:buClr>
              <a:buSzPts val="2400"/>
              <a:buFont typeface="Roboto"/>
              <a:buChar char="○"/>
            </a:pPr>
            <a:r>
              <a:rPr lang="en"/>
              <a:t>Entities from title and claim text</a:t>
            </a:r>
            <a:endParaRPr/>
          </a:p>
          <a:p>
            <a:pPr marL="914400" marR="0" lvl="1" indent="-381000" algn="l" rtl="0">
              <a:lnSpc>
                <a:spcPct val="100000"/>
              </a:lnSpc>
              <a:spcBef>
                <a:spcPts val="0"/>
              </a:spcBef>
              <a:spcAft>
                <a:spcPts val="0"/>
              </a:spcAft>
              <a:buClr>
                <a:schemeClr val="dk2"/>
              </a:buClr>
              <a:buSzPts val="2400"/>
              <a:buFont typeface="Roboto"/>
              <a:buChar char="○"/>
            </a:pPr>
            <a:r>
              <a:rPr lang="en"/>
              <a:t>Queries from click-graph, top 50</a:t>
            </a:r>
            <a:endParaRPr/>
          </a:p>
          <a:p>
            <a:pPr marL="457200" lvl="0" indent="-381000" rtl="0">
              <a:lnSpc>
                <a:spcPct val="100000"/>
              </a:lnSpc>
              <a:spcBef>
                <a:spcPts val="0"/>
              </a:spcBef>
              <a:spcAft>
                <a:spcPts val="0"/>
              </a:spcAft>
              <a:buSzPts val="2400"/>
              <a:buChar char="●"/>
            </a:pPr>
            <a:r>
              <a:rPr lang="en"/>
              <a:t>Top 100 search results</a:t>
            </a:r>
            <a:endParaRPr/>
          </a:p>
          <a:p>
            <a:pPr marL="0" lvl="0" indent="0" rtl="0">
              <a:lnSpc>
                <a:spcPct val="100000"/>
              </a:lnSpc>
              <a:spcBef>
                <a:spcPts val="0"/>
              </a:spcBef>
              <a:spcAft>
                <a:spcPts val="0"/>
              </a:spcAft>
              <a:buNone/>
            </a:pPr>
            <a:r>
              <a:rPr lang="en"/>
              <a:t>Total of 2,000+ candidates per claim.</a:t>
            </a:r>
            <a:endParaRPr/>
          </a:p>
          <a:p>
            <a:pPr marL="0" lvl="0" indent="0" rtl="0">
              <a:lnSpc>
                <a:spcPct val="100000"/>
              </a:lnSpc>
              <a:spcBef>
                <a:spcPts val="0"/>
              </a:spcBef>
              <a:spcAft>
                <a:spcPts val="0"/>
              </a:spcAft>
              <a:buNone/>
            </a:pPr>
            <a:endParaRPr/>
          </a:p>
          <a:p>
            <a:pPr marL="0" lvl="0" indent="0" rtl="0">
              <a:lnSpc>
                <a:spcPct val="100000"/>
              </a:lnSpc>
              <a:spcBef>
                <a:spcPts val="0"/>
              </a:spcBef>
              <a:spcAft>
                <a:spcPts val="0"/>
              </a:spcAft>
              <a:buNone/>
            </a:pPr>
            <a:r>
              <a:rPr lang="en" b="1"/>
              <a:t>Human research, skilled workers:</a:t>
            </a:r>
            <a:r>
              <a:rPr lang="en"/>
              <a:t> Automation gets 80% recall.</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Shape 414"/>
          <p:cNvSpPr txBox="1">
            <a:spLocks noGrp="1"/>
          </p:cNvSpPr>
          <p:nvPr>
            <p:ph type="title"/>
          </p:nvPr>
        </p:nvSpPr>
        <p:spPr>
          <a:xfrm>
            <a:off x="167100" y="522375"/>
            <a:ext cx="8814600" cy="7557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accent2"/>
              </a:buClr>
              <a:buSzPts val="1100"/>
              <a:buFont typeface="Arial"/>
              <a:buNone/>
            </a:pPr>
            <a:r>
              <a:rPr lang="en"/>
              <a:t>Retrieve Candidate Documents</a:t>
            </a:r>
            <a:endParaRPr/>
          </a:p>
        </p:txBody>
      </p:sp>
      <p:pic>
        <p:nvPicPr>
          <p:cNvPr id="415" name="Shape 415"/>
          <p:cNvPicPr preferRelativeResize="0"/>
          <p:nvPr/>
        </p:nvPicPr>
        <p:blipFill>
          <a:blip r:embed="rId3">
            <a:alphaModFix/>
          </a:blip>
          <a:stretch>
            <a:fillRect/>
          </a:stretch>
        </p:blipFill>
        <p:spPr>
          <a:xfrm>
            <a:off x="295137" y="1305876"/>
            <a:ext cx="8315464" cy="281192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Shape 420"/>
          <p:cNvSpPr txBox="1">
            <a:spLocks noGrp="1"/>
          </p:cNvSpPr>
          <p:nvPr>
            <p:ph type="title"/>
          </p:nvPr>
        </p:nvSpPr>
        <p:spPr>
          <a:xfrm>
            <a:off x="167100" y="522375"/>
            <a:ext cx="8614800" cy="755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2400" u="sng">
                <a:solidFill>
                  <a:schemeClr val="hlink"/>
                </a:solidFill>
                <a:hlinkClick r:id="rId3"/>
              </a:rPr>
              <a:t>https://www.google.com/search?</a:t>
            </a:r>
            <a:endParaRPr sz="2400"/>
          </a:p>
          <a:p>
            <a:pPr marL="0" lvl="0" indent="0" rtl="0">
              <a:spcBef>
                <a:spcPts val="0"/>
              </a:spcBef>
              <a:spcAft>
                <a:spcPts val="0"/>
              </a:spcAft>
              <a:buNone/>
            </a:pPr>
            <a:r>
              <a:rPr lang="en" sz="2400" u="sng">
                <a:solidFill>
                  <a:schemeClr val="hlink"/>
                </a:solidFill>
                <a:hlinkClick r:id="rId4"/>
              </a:rPr>
              <a:t>q=Enormous+Pyramids+Just+Discovered+In+Antarctica</a:t>
            </a:r>
            <a:endParaRPr sz="2400"/>
          </a:p>
        </p:txBody>
      </p:sp>
      <p:pic>
        <p:nvPicPr>
          <p:cNvPr id="421" name="Shape 421"/>
          <p:cNvPicPr preferRelativeResize="0"/>
          <p:nvPr/>
        </p:nvPicPr>
        <p:blipFill>
          <a:blip r:embed="rId5">
            <a:alphaModFix/>
          </a:blip>
          <a:stretch>
            <a:fillRect/>
          </a:stretch>
        </p:blipFill>
        <p:spPr>
          <a:xfrm>
            <a:off x="1756611" y="3998350"/>
            <a:ext cx="4571990" cy="1018050"/>
          </a:xfrm>
          <a:prstGeom prst="rect">
            <a:avLst/>
          </a:prstGeom>
          <a:noFill/>
          <a:ln>
            <a:noFill/>
          </a:ln>
        </p:spPr>
      </p:pic>
      <p:pic>
        <p:nvPicPr>
          <p:cNvPr id="422" name="Shape 422"/>
          <p:cNvPicPr preferRelativeResize="0"/>
          <p:nvPr/>
        </p:nvPicPr>
        <p:blipFill>
          <a:blip r:embed="rId6">
            <a:alphaModFix/>
          </a:blip>
          <a:stretch>
            <a:fillRect/>
          </a:stretch>
        </p:blipFill>
        <p:spPr>
          <a:xfrm>
            <a:off x="1784111" y="1504949"/>
            <a:ext cx="4572001" cy="940475"/>
          </a:xfrm>
          <a:prstGeom prst="rect">
            <a:avLst/>
          </a:prstGeom>
          <a:noFill/>
          <a:ln>
            <a:noFill/>
          </a:ln>
        </p:spPr>
      </p:pic>
      <p:pic>
        <p:nvPicPr>
          <p:cNvPr id="423" name="Shape 423"/>
          <p:cNvPicPr preferRelativeResize="0"/>
          <p:nvPr/>
        </p:nvPicPr>
        <p:blipFill>
          <a:blip r:embed="rId7">
            <a:alphaModFix/>
          </a:blip>
          <a:stretch>
            <a:fillRect/>
          </a:stretch>
        </p:blipFill>
        <p:spPr>
          <a:xfrm>
            <a:off x="1756611" y="2266943"/>
            <a:ext cx="4572001" cy="889007"/>
          </a:xfrm>
          <a:prstGeom prst="rect">
            <a:avLst/>
          </a:prstGeom>
          <a:noFill/>
          <a:ln>
            <a:noFill/>
          </a:ln>
        </p:spPr>
      </p:pic>
      <p:pic>
        <p:nvPicPr>
          <p:cNvPr id="424" name="Shape 424"/>
          <p:cNvPicPr preferRelativeResize="0"/>
          <p:nvPr/>
        </p:nvPicPr>
        <p:blipFill>
          <a:blip r:embed="rId8">
            <a:alphaModFix/>
          </a:blip>
          <a:stretch>
            <a:fillRect/>
          </a:stretch>
        </p:blipFill>
        <p:spPr>
          <a:xfrm>
            <a:off x="1811612" y="3126344"/>
            <a:ext cx="4572001" cy="847355"/>
          </a:xfrm>
          <a:prstGeom prst="rect">
            <a:avLst/>
          </a:prstGeom>
          <a:noFill/>
          <a:ln>
            <a:noFill/>
          </a:ln>
        </p:spPr>
      </p:pic>
      <p:sp>
        <p:nvSpPr>
          <p:cNvPr id="425" name="Shape 425"/>
          <p:cNvSpPr txBox="1"/>
          <p:nvPr/>
        </p:nvSpPr>
        <p:spPr>
          <a:xfrm>
            <a:off x="6697294" y="4013399"/>
            <a:ext cx="1806000" cy="442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800" b="1">
                <a:solidFill>
                  <a:srgbClr val="34A853"/>
                </a:solidFill>
                <a:latin typeface="Roboto"/>
                <a:ea typeface="Roboto"/>
                <a:cs typeface="Roboto"/>
                <a:sym typeface="Roboto"/>
              </a:rPr>
              <a:t>Same claim, same stance</a:t>
            </a:r>
            <a:endParaRPr sz="1800" b="1">
              <a:solidFill>
                <a:srgbClr val="34A853"/>
              </a:solidFill>
              <a:latin typeface="Roboto"/>
              <a:ea typeface="Roboto"/>
              <a:cs typeface="Roboto"/>
              <a:sym typeface="Roboto"/>
            </a:endParaRPr>
          </a:p>
        </p:txBody>
      </p:sp>
      <p:sp>
        <p:nvSpPr>
          <p:cNvPr id="426" name="Shape 426"/>
          <p:cNvSpPr txBox="1"/>
          <p:nvPr/>
        </p:nvSpPr>
        <p:spPr>
          <a:xfrm>
            <a:off x="6697294" y="1436425"/>
            <a:ext cx="2056800" cy="442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800" b="1">
                <a:solidFill>
                  <a:srgbClr val="FF0000"/>
                </a:solidFill>
                <a:latin typeface="Roboto"/>
                <a:ea typeface="Roboto"/>
                <a:cs typeface="Roboto"/>
                <a:sym typeface="Roboto"/>
              </a:rPr>
              <a:t>Same claim, opposite stance</a:t>
            </a:r>
            <a:endParaRPr sz="1800" b="1">
              <a:solidFill>
                <a:srgbClr val="FF0000"/>
              </a:solidFill>
              <a:latin typeface="Roboto"/>
              <a:ea typeface="Roboto"/>
              <a:cs typeface="Roboto"/>
              <a:sym typeface="Roboto"/>
            </a:endParaRPr>
          </a:p>
        </p:txBody>
      </p:sp>
      <p:sp>
        <p:nvSpPr>
          <p:cNvPr id="427" name="Shape 427"/>
          <p:cNvSpPr txBox="1"/>
          <p:nvPr/>
        </p:nvSpPr>
        <p:spPr>
          <a:xfrm>
            <a:off x="6697294" y="2426718"/>
            <a:ext cx="2056800" cy="442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800" b="1">
                <a:solidFill>
                  <a:srgbClr val="666666"/>
                </a:solidFill>
                <a:latin typeface="Roboto"/>
                <a:ea typeface="Roboto"/>
                <a:cs typeface="Roboto"/>
                <a:sym typeface="Roboto"/>
              </a:rPr>
              <a:t>Different claim</a:t>
            </a:r>
            <a:endParaRPr sz="1800" b="1">
              <a:solidFill>
                <a:srgbClr val="666666"/>
              </a:solidFill>
              <a:latin typeface="Roboto"/>
              <a:ea typeface="Roboto"/>
              <a:cs typeface="Roboto"/>
              <a:sym typeface="Roboto"/>
            </a:endParaRPr>
          </a:p>
        </p:txBody>
      </p:sp>
      <p:sp>
        <p:nvSpPr>
          <p:cNvPr id="428" name="Shape 428"/>
          <p:cNvSpPr txBox="1"/>
          <p:nvPr/>
        </p:nvSpPr>
        <p:spPr>
          <a:xfrm>
            <a:off x="6697300" y="3188400"/>
            <a:ext cx="2289900" cy="442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800" b="1">
                <a:solidFill>
                  <a:srgbClr val="0000FF"/>
                </a:solidFill>
                <a:latin typeface="Roboto"/>
                <a:ea typeface="Roboto"/>
                <a:cs typeface="Roboto"/>
                <a:sym typeface="Roboto"/>
              </a:rPr>
              <a:t>Different claim ???</a:t>
            </a:r>
            <a:endParaRPr sz="1800" b="1">
              <a:solidFill>
                <a:srgbClr val="0000FF"/>
              </a:solidFill>
              <a:latin typeface="Roboto"/>
              <a:ea typeface="Roboto"/>
              <a:cs typeface="Roboto"/>
              <a:sym typeface="Roboto"/>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Shape 433"/>
          <p:cNvSpPr txBox="1">
            <a:spLocks noGrp="1"/>
          </p:cNvSpPr>
          <p:nvPr>
            <p:ph type="title"/>
          </p:nvPr>
        </p:nvSpPr>
        <p:spPr>
          <a:xfrm>
            <a:off x="167100" y="522375"/>
            <a:ext cx="8614800" cy="755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How Do We Find More Claim-Relevant Documents?</a:t>
            </a:r>
            <a:endParaRPr/>
          </a:p>
        </p:txBody>
      </p:sp>
      <p:sp>
        <p:nvSpPr>
          <p:cNvPr id="434" name="Shape 434"/>
          <p:cNvSpPr txBox="1">
            <a:spLocks noGrp="1"/>
          </p:cNvSpPr>
          <p:nvPr>
            <p:ph type="body" idx="1"/>
          </p:nvPr>
        </p:nvSpPr>
        <p:spPr>
          <a:xfrm>
            <a:off x="167100" y="1268400"/>
            <a:ext cx="8380800" cy="2606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a:p>
            <a:pPr marL="0" lvl="0" indent="0" rtl="0">
              <a:spcBef>
                <a:spcPts val="1600"/>
              </a:spcBef>
              <a:spcAft>
                <a:spcPts val="0"/>
              </a:spcAft>
              <a:buNone/>
            </a:pPr>
            <a:endParaRPr/>
          </a:p>
          <a:p>
            <a:pPr marL="0" lvl="0" indent="0" rtl="0">
              <a:spcBef>
                <a:spcPts val="1600"/>
              </a:spcBef>
              <a:spcAft>
                <a:spcPts val="0"/>
              </a:spcAft>
              <a:buNone/>
            </a:pPr>
            <a:endParaRPr/>
          </a:p>
          <a:p>
            <a:pPr marL="0" lvl="0" indent="0" rtl="0">
              <a:spcBef>
                <a:spcPts val="1600"/>
              </a:spcBef>
              <a:spcAft>
                <a:spcPts val="0"/>
              </a:spcAft>
              <a:buNone/>
            </a:pPr>
            <a:endParaRPr/>
          </a:p>
          <a:p>
            <a:pPr marL="0" lvl="0" indent="0" rtl="0">
              <a:spcBef>
                <a:spcPts val="1600"/>
              </a:spcBef>
              <a:spcAft>
                <a:spcPts val="1600"/>
              </a:spcAft>
              <a:buNone/>
            </a:pPr>
            <a:endParaRPr/>
          </a:p>
        </p:txBody>
      </p:sp>
      <p:pic>
        <p:nvPicPr>
          <p:cNvPr id="435" name="Shape 435"/>
          <p:cNvPicPr preferRelativeResize="0"/>
          <p:nvPr/>
        </p:nvPicPr>
        <p:blipFill>
          <a:blip r:embed="rId3">
            <a:alphaModFix/>
          </a:blip>
          <a:stretch>
            <a:fillRect/>
          </a:stretch>
        </p:blipFill>
        <p:spPr>
          <a:xfrm>
            <a:off x="1511260" y="1278075"/>
            <a:ext cx="5756314" cy="24843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Shape 440"/>
          <p:cNvSpPr txBox="1">
            <a:spLocks noGrp="1"/>
          </p:cNvSpPr>
          <p:nvPr>
            <p:ph type="title"/>
          </p:nvPr>
        </p:nvSpPr>
        <p:spPr>
          <a:xfrm>
            <a:off x="167100" y="522375"/>
            <a:ext cx="8614800" cy="7557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accent2"/>
              </a:buClr>
              <a:buSzPts val="1100"/>
              <a:buFont typeface="Arial"/>
              <a:buNone/>
            </a:pPr>
            <a:r>
              <a:rPr lang="en"/>
              <a:t>Relevance Classification </a:t>
            </a:r>
            <a:endParaRPr/>
          </a:p>
          <a:p>
            <a:pPr marL="0" lvl="0" indent="0">
              <a:spcBef>
                <a:spcPts val="0"/>
              </a:spcBef>
              <a:spcAft>
                <a:spcPts val="0"/>
              </a:spcAft>
              <a:buNone/>
            </a:pPr>
            <a:endParaRPr/>
          </a:p>
        </p:txBody>
      </p:sp>
      <p:sp>
        <p:nvSpPr>
          <p:cNvPr id="441" name="Shape 441"/>
          <p:cNvSpPr txBox="1">
            <a:spLocks noGrp="1"/>
          </p:cNvSpPr>
          <p:nvPr>
            <p:ph type="body" idx="1"/>
          </p:nvPr>
        </p:nvSpPr>
        <p:spPr>
          <a:xfrm>
            <a:off x="176225" y="1305875"/>
            <a:ext cx="8812500" cy="2606700"/>
          </a:xfrm>
          <a:prstGeom prst="rect">
            <a:avLst/>
          </a:prstGeom>
        </p:spPr>
        <p:txBody>
          <a:bodyPr spcFirstLastPara="1" wrap="square" lIns="91425" tIns="91425" rIns="91425" bIns="91425" anchor="t" anchorCtr="0">
            <a:noAutofit/>
          </a:bodyPr>
          <a:lstStyle/>
          <a:p>
            <a:pPr marL="457200" lvl="0" indent="-342900">
              <a:spcBef>
                <a:spcPts val="0"/>
              </a:spcBef>
              <a:spcAft>
                <a:spcPts val="0"/>
              </a:spcAft>
              <a:buSzPts val="1800"/>
              <a:buChar char="●"/>
            </a:pPr>
            <a:r>
              <a:rPr lang="en" sz="1800"/>
              <a:t>Date difference</a:t>
            </a:r>
            <a:endParaRPr sz="1800"/>
          </a:p>
          <a:p>
            <a:pPr marL="457200" lvl="0" indent="-342900" rtl="0">
              <a:spcBef>
                <a:spcPts val="0"/>
              </a:spcBef>
              <a:spcAft>
                <a:spcPts val="0"/>
              </a:spcAft>
              <a:buSzPts val="1800"/>
              <a:buChar char="●"/>
            </a:pPr>
            <a:r>
              <a:rPr lang="en" sz="1800"/>
              <a:t>Cosine similarity measure: </a:t>
            </a:r>
            <a:endParaRPr sz="1800"/>
          </a:p>
          <a:p>
            <a:pPr marL="914400" lvl="1" indent="-342900" rtl="0">
              <a:spcBef>
                <a:spcPts val="0"/>
              </a:spcBef>
              <a:spcAft>
                <a:spcPts val="0"/>
              </a:spcAft>
              <a:buSzPts val="1800"/>
              <a:buChar char="○"/>
            </a:pPr>
            <a:r>
              <a:rPr lang="en" sz="1800"/>
              <a:t>Entity extraction, (e</a:t>
            </a:r>
            <a:r>
              <a:rPr lang="en" sz="1800" baseline="-25000"/>
              <a:t>1</a:t>
            </a:r>
            <a:r>
              <a:rPr lang="en" sz="1800"/>
              <a:t>, e</a:t>
            </a:r>
            <a:r>
              <a:rPr lang="en" sz="1800" baseline="-25000"/>
              <a:t>2</a:t>
            </a:r>
            <a:r>
              <a:rPr lang="en" sz="1800"/>
              <a:t>, ...e</a:t>
            </a:r>
            <a:r>
              <a:rPr lang="en" sz="1800" baseline="-25000"/>
              <a:t>K</a:t>
            </a:r>
            <a:r>
              <a:rPr lang="en" sz="1800"/>
              <a:t>), with confidence scores, c:</a:t>
            </a:r>
            <a:endParaRPr sz="1800"/>
          </a:p>
          <a:p>
            <a:pPr marL="914400" lvl="1" indent="-342900">
              <a:spcBef>
                <a:spcPts val="0"/>
              </a:spcBef>
              <a:spcAft>
                <a:spcPts val="0"/>
              </a:spcAft>
              <a:buSzPts val="1800"/>
              <a:buChar char="○"/>
            </a:pPr>
            <a:r>
              <a:rPr lang="en" sz="1800"/>
              <a:t>Claim document: claim text (c</a:t>
            </a:r>
            <a:r>
              <a:rPr lang="en" sz="1800" baseline="-25000"/>
              <a:t>1</a:t>
            </a:r>
            <a:r>
              <a:rPr lang="en" sz="1800"/>
              <a:t>, c</a:t>
            </a:r>
            <a:r>
              <a:rPr lang="en" sz="1800" baseline="-25000"/>
              <a:t>2</a:t>
            </a:r>
            <a:r>
              <a:rPr lang="en" sz="1800"/>
              <a:t>, …, c</a:t>
            </a:r>
            <a:r>
              <a:rPr lang="en" sz="1800" baseline="-25000"/>
              <a:t>K</a:t>
            </a:r>
            <a:r>
              <a:rPr lang="en" sz="1800"/>
              <a:t>)</a:t>
            </a:r>
            <a:endParaRPr sz="1800"/>
          </a:p>
          <a:p>
            <a:pPr marL="914400" lvl="1" indent="-342900">
              <a:spcBef>
                <a:spcPts val="0"/>
              </a:spcBef>
              <a:spcAft>
                <a:spcPts val="0"/>
              </a:spcAft>
              <a:buSzPts val="1800"/>
              <a:buChar char="○"/>
            </a:pPr>
            <a:r>
              <a:rPr lang="en" sz="1800"/>
              <a:t>Candidate document: title, heading, paragraphs, sentences (c’</a:t>
            </a:r>
            <a:r>
              <a:rPr lang="en" sz="1800" baseline="-25000"/>
              <a:t>1</a:t>
            </a:r>
            <a:r>
              <a:rPr lang="en" sz="1800"/>
              <a:t>, c’</a:t>
            </a:r>
            <a:r>
              <a:rPr lang="en" sz="1800" baseline="-25000"/>
              <a:t>2</a:t>
            </a:r>
            <a:r>
              <a:rPr lang="en" sz="1800"/>
              <a:t>, …, c’</a:t>
            </a:r>
            <a:r>
              <a:rPr lang="en" sz="1800" baseline="-25000"/>
              <a:t>K</a:t>
            </a:r>
            <a:r>
              <a:rPr lang="en" sz="1800"/>
              <a:t>)</a:t>
            </a:r>
            <a:endParaRPr sz="1800"/>
          </a:p>
          <a:p>
            <a:pPr marL="914400" lvl="1" indent="-342900">
              <a:spcBef>
                <a:spcPts val="0"/>
              </a:spcBef>
              <a:spcAft>
                <a:spcPts val="0"/>
              </a:spcAft>
              <a:buSzPts val="1800"/>
              <a:buChar char="○"/>
            </a:pPr>
            <a:r>
              <a:rPr lang="en" sz="1800"/>
              <a:t>Repeat for all pairs (claim, title), (claim, heading), (claim, paragraphs), (claim, sentences). Keep max score.</a:t>
            </a:r>
            <a:endParaRPr sz="1800"/>
          </a:p>
          <a:p>
            <a:pPr marL="457200" lvl="0" indent="-342900">
              <a:spcBef>
                <a:spcPts val="0"/>
              </a:spcBef>
              <a:spcAft>
                <a:spcPts val="0"/>
              </a:spcAft>
              <a:buSzPts val="1800"/>
              <a:buChar char="●"/>
            </a:pPr>
            <a:r>
              <a:rPr lang="en" sz="1800"/>
              <a:t>Gradient boosted decision tree.</a:t>
            </a:r>
            <a:endParaRPr sz="18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Shape 204"/>
          <p:cNvSpPr txBox="1"/>
          <p:nvPr/>
        </p:nvSpPr>
        <p:spPr>
          <a:xfrm>
            <a:off x="565250" y="1781450"/>
            <a:ext cx="2309100" cy="1890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sz="1200">
              <a:latin typeface="Roboto"/>
              <a:ea typeface="Roboto"/>
              <a:cs typeface="Roboto"/>
              <a:sym typeface="Roboto"/>
            </a:endParaRPr>
          </a:p>
          <a:p>
            <a:pPr marL="0" lvl="0" indent="0" rtl="0">
              <a:spcBef>
                <a:spcPts val="1600"/>
              </a:spcBef>
              <a:spcAft>
                <a:spcPts val="1600"/>
              </a:spcAft>
              <a:buNone/>
            </a:pPr>
            <a:endParaRPr sz="1000">
              <a:solidFill>
                <a:srgbClr val="434343"/>
              </a:solidFill>
              <a:latin typeface="Roboto"/>
              <a:ea typeface="Roboto"/>
              <a:cs typeface="Roboto"/>
              <a:sym typeface="Roboto"/>
            </a:endParaRPr>
          </a:p>
        </p:txBody>
      </p:sp>
      <p:sp>
        <p:nvSpPr>
          <p:cNvPr id="205" name="Shape 205"/>
          <p:cNvSpPr txBox="1"/>
          <p:nvPr/>
        </p:nvSpPr>
        <p:spPr>
          <a:xfrm>
            <a:off x="3417575" y="1933900"/>
            <a:ext cx="2309100" cy="1890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800">
                <a:solidFill>
                  <a:schemeClr val="dk2"/>
                </a:solidFill>
                <a:latin typeface="Roboto"/>
                <a:ea typeface="Roboto"/>
                <a:cs typeface="Roboto"/>
                <a:sym typeface="Roboto"/>
              </a:rPr>
              <a:t>News has been commoditized</a:t>
            </a:r>
            <a:endParaRPr sz="1800">
              <a:solidFill>
                <a:schemeClr val="dk2"/>
              </a:solidFill>
              <a:latin typeface="Roboto"/>
              <a:ea typeface="Roboto"/>
              <a:cs typeface="Roboto"/>
              <a:sym typeface="Roboto"/>
            </a:endParaRPr>
          </a:p>
          <a:p>
            <a:pPr marL="0" lvl="0" indent="0" rtl="0">
              <a:spcBef>
                <a:spcPts val="1600"/>
              </a:spcBef>
              <a:spcAft>
                <a:spcPts val="0"/>
              </a:spcAft>
              <a:buNone/>
            </a:pPr>
            <a:endParaRPr sz="1000">
              <a:latin typeface="Roboto Light"/>
              <a:ea typeface="Roboto Light"/>
              <a:cs typeface="Roboto Light"/>
              <a:sym typeface="Roboto Light"/>
            </a:endParaRPr>
          </a:p>
          <a:p>
            <a:pPr marL="0" lvl="0" indent="0" rtl="0">
              <a:spcBef>
                <a:spcPts val="1600"/>
              </a:spcBef>
              <a:spcAft>
                <a:spcPts val="1600"/>
              </a:spcAft>
              <a:buNone/>
            </a:pPr>
            <a:endParaRPr sz="1000" b="1">
              <a:latin typeface="Roboto"/>
              <a:ea typeface="Roboto"/>
              <a:cs typeface="Roboto"/>
              <a:sym typeface="Roboto"/>
            </a:endParaRPr>
          </a:p>
        </p:txBody>
      </p:sp>
      <p:sp>
        <p:nvSpPr>
          <p:cNvPr id="206" name="Shape 206"/>
          <p:cNvSpPr txBox="1"/>
          <p:nvPr/>
        </p:nvSpPr>
        <p:spPr>
          <a:xfrm>
            <a:off x="565250" y="1538650"/>
            <a:ext cx="2309100" cy="3951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sz="2000">
                <a:solidFill>
                  <a:srgbClr val="4285F4"/>
                </a:solidFill>
                <a:latin typeface="Roboto"/>
                <a:ea typeface="Roboto"/>
                <a:cs typeface="Roboto"/>
                <a:sym typeface="Roboto"/>
              </a:rPr>
              <a:t>Overwhelming</a:t>
            </a:r>
            <a:endParaRPr sz="2000">
              <a:solidFill>
                <a:srgbClr val="4285F4"/>
              </a:solidFill>
              <a:latin typeface="Roboto"/>
              <a:ea typeface="Roboto"/>
              <a:cs typeface="Roboto"/>
              <a:sym typeface="Roboto"/>
            </a:endParaRPr>
          </a:p>
        </p:txBody>
      </p:sp>
      <p:sp>
        <p:nvSpPr>
          <p:cNvPr id="207" name="Shape 207"/>
          <p:cNvSpPr txBox="1"/>
          <p:nvPr/>
        </p:nvSpPr>
        <p:spPr>
          <a:xfrm>
            <a:off x="3417575" y="1538700"/>
            <a:ext cx="2309100" cy="3951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sz="2000">
                <a:solidFill>
                  <a:srgbClr val="4285F4"/>
                </a:solidFill>
                <a:latin typeface="Roboto"/>
                <a:ea typeface="Roboto"/>
                <a:cs typeface="Roboto"/>
                <a:sym typeface="Roboto"/>
              </a:rPr>
              <a:t>Repetitive</a:t>
            </a:r>
            <a:endParaRPr sz="2000">
              <a:solidFill>
                <a:srgbClr val="4285F4"/>
              </a:solidFill>
              <a:latin typeface="Roboto"/>
              <a:ea typeface="Roboto"/>
              <a:cs typeface="Roboto"/>
              <a:sym typeface="Roboto"/>
            </a:endParaRPr>
          </a:p>
        </p:txBody>
      </p:sp>
      <p:pic>
        <p:nvPicPr>
          <p:cNvPr id="208" name="Shape 208"/>
          <p:cNvPicPr preferRelativeResize="0"/>
          <p:nvPr/>
        </p:nvPicPr>
        <p:blipFill rotWithShape="1">
          <a:blip r:embed="rId3">
            <a:alphaModFix/>
          </a:blip>
          <a:srcRect l="852" r="3352" b="309"/>
          <a:stretch/>
        </p:blipFill>
        <p:spPr>
          <a:xfrm>
            <a:off x="565250" y="2661368"/>
            <a:ext cx="2309101" cy="1201414"/>
          </a:xfrm>
          <a:prstGeom prst="rect">
            <a:avLst/>
          </a:prstGeom>
          <a:noFill/>
          <a:ln>
            <a:noFill/>
          </a:ln>
        </p:spPr>
      </p:pic>
      <p:pic>
        <p:nvPicPr>
          <p:cNvPr id="209" name="Shape 209"/>
          <p:cNvPicPr preferRelativeResize="0"/>
          <p:nvPr/>
        </p:nvPicPr>
        <p:blipFill rotWithShape="1">
          <a:blip r:embed="rId4">
            <a:alphaModFix/>
          </a:blip>
          <a:srcRect l="198" t="393" r="742" b="15959"/>
          <a:stretch/>
        </p:blipFill>
        <p:spPr>
          <a:xfrm>
            <a:off x="3417700" y="2735677"/>
            <a:ext cx="2309101" cy="1205185"/>
          </a:xfrm>
          <a:prstGeom prst="rect">
            <a:avLst/>
          </a:prstGeom>
          <a:noFill/>
          <a:ln>
            <a:noFill/>
          </a:ln>
        </p:spPr>
      </p:pic>
      <p:sp>
        <p:nvSpPr>
          <p:cNvPr id="210" name="Shape 210"/>
          <p:cNvSpPr txBox="1"/>
          <p:nvPr/>
        </p:nvSpPr>
        <p:spPr>
          <a:xfrm>
            <a:off x="565250" y="1907550"/>
            <a:ext cx="2547000" cy="284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1600"/>
              </a:spcAft>
              <a:buNone/>
            </a:pPr>
            <a:r>
              <a:rPr lang="en" sz="1800">
                <a:solidFill>
                  <a:schemeClr val="dk2"/>
                </a:solidFill>
                <a:latin typeface="Roboto"/>
                <a:ea typeface="Roboto"/>
                <a:cs typeface="Roboto"/>
                <a:sym typeface="Roboto"/>
              </a:rPr>
              <a:t>48K new documents every minute</a:t>
            </a:r>
            <a:endParaRPr sz="1800">
              <a:solidFill>
                <a:schemeClr val="dk2"/>
              </a:solidFill>
              <a:latin typeface="Roboto"/>
              <a:ea typeface="Roboto"/>
              <a:cs typeface="Roboto"/>
              <a:sym typeface="Roboto"/>
            </a:endParaRPr>
          </a:p>
        </p:txBody>
      </p:sp>
      <p:sp>
        <p:nvSpPr>
          <p:cNvPr id="211" name="Shape 211"/>
          <p:cNvSpPr txBox="1">
            <a:spLocks noGrp="1"/>
          </p:cNvSpPr>
          <p:nvPr>
            <p:ph type="title"/>
          </p:nvPr>
        </p:nvSpPr>
        <p:spPr>
          <a:xfrm>
            <a:off x="167100" y="522375"/>
            <a:ext cx="8814600" cy="755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0000"/>
                </a:solidFill>
              </a:rPr>
              <a:t>The Way We Experience News Today is Complex</a:t>
            </a:r>
            <a:endParaRPr>
              <a:solidFill>
                <a:srgbClr val="000000"/>
              </a:solidFill>
            </a:endParaRPr>
          </a:p>
          <a:p>
            <a:pPr marL="0" lvl="0" indent="0" rtl="0">
              <a:spcBef>
                <a:spcPts val="0"/>
              </a:spcBef>
              <a:spcAft>
                <a:spcPts val="0"/>
              </a:spcAft>
              <a:buNone/>
            </a:pPr>
            <a:endParaRPr>
              <a:solidFill>
                <a:srgbClr val="000000"/>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Shape 446"/>
          <p:cNvSpPr txBox="1">
            <a:spLocks noGrp="1"/>
          </p:cNvSpPr>
          <p:nvPr>
            <p:ph type="title"/>
          </p:nvPr>
        </p:nvSpPr>
        <p:spPr>
          <a:xfrm>
            <a:off x="167100" y="522375"/>
            <a:ext cx="8614800" cy="755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How Do We Find More Claim-Relevant Documents?</a:t>
            </a:r>
            <a:endParaRPr/>
          </a:p>
        </p:txBody>
      </p:sp>
      <p:sp>
        <p:nvSpPr>
          <p:cNvPr id="447" name="Shape 447"/>
          <p:cNvSpPr txBox="1">
            <a:spLocks noGrp="1"/>
          </p:cNvSpPr>
          <p:nvPr>
            <p:ph type="body" idx="1"/>
          </p:nvPr>
        </p:nvSpPr>
        <p:spPr>
          <a:xfrm>
            <a:off x="167100" y="1268400"/>
            <a:ext cx="8380800" cy="2606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a:p>
            <a:pPr marL="0" lvl="0" indent="0" rtl="0">
              <a:spcBef>
                <a:spcPts val="1600"/>
              </a:spcBef>
              <a:spcAft>
                <a:spcPts val="0"/>
              </a:spcAft>
              <a:buNone/>
            </a:pPr>
            <a:endParaRPr/>
          </a:p>
          <a:p>
            <a:pPr marL="0" lvl="0" indent="0" rtl="0">
              <a:spcBef>
                <a:spcPts val="1600"/>
              </a:spcBef>
              <a:spcAft>
                <a:spcPts val="0"/>
              </a:spcAft>
              <a:buNone/>
            </a:pPr>
            <a:endParaRPr/>
          </a:p>
          <a:p>
            <a:pPr marL="0" lvl="0" indent="0" rtl="0">
              <a:spcBef>
                <a:spcPts val="1600"/>
              </a:spcBef>
              <a:spcAft>
                <a:spcPts val="0"/>
              </a:spcAft>
              <a:buNone/>
            </a:pPr>
            <a:endParaRPr/>
          </a:p>
          <a:p>
            <a:pPr marL="0" lvl="0" indent="0" rtl="0">
              <a:spcBef>
                <a:spcPts val="1600"/>
              </a:spcBef>
              <a:spcAft>
                <a:spcPts val="1600"/>
              </a:spcAft>
              <a:buNone/>
            </a:pPr>
            <a:endParaRPr/>
          </a:p>
        </p:txBody>
      </p:sp>
      <p:pic>
        <p:nvPicPr>
          <p:cNvPr id="448" name="Shape 448"/>
          <p:cNvPicPr preferRelativeResize="0"/>
          <p:nvPr/>
        </p:nvPicPr>
        <p:blipFill>
          <a:blip r:embed="rId3">
            <a:alphaModFix/>
          </a:blip>
          <a:stretch>
            <a:fillRect/>
          </a:stretch>
        </p:blipFill>
        <p:spPr>
          <a:xfrm>
            <a:off x="1511260" y="1278075"/>
            <a:ext cx="5756314" cy="24843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Shape 453"/>
          <p:cNvSpPr txBox="1">
            <a:spLocks noGrp="1"/>
          </p:cNvSpPr>
          <p:nvPr>
            <p:ph type="title"/>
          </p:nvPr>
        </p:nvSpPr>
        <p:spPr>
          <a:xfrm>
            <a:off x="167100" y="522375"/>
            <a:ext cx="8614800" cy="755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Stance Detection: </a:t>
            </a:r>
            <a:r>
              <a:rPr lang="en" sz="2400"/>
              <a:t>Contradicting, Supporting, Discussing?</a:t>
            </a:r>
            <a:endParaRPr/>
          </a:p>
        </p:txBody>
      </p:sp>
      <p:sp>
        <p:nvSpPr>
          <p:cNvPr id="454" name="Shape 454"/>
          <p:cNvSpPr txBox="1">
            <a:spLocks noGrp="1"/>
          </p:cNvSpPr>
          <p:nvPr>
            <p:ph type="body" idx="1"/>
          </p:nvPr>
        </p:nvSpPr>
        <p:spPr>
          <a:xfrm>
            <a:off x="176225" y="1305875"/>
            <a:ext cx="8824800" cy="2606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Bag of words do not easily capture contradictions</a:t>
            </a:r>
            <a:endParaRPr/>
          </a:p>
          <a:p>
            <a:pPr marL="0" lvl="0" indent="0">
              <a:spcBef>
                <a:spcPts val="1600"/>
              </a:spcBef>
              <a:spcAft>
                <a:spcPts val="1600"/>
              </a:spcAft>
              <a:buNone/>
            </a:pPr>
            <a:r>
              <a:rPr lang="en"/>
              <a:t>Look for patterns</a:t>
            </a:r>
            <a:endParaRPr/>
          </a:p>
        </p:txBody>
      </p:sp>
      <p:pic>
        <p:nvPicPr>
          <p:cNvPr id="455" name="Shape 455"/>
          <p:cNvPicPr preferRelativeResize="0"/>
          <p:nvPr/>
        </p:nvPicPr>
        <p:blipFill>
          <a:blip r:embed="rId3">
            <a:alphaModFix/>
          </a:blip>
          <a:stretch>
            <a:fillRect/>
          </a:stretch>
        </p:blipFill>
        <p:spPr>
          <a:xfrm>
            <a:off x="4686600" y="1971875"/>
            <a:ext cx="3377625" cy="3324025"/>
          </a:xfrm>
          <a:prstGeom prst="rect">
            <a:avLst/>
          </a:prstGeom>
          <a:noFill/>
          <a:ln>
            <a:noFill/>
          </a:ln>
        </p:spPr>
      </p:pic>
      <p:pic>
        <p:nvPicPr>
          <p:cNvPr id="456" name="Shape 456"/>
          <p:cNvPicPr preferRelativeResize="0"/>
          <p:nvPr/>
        </p:nvPicPr>
        <p:blipFill>
          <a:blip r:embed="rId4">
            <a:alphaModFix/>
          </a:blip>
          <a:stretch>
            <a:fillRect/>
          </a:stretch>
        </p:blipFill>
        <p:spPr>
          <a:xfrm>
            <a:off x="598165" y="2649675"/>
            <a:ext cx="3377635" cy="2037425"/>
          </a:xfrm>
          <a:prstGeom prst="rect">
            <a:avLst/>
          </a:prstGeom>
          <a:noFill/>
          <a:ln>
            <a:noFill/>
          </a:ln>
        </p:spPr>
      </p:pic>
      <p:sp>
        <p:nvSpPr>
          <p:cNvPr id="457" name="Shape 457"/>
          <p:cNvSpPr/>
          <p:nvPr/>
        </p:nvSpPr>
        <p:spPr>
          <a:xfrm>
            <a:off x="670430" y="3463425"/>
            <a:ext cx="1548600" cy="304200"/>
          </a:xfrm>
          <a:prstGeom prst="rect">
            <a:avLst/>
          </a:prstGeom>
          <a:noFill/>
          <a:ln w="2857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8" name="Shape 458"/>
          <p:cNvSpPr/>
          <p:nvPr/>
        </p:nvSpPr>
        <p:spPr>
          <a:xfrm>
            <a:off x="4624850" y="2716781"/>
            <a:ext cx="878100" cy="186900"/>
          </a:xfrm>
          <a:prstGeom prst="rect">
            <a:avLst/>
          </a:prstGeom>
          <a:noFill/>
          <a:ln w="2857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Shape 463"/>
          <p:cNvSpPr txBox="1">
            <a:spLocks noGrp="1"/>
          </p:cNvSpPr>
          <p:nvPr>
            <p:ph type="title"/>
          </p:nvPr>
        </p:nvSpPr>
        <p:spPr>
          <a:xfrm>
            <a:off x="167100" y="522375"/>
            <a:ext cx="8614800" cy="755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Stance Detection: </a:t>
            </a:r>
            <a:r>
              <a:rPr lang="en" sz="2400"/>
              <a:t>Contradicting, Supporting, Discussing?</a:t>
            </a:r>
            <a:endParaRPr/>
          </a:p>
        </p:txBody>
      </p:sp>
      <p:sp>
        <p:nvSpPr>
          <p:cNvPr id="464" name="Shape 464"/>
          <p:cNvSpPr txBox="1">
            <a:spLocks noGrp="1"/>
          </p:cNvSpPr>
          <p:nvPr>
            <p:ph type="body" idx="1"/>
          </p:nvPr>
        </p:nvSpPr>
        <p:spPr>
          <a:xfrm>
            <a:off x="176225" y="1305875"/>
            <a:ext cx="8824800" cy="2606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Extract unigrams and bigrams, 900-dim vocabulary </a:t>
            </a:r>
            <a:endParaRPr/>
          </a:p>
          <a:p>
            <a:pPr marL="457200" lvl="0" indent="-342900" rtl="0">
              <a:spcBef>
                <a:spcPts val="1600"/>
              </a:spcBef>
              <a:spcAft>
                <a:spcPts val="0"/>
              </a:spcAft>
              <a:buSzPts val="1800"/>
              <a:buChar char="●"/>
            </a:pPr>
            <a:r>
              <a:rPr lang="en" sz="1800"/>
              <a:t>Unigrams: "fake", "purportedly", "hoax", "actually", "rumor", "satirical", "false", "fabricated", "misleading", "inaccurate", "manipulated", "fictional", "incorrectly", ...</a:t>
            </a:r>
            <a:endParaRPr sz="1800"/>
          </a:p>
          <a:p>
            <a:pPr marL="457200" lvl="0" indent="-342900" rtl="0">
              <a:spcBef>
                <a:spcPts val="0"/>
              </a:spcBef>
              <a:spcAft>
                <a:spcPts val="0"/>
              </a:spcAft>
              <a:buSzPts val="1800"/>
              <a:buChar char="●"/>
            </a:pPr>
            <a:r>
              <a:rPr lang="en" sz="1800"/>
              <a:t>Bigrams: "made up", "fake news", "fact check", "not true", "no evidence", ...</a:t>
            </a:r>
            <a:endParaRPr sz="1800"/>
          </a:p>
          <a:p>
            <a:pPr marL="0" lvl="0" indent="0" rtl="0">
              <a:spcBef>
                <a:spcPts val="1600"/>
              </a:spcBef>
              <a:spcAft>
                <a:spcPts val="1600"/>
              </a:spcAft>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Shape 469"/>
          <p:cNvSpPr txBox="1">
            <a:spLocks noGrp="1"/>
          </p:cNvSpPr>
          <p:nvPr>
            <p:ph type="title"/>
          </p:nvPr>
        </p:nvSpPr>
        <p:spPr>
          <a:xfrm>
            <a:off x="167100" y="522375"/>
            <a:ext cx="8614800" cy="755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Stance Detection: </a:t>
            </a:r>
            <a:r>
              <a:rPr lang="en" sz="2400"/>
              <a:t>Contradicting, Supporting, Discussing?</a:t>
            </a:r>
            <a:endParaRPr/>
          </a:p>
        </p:txBody>
      </p:sp>
      <p:sp>
        <p:nvSpPr>
          <p:cNvPr id="470" name="Shape 470"/>
          <p:cNvSpPr txBox="1">
            <a:spLocks noGrp="1"/>
          </p:cNvSpPr>
          <p:nvPr>
            <p:ph type="body" idx="1"/>
          </p:nvPr>
        </p:nvSpPr>
        <p:spPr>
          <a:xfrm>
            <a:off x="176225" y="1305875"/>
            <a:ext cx="8824800" cy="2606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Document key components: Find the most similar sentences in the candidate. Add one sentence before and after</a:t>
            </a:r>
            <a:endParaRPr/>
          </a:p>
          <a:p>
            <a:pPr marL="457200" lvl="0" indent="-342900" rtl="0">
              <a:spcBef>
                <a:spcPts val="1600"/>
              </a:spcBef>
              <a:spcAft>
                <a:spcPts val="0"/>
              </a:spcAft>
              <a:buSzPts val="1800"/>
              <a:buChar char="●"/>
            </a:pPr>
            <a:r>
              <a:rPr lang="en" sz="1800"/>
              <a:t>Claim +e.g., "Does ... really happen? No, it turns out to be false.").</a:t>
            </a:r>
            <a:endParaRPr sz="1800"/>
          </a:p>
          <a:p>
            <a:pPr marL="0" lvl="0" indent="0">
              <a:spcBef>
                <a:spcPts val="1600"/>
              </a:spcBef>
              <a:spcAft>
                <a:spcPts val="0"/>
              </a:spcAft>
              <a:buNone/>
            </a:pPr>
            <a:r>
              <a:rPr lang="en"/>
              <a:t>900-dimensional vector based on the union of the key components.</a:t>
            </a:r>
            <a:endParaRPr/>
          </a:p>
          <a:p>
            <a:pPr marL="0" lvl="0" indent="0" rtl="0">
              <a:spcBef>
                <a:spcPts val="1600"/>
              </a:spcBef>
              <a:spcAft>
                <a:spcPts val="0"/>
              </a:spcAft>
              <a:buNone/>
            </a:pPr>
            <a:r>
              <a:rPr lang="en"/>
              <a:t>Gradient boosted decision tree: supporting/contradicting</a:t>
            </a:r>
            <a:endParaRPr/>
          </a:p>
          <a:p>
            <a:pPr marL="0" lvl="0" indent="0" rtl="0">
              <a:spcBef>
                <a:spcPts val="1600"/>
              </a:spcBef>
              <a:spcAft>
                <a:spcPts val="1600"/>
              </a:spcAft>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Shape 475"/>
          <p:cNvSpPr txBox="1">
            <a:spLocks noGrp="1"/>
          </p:cNvSpPr>
          <p:nvPr>
            <p:ph type="title"/>
          </p:nvPr>
        </p:nvSpPr>
        <p:spPr>
          <a:xfrm>
            <a:off x="167100" y="522375"/>
            <a:ext cx="8614800" cy="755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Experiments</a:t>
            </a:r>
            <a:endParaRPr/>
          </a:p>
        </p:txBody>
      </p:sp>
      <p:sp>
        <p:nvSpPr>
          <p:cNvPr id="476" name="Shape 476"/>
          <p:cNvSpPr txBox="1">
            <a:spLocks noGrp="1"/>
          </p:cNvSpPr>
          <p:nvPr>
            <p:ph type="body" idx="1"/>
          </p:nvPr>
        </p:nvSpPr>
        <p:spPr>
          <a:xfrm>
            <a:off x="176225" y="1305875"/>
            <a:ext cx="8380800" cy="2606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All quality articles with ClaimCheck markup: 14,731 articles</a:t>
            </a:r>
            <a:endParaRPr/>
          </a:p>
          <a:p>
            <a:pPr marL="0" lvl="0" indent="0">
              <a:spcBef>
                <a:spcPts val="1600"/>
              </a:spcBef>
              <a:spcAft>
                <a:spcPts val="0"/>
              </a:spcAft>
              <a:buNone/>
            </a:pPr>
            <a:r>
              <a:rPr lang="en"/>
              <a:t>2,000+ related documents per article, 33.5M pairs</a:t>
            </a:r>
            <a:endParaRPr/>
          </a:p>
          <a:p>
            <a:pPr marL="0" lvl="0" indent="0">
              <a:spcBef>
                <a:spcPts val="1600"/>
              </a:spcBef>
              <a:spcAft>
                <a:spcPts val="0"/>
              </a:spcAft>
              <a:buNone/>
            </a:pPr>
            <a:r>
              <a:rPr lang="en"/>
              <a:t>Crowdsourcing for </a:t>
            </a:r>
            <a:r>
              <a:rPr lang="en" b="1"/>
              <a:t>relevance labels</a:t>
            </a:r>
            <a:r>
              <a:rPr lang="en"/>
              <a:t>:</a:t>
            </a:r>
            <a:endParaRPr/>
          </a:p>
          <a:p>
            <a:pPr marL="0" lvl="0" indent="457200" rtl="0">
              <a:spcBef>
                <a:spcPts val="1600"/>
              </a:spcBef>
              <a:spcAft>
                <a:spcPts val="0"/>
              </a:spcAft>
              <a:buNone/>
            </a:pPr>
            <a:r>
              <a:rPr lang="en"/>
              <a:t>“Does the candidate document address the claim?”</a:t>
            </a:r>
            <a:endParaRPr/>
          </a:p>
          <a:p>
            <a:pPr marL="0" lvl="0" indent="0" rtl="0">
              <a:spcBef>
                <a:spcPts val="1600"/>
              </a:spcBef>
              <a:spcAft>
                <a:spcPts val="0"/>
              </a:spcAft>
              <a:buNone/>
            </a:pPr>
            <a:r>
              <a:rPr lang="en"/>
              <a:t>3 labels per document, positive if 2+ raters say ‘yes’. Subsampled to 8,000 pairs for training and testing.</a:t>
            </a:r>
            <a:endParaRPr/>
          </a:p>
          <a:p>
            <a:pPr marL="0" lvl="0" indent="0">
              <a:spcBef>
                <a:spcPts val="1600"/>
              </a:spcBef>
              <a:spcAft>
                <a:spcPts val="0"/>
              </a:spcAft>
              <a:buClr>
                <a:schemeClr val="dk1"/>
              </a:buClr>
              <a:buSzPts val="1100"/>
              <a:buFont typeface="Arial"/>
              <a:buNone/>
            </a:pPr>
            <a:endParaRPr/>
          </a:p>
          <a:p>
            <a:pPr marL="0" lvl="0" indent="0">
              <a:spcBef>
                <a:spcPts val="1600"/>
              </a:spcBef>
              <a:spcAft>
                <a:spcPts val="1600"/>
              </a:spcAft>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Shape 481"/>
          <p:cNvSpPr txBox="1">
            <a:spLocks noGrp="1"/>
          </p:cNvSpPr>
          <p:nvPr>
            <p:ph type="title"/>
          </p:nvPr>
        </p:nvSpPr>
        <p:spPr>
          <a:xfrm>
            <a:off x="167100" y="522375"/>
            <a:ext cx="8614800" cy="755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Results, Relevance </a:t>
            </a:r>
            <a:endParaRPr/>
          </a:p>
        </p:txBody>
      </p:sp>
      <p:sp>
        <p:nvSpPr>
          <p:cNvPr id="482" name="Shape 482"/>
          <p:cNvSpPr txBox="1">
            <a:spLocks noGrp="1"/>
          </p:cNvSpPr>
          <p:nvPr>
            <p:ph type="body" idx="1"/>
          </p:nvPr>
        </p:nvSpPr>
        <p:spPr>
          <a:xfrm>
            <a:off x="176225" y="1305875"/>
            <a:ext cx="8380800" cy="26067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endParaRPr/>
          </a:p>
        </p:txBody>
      </p:sp>
      <p:pic>
        <p:nvPicPr>
          <p:cNvPr id="483" name="Shape 483"/>
          <p:cNvPicPr preferRelativeResize="0"/>
          <p:nvPr/>
        </p:nvPicPr>
        <p:blipFill>
          <a:blip r:embed="rId3">
            <a:alphaModFix/>
          </a:blip>
          <a:stretch>
            <a:fillRect/>
          </a:stretch>
        </p:blipFill>
        <p:spPr>
          <a:xfrm>
            <a:off x="-152400" y="1231063"/>
            <a:ext cx="9143999" cy="2986174"/>
          </a:xfrm>
          <a:prstGeom prst="rect">
            <a:avLst/>
          </a:prstGeom>
          <a:noFill/>
          <a:ln>
            <a:noFill/>
          </a:ln>
        </p:spPr>
      </p:pic>
      <p:pic>
        <p:nvPicPr>
          <p:cNvPr id="484" name="Shape 484"/>
          <p:cNvPicPr preferRelativeResize="0"/>
          <p:nvPr/>
        </p:nvPicPr>
        <p:blipFill>
          <a:blip r:embed="rId3">
            <a:alphaModFix/>
          </a:blip>
          <a:stretch>
            <a:fillRect/>
          </a:stretch>
        </p:blipFill>
        <p:spPr>
          <a:xfrm>
            <a:off x="-152400" y="1231063"/>
            <a:ext cx="9143999" cy="298617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Shape 489"/>
          <p:cNvSpPr txBox="1">
            <a:spLocks noGrp="1"/>
          </p:cNvSpPr>
          <p:nvPr>
            <p:ph type="title"/>
          </p:nvPr>
        </p:nvSpPr>
        <p:spPr>
          <a:xfrm>
            <a:off x="167100" y="522375"/>
            <a:ext cx="8614800" cy="755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Experiments</a:t>
            </a:r>
            <a:endParaRPr/>
          </a:p>
        </p:txBody>
      </p:sp>
      <p:sp>
        <p:nvSpPr>
          <p:cNvPr id="490" name="Shape 490"/>
          <p:cNvSpPr txBox="1">
            <a:spLocks noGrp="1"/>
          </p:cNvSpPr>
          <p:nvPr>
            <p:ph type="body" idx="1"/>
          </p:nvPr>
        </p:nvSpPr>
        <p:spPr>
          <a:xfrm>
            <a:off x="176225" y="1305875"/>
            <a:ext cx="8380800" cy="2606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Stance detection: 1,200 positively relevant documents.</a:t>
            </a:r>
            <a:endParaRPr/>
          </a:p>
          <a:p>
            <a:pPr marL="0" lvl="0" indent="0" rtl="0">
              <a:spcBef>
                <a:spcPts val="1600"/>
              </a:spcBef>
              <a:spcAft>
                <a:spcPts val="0"/>
              </a:spcAft>
              <a:buNone/>
            </a:pPr>
            <a:r>
              <a:rPr lang="en"/>
              <a:t>Crowdsourcing for contradict/support/neither/can’t tell.</a:t>
            </a:r>
            <a:endParaRPr/>
          </a:p>
          <a:p>
            <a:pPr marL="0" lvl="0" indent="0" rtl="0">
              <a:spcBef>
                <a:spcPts val="1600"/>
              </a:spcBef>
              <a:spcAft>
                <a:spcPts val="0"/>
              </a:spcAft>
              <a:buNone/>
            </a:pPr>
            <a:r>
              <a:rPr lang="en"/>
              <a:t>3 labels per document, label according to majority.</a:t>
            </a:r>
            <a:endParaRPr/>
          </a:p>
          <a:p>
            <a:pPr marL="0" lvl="0" indent="0" rtl="0">
              <a:spcBef>
                <a:spcPts val="1600"/>
              </a:spcBef>
              <a:spcAft>
                <a:spcPts val="0"/>
              </a:spcAft>
              <a:buNone/>
            </a:pPr>
            <a:r>
              <a:rPr lang="en"/>
              <a:t>12% disagreement, those documents removed.</a:t>
            </a:r>
            <a:endParaRPr/>
          </a:p>
          <a:p>
            <a:pPr marL="0" lvl="0" indent="0" rtl="0">
              <a:spcBef>
                <a:spcPts val="1600"/>
              </a:spcBef>
              <a:spcAft>
                <a:spcPts val="0"/>
              </a:spcAft>
              <a:buNone/>
            </a:pPr>
            <a:endParaRPr/>
          </a:p>
          <a:p>
            <a:pPr marL="0" lvl="0" indent="0" rtl="0">
              <a:spcBef>
                <a:spcPts val="1600"/>
              </a:spcBef>
              <a:spcAft>
                <a:spcPts val="1600"/>
              </a:spcAft>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Shape 495"/>
          <p:cNvSpPr txBox="1">
            <a:spLocks noGrp="1"/>
          </p:cNvSpPr>
          <p:nvPr>
            <p:ph type="title"/>
          </p:nvPr>
        </p:nvSpPr>
        <p:spPr>
          <a:xfrm>
            <a:off x="167100" y="522375"/>
            <a:ext cx="8614800" cy="755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Results, Stance Detection </a:t>
            </a:r>
            <a:endParaRPr/>
          </a:p>
        </p:txBody>
      </p:sp>
      <p:pic>
        <p:nvPicPr>
          <p:cNvPr id="496" name="Shape 496"/>
          <p:cNvPicPr preferRelativeResize="0"/>
          <p:nvPr/>
        </p:nvPicPr>
        <p:blipFill>
          <a:blip r:embed="rId3">
            <a:alphaModFix/>
          </a:blip>
          <a:stretch>
            <a:fillRect/>
          </a:stretch>
        </p:blipFill>
        <p:spPr>
          <a:xfrm>
            <a:off x="906411" y="1430475"/>
            <a:ext cx="7162800" cy="24003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Shape 501"/>
          <p:cNvSpPr txBox="1">
            <a:spLocks noGrp="1"/>
          </p:cNvSpPr>
          <p:nvPr>
            <p:ph type="title"/>
          </p:nvPr>
        </p:nvSpPr>
        <p:spPr>
          <a:xfrm>
            <a:off x="167100" y="522375"/>
            <a:ext cx="8614800" cy="755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Smearing Claims to Articles</a:t>
            </a:r>
            <a:endParaRPr/>
          </a:p>
        </p:txBody>
      </p:sp>
      <p:sp>
        <p:nvSpPr>
          <p:cNvPr id="502" name="Shape 502"/>
          <p:cNvSpPr txBox="1">
            <a:spLocks noGrp="1"/>
          </p:cNvSpPr>
          <p:nvPr>
            <p:ph type="body" idx="1"/>
          </p:nvPr>
        </p:nvSpPr>
        <p:spPr>
          <a:xfrm>
            <a:off x="92240" y="1314759"/>
            <a:ext cx="8380800" cy="26067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r>
              <a:rPr lang="en" sz="3600" b="1">
                <a:solidFill>
                  <a:srgbClr val="FF0000"/>
                </a:solidFill>
              </a:rPr>
              <a:t>Much stricter algorithm than WWW submission. Looking for exact match of claim, not just the spirit of the claim. </a:t>
            </a:r>
            <a:endParaRPr sz="3600" b="1">
              <a:solidFill>
                <a:srgbClr val="FF0000"/>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pic>
        <p:nvPicPr>
          <p:cNvPr id="507" name="Shape 507"/>
          <p:cNvPicPr preferRelativeResize="0"/>
          <p:nvPr/>
        </p:nvPicPr>
        <p:blipFill>
          <a:blip r:embed="rId3">
            <a:alphaModFix/>
          </a:blip>
          <a:stretch>
            <a:fillRect/>
          </a:stretch>
        </p:blipFill>
        <p:spPr>
          <a:xfrm>
            <a:off x="1198775" y="1109550"/>
            <a:ext cx="6649825" cy="3796224"/>
          </a:xfrm>
          <a:prstGeom prst="rect">
            <a:avLst/>
          </a:prstGeom>
          <a:noFill/>
          <a:ln>
            <a:noFill/>
          </a:ln>
        </p:spPr>
      </p:pic>
      <p:sp>
        <p:nvSpPr>
          <p:cNvPr id="508" name="Shape 508"/>
          <p:cNvSpPr txBox="1">
            <a:spLocks noGrp="1"/>
          </p:cNvSpPr>
          <p:nvPr>
            <p:ph type="title"/>
          </p:nvPr>
        </p:nvSpPr>
        <p:spPr>
          <a:xfrm>
            <a:off x="167100" y="522375"/>
            <a:ext cx="8814600" cy="755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solidFill>
                  <a:srgbClr val="000000"/>
                </a:solidFill>
              </a:rPr>
              <a:t>Fact Checking Part of KPs for Publishers</a:t>
            </a:r>
            <a:endParaRPr>
              <a:solidFill>
                <a:srgbClr val="00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Shape 216"/>
          <p:cNvSpPr txBox="1"/>
          <p:nvPr/>
        </p:nvSpPr>
        <p:spPr>
          <a:xfrm>
            <a:off x="6270150" y="1933900"/>
            <a:ext cx="2309100" cy="1890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1600"/>
              </a:spcAft>
              <a:buNone/>
            </a:pPr>
            <a:r>
              <a:rPr lang="en" sz="1800">
                <a:solidFill>
                  <a:schemeClr val="dk2"/>
                </a:solidFill>
                <a:latin typeface="Roboto"/>
                <a:ea typeface="Roboto"/>
                <a:cs typeface="Roboto"/>
                <a:sym typeface="Roboto"/>
              </a:rPr>
              <a:t>Filter bubbles abound</a:t>
            </a:r>
            <a:r>
              <a:rPr lang="en" sz="1800">
                <a:latin typeface="Roboto"/>
                <a:ea typeface="Roboto"/>
                <a:cs typeface="Roboto"/>
                <a:sym typeface="Roboto"/>
              </a:rPr>
              <a:t/>
            </a:r>
            <a:br>
              <a:rPr lang="en" sz="1800">
                <a:latin typeface="Roboto"/>
                <a:ea typeface="Roboto"/>
                <a:cs typeface="Roboto"/>
                <a:sym typeface="Roboto"/>
              </a:rPr>
            </a:br>
            <a:endParaRPr sz="1800">
              <a:solidFill>
                <a:srgbClr val="666666"/>
              </a:solidFill>
              <a:latin typeface="Roboto"/>
              <a:ea typeface="Roboto"/>
              <a:cs typeface="Roboto"/>
              <a:sym typeface="Roboto"/>
            </a:endParaRPr>
          </a:p>
        </p:txBody>
      </p:sp>
      <p:sp>
        <p:nvSpPr>
          <p:cNvPr id="217" name="Shape 217"/>
          <p:cNvSpPr txBox="1"/>
          <p:nvPr/>
        </p:nvSpPr>
        <p:spPr>
          <a:xfrm>
            <a:off x="565250" y="1781450"/>
            <a:ext cx="2309100" cy="1890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sz="1200">
              <a:latin typeface="Roboto"/>
              <a:ea typeface="Roboto"/>
              <a:cs typeface="Roboto"/>
              <a:sym typeface="Roboto"/>
            </a:endParaRPr>
          </a:p>
          <a:p>
            <a:pPr marL="0" lvl="0" indent="0" rtl="0">
              <a:spcBef>
                <a:spcPts val="1600"/>
              </a:spcBef>
              <a:spcAft>
                <a:spcPts val="1600"/>
              </a:spcAft>
              <a:buNone/>
            </a:pPr>
            <a:endParaRPr sz="1000">
              <a:solidFill>
                <a:srgbClr val="434343"/>
              </a:solidFill>
              <a:latin typeface="Roboto"/>
              <a:ea typeface="Roboto"/>
              <a:cs typeface="Roboto"/>
              <a:sym typeface="Roboto"/>
            </a:endParaRPr>
          </a:p>
        </p:txBody>
      </p:sp>
      <p:sp>
        <p:nvSpPr>
          <p:cNvPr id="218" name="Shape 218"/>
          <p:cNvSpPr txBox="1"/>
          <p:nvPr/>
        </p:nvSpPr>
        <p:spPr>
          <a:xfrm>
            <a:off x="3417575" y="1933900"/>
            <a:ext cx="2309100" cy="1890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800">
                <a:solidFill>
                  <a:schemeClr val="dk2"/>
                </a:solidFill>
                <a:latin typeface="Roboto"/>
                <a:ea typeface="Roboto"/>
                <a:cs typeface="Roboto"/>
                <a:sym typeface="Roboto"/>
              </a:rPr>
              <a:t>News has been commoditized</a:t>
            </a:r>
            <a:endParaRPr sz="1800">
              <a:solidFill>
                <a:schemeClr val="dk2"/>
              </a:solidFill>
              <a:latin typeface="Roboto"/>
              <a:ea typeface="Roboto"/>
              <a:cs typeface="Roboto"/>
              <a:sym typeface="Roboto"/>
            </a:endParaRPr>
          </a:p>
          <a:p>
            <a:pPr marL="0" lvl="0" indent="0" rtl="0">
              <a:spcBef>
                <a:spcPts val="1600"/>
              </a:spcBef>
              <a:spcAft>
                <a:spcPts val="0"/>
              </a:spcAft>
              <a:buNone/>
            </a:pPr>
            <a:endParaRPr sz="1000">
              <a:latin typeface="Roboto Light"/>
              <a:ea typeface="Roboto Light"/>
              <a:cs typeface="Roboto Light"/>
              <a:sym typeface="Roboto Light"/>
            </a:endParaRPr>
          </a:p>
          <a:p>
            <a:pPr marL="0" lvl="0" indent="0" rtl="0">
              <a:spcBef>
                <a:spcPts val="1600"/>
              </a:spcBef>
              <a:spcAft>
                <a:spcPts val="1600"/>
              </a:spcAft>
              <a:buNone/>
            </a:pPr>
            <a:endParaRPr sz="1000" b="1">
              <a:latin typeface="Roboto"/>
              <a:ea typeface="Roboto"/>
              <a:cs typeface="Roboto"/>
              <a:sym typeface="Roboto"/>
            </a:endParaRPr>
          </a:p>
        </p:txBody>
      </p:sp>
      <p:sp>
        <p:nvSpPr>
          <p:cNvPr id="219" name="Shape 219"/>
          <p:cNvSpPr txBox="1"/>
          <p:nvPr/>
        </p:nvSpPr>
        <p:spPr>
          <a:xfrm>
            <a:off x="565250" y="1538650"/>
            <a:ext cx="2309100" cy="3951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sz="2000">
                <a:solidFill>
                  <a:srgbClr val="4285F4"/>
                </a:solidFill>
                <a:latin typeface="Roboto"/>
                <a:ea typeface="Roboto"/>
                <a:cs typeface="Roboto"/>
                <a:sym typeface="Roboto"/>
              </a:rPr>
              <a:t>Overwhelming</a:t>
            </a:r>
            <a:endParaRPr sz="2000">
              <a:solidFill>
                <a:srgbClr val="4285F4"/>
              </a:solidFill>
              <a:latin typeface="Roboto"/>
              <a:ea typeface="Roboto"/>
              <a:cs typeface="Roboto"/>
              <a:sym typeface="Roboto"/>
            </a:endParaRPr>
          </a:p>
        </p:txBody>
      </p:sp>
      <p:sp>
        <p:nvSpPr>
          <p:cNvPr id="220" name="Shape 220"/>
          <p:cNvSpPr txBox="1"/>
          <p:nvPr/>
        </p:nvSpPr>
        <p:spPr>
          <a:xfrm>
            <a:off x="3417575" y="1538700"/>
            <a:ext cx="2309100" cy="3951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sz="2000">
                <a:solidFill>
                  <a:srgbClr val="4285F4"/>
                </a:solidFill>
                <a:latin typeface="Roboto"/>
                <a:ea typeface="Roboto"/>
                <a:cs typeface="Roboto"/>
                <a:sym typeface="Roboto"/>
              </a:rPr>
              <a:t>Repetitive</a:t>
            </a:r>
            <a:endParaRPr sz="2000">
              <a:solidFill>
                <a:srgbClr val="4285F4"/>
              </a:solidFill>
              <a:latin typeface="Roboto"/>
              <a:ea typeface="Roboto"/>
              <a:cs typeface="Roboto"/>
              <a:sym typeface="Roboto"/>
            </a:endParaRPr>
          </a:p>
        </p:txBody>
      </p:sp>
      <p:sp>
        <p:nvSpPr>
          <p:cNvPr id="221" name="Shape 221"/>
          <p:cNvSpPr txBox="1"/>
          <p:nvPr/>
        </p:nvSpPr>
        <p:spPr>
          <a:xfrm>
            <a:off x="6270150" y="1538700"/>
            <a:ext cx="2309100" cy="3951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sz="2000">
                <a:solidFill>
                  <a:srgbClr val="4285F4"/>
                </a:solidFill>
                <a:latin typeface="Roboto"/>
                <a:ea typeface="Roboto"/>
                <a:cs typeface="Roboto"/>
                <a:sym typeface="Roboto"/>
              </a:rPr>
              <a:t>Polarizing</a:t>
            </a:r>
            <a:endParaRPr sz="2000">
              <a:solidFill>
                <a:srgbClr val="4285F4"/>
              </a:solidFill>
              <a:latin typeface="Roboto"/>
              <a:ea typeface="Roboto"/>
              <a:cs typeface="Roboto"/>
              <a:sym typeface="Roboto"/>
            </a:endParaRPr>
          </a:p>
        </p:txBody>
      </p:sp>
      <p:pic>
        <p:nvPicPr>
          <p:cNvPr id="222" name="Shape 222"/>
          <p:cNvPicPr preferRelativeResize="0"/>
          <p:nvPr/>
        </p:nvPicPr>
        <p:blipFill rotWithShape="1">
          <a:blip r:embed="rId3">
            <a:alphaModFix/>
          </a:blip>
          <a:srcRect l="852" r="3352" b="309"/>
          <a:stretch/>
        </p:blipFill>
        <p:spPr>
          <a:xfrm>
            <a:off x="565250" y="2661368"/>
            <a:ext cx="2309101" cy="1201414"/>
          </a:xfrm>
          <a:prstGeom prst="rect">
            <a:avLst/>
          </a:prstGeom>
          <a:noFill/>
          <a:ln>
            <a:noFill/>
          </a:ln>
        </p:spPr>
      </p:pic>
      <p:pic>
        <p:nvPicPr>
          <p:cNvPr id="223" name="Shape 223"/>
          <p:cNvPicPr preferRelativeResize="0"/>
          <p:nvPr/>
        </p:nvPicPr>
        <p:blipFill rotWithShape="1">
          <a:blip r:embed="rId4">
            <a:alphaModFix/>
          </a:blip>
          <a:srcRect l="198" t="393" r="742" b="15959"/>
          <a:stretch/>
        </p:blipFill>
        <p:spPr>
          <a:xfrm>
            <a:off x="3417700" y="2735677"/>
            <a:ext cx="2309101" cy="1205185"/>
          </a:xfrm>
          <a:prstGeom prst="rect">
            <a:avLst/>
          </a:prstGeom>
          <a:noFill/>
          <a:ln>
            <a:noFill/>
          </a:ln>
        </p:spPr>
      </p:pic>
      <p:grpSp>
        <p:nvGrpSpPr>
          <p:cNvPr id="224" name="Shape 224"/>
          <p:cNvGrpSpPr/>
          <p:nvPr/>
        </p:nvGrpSpPr>
        <p:grpSpPr>
          <a:xfrm>
            <a:off x="6117761" y="2745510"/>
            <a:ext cx="2309131" cy="1200297"/>
            <a:chOff x="6077550" y="988825"/>
            <a:chExt cx="2703900" cy="1405500"/>
          </a:xfrm>
        </p:grpSpPr>
        <p:sp>
          <p:nvSpPr>
            <p:cNvPr id="225" name="Shape 225"/>
            <p:cNvSpPr/>
            <p:nvPr/>
          </p:nvSpPr>
          <p:spPr>
            <a:xfrm>
              <a:off x="6077550" y="988825"/>
              <a:ext cx="2703900" cy="1405500"/>
            </a:xfrm>
            <a:prstGeom prst="rect">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226" name="Shape 226"/>
            <p:cNvPicPr preferRelativeResize="0"/>
            <p:nvPr/>
          </p:nvPicPr>
          <p:blipFill rotWithShape="1">
            <a:blip r:embed="rId5">
              <a:alphaModFix/>
            </a:blip>
            <a:srcRect r="66352"/>
            <a:stretch/>
          </p:blipFill>
          <p:spPr>
            <a:xfrm>
              <a:off x="6270150" y="1073000"/>
              <a:ext cx="930722" cy="982784"/>
            </a:xfrm>
            <a:prstGeom prst="rect">
              <a:avLst/>
            </a:prstGeom>
            <a:noFill/>
            <a:ln>
              <a:noFill/>
            </a:ln>
          </p:spPr>
        </p:pic>
        <p:pic>
          <p:nvPicPr>
            <p:cNvPr id="227" name="Shape 227"/>
            <p:cNvPicPr preferRelativeResize="0"/>
            <p:nvPr/>
          </p:nvPicPr>
          <p:blipFill rotWithShape="1">
            <a:blip r:embed="rId5">
              <a:alphaModFix/>
            </a:blip>
            <a:srcRect l="67846"/>
            <a:stretch/>
          </p:blipFill>
          <p:spPr>
            <a:xfrm>
              <a:off x="7657482" y="1326341"/>
              <a:ext cx="889396" cy="982784"/>
            </a:xfrm>
            <a:prstGeom prst="rect">
              <a:avLst/>
            </a:prstGeom>
            <a:noFill/>
            <a:ln>
              <a:noFill/>
            </a:ln>
          </p:spPr>
        </p:pic>
      </p:grpSp>
      <p:sp>
        <p:nvSpPr>
          <p:cNvPr id="228" name="Shape 228"/>
          <p:cNvSpPr txBox="1"/>
          <p:nvPr/>
        </p:nvSpPr>
        <p:spPr>
          <a:xfrm>
            <a:off x="565250" y="1907550"/>
            <a:ext cx="2547000" cy="284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1600"/>
              </a:spcAft>
              <a:buNone/>
            </a:pPr>
            <a:r>
              <a:rPr lang="en" sz="1800">
                <a:solidFill>
                  <a:schemeClr val="dk2"/>
                </a:solidFill>
                <a:latin typeface="Roboto"/>
                <a:ea typeface="Roboto"/>
                <a:cs typeface="Roboto"/>
                <a:sym typeface="Roboto"/>
              </a:rPr>
              <a:t>48K new documents every minute</a:t>
            </a:r>
            <a:endParaRPr sz="1800">
              <a:solidFill>
                <a:schemeClr val="dk2"/>
              </a:solidFill>
              <a:latin typeface="Roboto"/>
              <a:ea typeface="Roboto"/>
              <a:cs typeface="Roboto"/>
              <a:sym typeface="Roboto"/>
            </a:endParaRPr>
          </a:p>
        </p:txBody>
      </p:sp>
      <p:sp>
        <p:nvSpPr>
          <p:cNvPr id="229" name="Shape 229"/>
          <p:cNvSpPr txBox="1">
            <a:spLocks noGrp="1"/>
          </p:cNvSpPr>
          <p:nvPr>
            <p:ph type="title"/>
          </p:nvPr>
        </p:nvSpPr>
        <p:spPr>
          <a:xfrm>
            <a:off x="167100" y="522375"/>
            <a:ext cx="8814600" cy="755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0000"/>
                </a:solidFill>
              </a:rPr>
              <a:t>The Way We Experience News Today is Complex</a:t>
            </a:r>
            <a:endParaRPr>
              <a:solidFill>
                <a:srgbClr val="000000"/>
              </a:solidFill>
            </a:endParaRPr>
          </a:p>
          <a:p>
            <a:pPr marL="0" lvl="0" indent="0" rtl="0">
              <a:spcBef>
                <a:spcPts val="0"/>
              </a:spcBef>
              <a:spcAft>
                <a:spcPts val="0"/>
              </a:spcAft>
              <a:buNone/>
            </a:pPr>
            <a:endParaRPr>
              <a:solidFill>
                <a:srgbClr val="000000"/>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67100" y="522375"/>
            <a:ext cx="8814600" cy="7557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accent2"/>
              </a:buClr>
              <a:buSzPts val="1100"/>
              <a:buFont typeface="Arial"/>
              <a:buNone/>
            </a:pPr>
            <a:r>
              <a:rPr lang="en">
                <a:solidFill>
                  <a:schemeClr val="accent2"/>
                </a:solidFill>
              </a:rPr>
              <a:t>Fact Checking Part of KPs for Publishers</a:t>
            </a:r>
            <a:endParaRPr>
              <a:solidFill>
                <a:schemeClr val="accent2"/>
              </a:solidFill>
            </a:endParaRPr>
          </a:p>
          <a:p>
            <a:pPr marL="0" lvl="0" indent="0">
              <a:spcBef>
                <a:spcPts val="0"/>
              </a:spcBef>
              <a:spcAft>
                <a:spcPts val="0"/>
              </a:spcAft>
              <a:buNone/>
            </a:pPr>
            <a:endParaRPr/>
          </a:p>
        </p:txBody>
      </p:sp>
      <p:pic>
        <p:nvPicPr>
          <p:cNvPr id="514" name="Shape 514"/>
          <p:cNvPicPr preferRelativeResize="0"/>
          <p:nvPr/>
        </p:nvPicPr>
        <p:blipFill>
          <a:blip r:embed="rId3">
            <a:alphaModFix/>
          </a:blip>
          <a:stretch>
            <a:fillRect/>
          </a:stretch>
        </p:blipFill>
        <p:spPr>
          <a:xfrm>
            <a:off x="381000" y="1086803"/>
            <a:ext cx="4191001" cy="3935071"/>
          </a:xfrm>
          <a:prstGeom prst="rect">
            <a:avLst/>
          </a:prstGeom>
          <a:noFill/>
          <a:ln>
            <a:noFill/>
          </a:ln>
        </p:spPr>
      </p:pic>
      <p:sp>
        <p:nvSpPr>
          <p:cNvPr id="515" name="Shape 515"/>
          <p:cNvSpPr txBox="1"/>
          <p:nvPr/>
        </p:nvSpPr>
        <p:spPr>
          <a:xfrm>
            <a:off x="4609093" y="1629517"/>
            <a:ext cx="4296900" cy="2285400"/>
          </a:xfrm>
          <a:prstGeom prst="rect">
            <a:avLst/>
          </a:prstGeom>
          <a:noFill/>
          <a:ln>
            <a:noFill/>
          </a:ln>
        </p:spPr>
        <p:txBody>
          <a:bodyPr spcFirstLastPara="1" wrap="square" lIns="91425" tIns="91425" rIns="91425" bIns="91425" anchor="t" anchorCtr="0">
            <a:noAutofit/>
          </a:bodyPr>
          <a:lstStyle/>
          <a:p>
            <a:pPr marL="457200" lvl="0" indent="-381000" rtl="0">
              <a:spcBef>
                <a:spcPts val="0"/>
              </a:spcBef>
              <a:spcAft>
                <a:spcPts val="0"/>
              </a:spcAft>
              <a:buSzPts val="2400"/>
              <a:buFont typeface="Roboto"/>
              <a:buChar char="●"/>
            </a:pPr>
            <a:r>
              <a:rPr lang="en" sz="2400">
                <a:latin typeface="Roboto"/>
                <a:ea typeface="Roboto"/>
                <a:cs typeface="Roboto"/>
                <a:sym typeface="Roboto"/>
              </a:rPr>
              <a:t>Fact checking primarily done on one side of political spectrum</a:t>
            </a:r>
            <a:endParaRPr sz="2400">
              <a:latin typeface="Roboto"/>
              <a:ea typeface="Roboto"/>
              <a:cs typeface="Roboto"/>
              <a:sym typeface="Roboto"/>
            </a:endParaRPr>
          </a:p>
          <a:p>
            <a:pPr marL="0" lvl="0" indent="0">
              <a:spcBef>
                <a:spcPts val="0"/>
              </a:spcBef>
              <a:spcAft>
                <a:spcPts val="0"/>
              </a:spcAft>
              <a:buNone/>
            </a:pPr>
            <a:endParaRPr sz="2400">
              <a:latin typeface="Roboto"/>
              <a:ea typeface="Roboto"/>
              <a:cs typeface="Roboto"/>
              <a:sym typeface="Roboto"/>
            </a:endParaRPr>
          </a:p>
          <a:p>
            <a:pPr marL="457200" lvl="0" indent="-381000" rtl="0">
              <a:spcBef>
                <a:spcPts val="0"/>
              </a:spcBef>
              <a:spcAft>
                <a:spcPts val="0"/>
              </a:spcAft>
              <a:buSzPts val="2400"/>
              <a:buFont typeface="Roboto"/>
              <a:buChar char="●"/>
            </a:pPr>
            <a:r>
              <a:rPr lang="en" sz="2400">
                <a:latin typeface="Roboto"/>
                <a:ea typeface="Roboto"/>
                <a:cs typeface="Roboto"/>
                <a:sym typeface="Roboto"/>
              </a:rPr>
              <a:t>Claims can have small but crucial differences</a:t>
            </a:r>
            <a:endParaRPr sz="2400">
              <a:latin typeface="Roboto"/>
              <a:ea typeface="Roboto"/>
              <a:cs typeface="Roboto"/>
              <a:sym typeface="Roboto"/>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Shape 520"/>
          <p:cNvSpPr txBox="1">
            <a:spLocks noGrp="1"/>
          </p:cNvSpPr>
          <p:nvPr>
            <p:ph type="title"/>
          </p:nvPr>
        </p:nvSpPr>
        <p:spPr>
          <a:xfrm>
            <a:off x="167100" y="522375"/>
            <a:ext cx="8814600" cy="7557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accent2"/>
              </a:buClr>
              <a:buSzPts val="1100"/>
              <a:buFont typeface="Arial"/>
              <a:buNone/>
            </a:pPr>
            <a:r>
              <a:rPr lang="en">
                <a:solidFill>
                  <a:schemeClr val="accent2"/>
                </a:solidFill>
              </a:rPr>
              <a:t>Fact Checking Part of KPs for Publishers</a:t>
            </a:r>
            <a:endParaRPr>
              <a:solidFill>
                <a:schemeClr val="accent2"/>
              </a:solidFill>
            </a:endParaRPr>
          </a:p>
          <a:p>
            <a:pPr marL="0" lvl="0" indent="0">
              <a:spcBef>
                <a:spcPts val="0"/>
              </a:spcBef>
              <a:spcAft>
                <a:spcPts val="0"/>
              </a:spcAft>
              <a:buClr>
                <a:schemeClr val="accent2"/>
              </a:buClr>
              <a:buSzPts val="1100"/>
              <a:buFont typeface="Arial"/>
              <a:buNone/>
            </a:pPr>
            <a:endParaRPr/>
          </a:p>
          <a:p>
            <a:pPr marL="0" lvl="0" indent="0">
              <a:spcBef>
                <a:spcPts val="0"/>
              </a:spcBef>
              <a:spcAft>
                <a:spcPts val="0"/>
              </a:spcAft>
              <a:buNone/>
            </a:pPr>
            <a:endParaRPr/>
          </a:p>
        </p:txBody>
      </p:sp>
      <p:pic>
        <p:nvPicPr>
          <p:cNvPr id="521" name="Shape 521"/>
          <p:cNvPicPr preferRelativeResize="0"/>
          <p:nvPr/>
        </p:nvPicPr>
        <p:blipFill>
          <a:blip r:embed="rId3">
            <a:alphaModFix/>
          </a:blip>
          <a:stretch>
            <a:fillRect/>
          </a:stretch>
        </p:blipFill>
        <p:spPr>
          <a:xfrm>
            <a:off x="304800" y="1014138"/>
            <a:ext cx="4419600" cy="3976960"/>
          </a:xfrm>
          <a:prstGeom prst="rect">
            <a:avLst/>
          </a:prstGeom>
          <a:noFill/>
          <a:ln>
            <a:noFill/>
          </a:ln>
        </p:spPr>
      </p:pic>
      <p:pic>
        <p:nvPicPr>
          <p:cNvPr id="522" name="Shape 522"/>
          <p:cNvPicPr preferRelativeResize="0"/>
          <p:nvPr/>
        </p:nvPicPr>
        <p:blipFill>
          <a:blip r:embed="rId4">
            <a:alphaModFix/>
          </a:blip>
          <a:stretch>
            <a:fillRect/>
          </a:stretch>
        </p:blipFill>
        <p:spPr>
          <a:xfrm>
            <a:off x="4876800" y="1430475"/>
            <a:ext cx="4114799" cy="263616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pic>
        <p:nvPicPr>
          <p:cNvPr id="527" name="Shape 527"/>
          <p:cNvPicPr preferRelativeResize="0"/>
          <p:nvPr/>
        </p:nvPicPr>
        <p:blipFill rotWithShape="1">
          <a:blip r:embed="rId3">
            <a:alphaModFix/>
          </a:blip>
          <a:srcRect/>
          <a:stretch/>
        </p:blipFill>
        <p:spPr>
          <a:xfrm>
            <a:off x="0" y="0"/>
            <a:ext cx="9144000" cy="514350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pic>
        <p:nvPicPr>
          <p:cNvPr id="532" name="Shape 532"/>
          <p:cNvPicPr preferRelativeResize="0"/>
          <p:nvPr/>
        </p:nvPicPr>
        <p:blipFill rotWithShape="1">
          <a:blip r:embed="rId3">
            <a:alphaModFix/>
          </a:blip>
          <a:srcRect/>
          <a:stretch/>
        </p:blipFill>
        <p:spPr>
          <a:xfrm>
            <a:off x="0" y="0"/>
            <a:ext cx="9144000" cy="514350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Shape 234"/>
          <p:cNvSpPr txBox="1">
            <a:spLocks noGrp="1"/>
          </p:cNvSpPr>
          <p:nvPr>
            <p:ph type="title"/>
          </p:nvPr>
        </p:nvSpPr>
        <p:spPr>
          <a:xfrm>
            <a:off x="167100" y="522375"/>
            <a:ext cx="8814600" cy="7557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rgbClr val="000000"/>
              </a:buClr>
              <a:buSzPts val="1100"/>
              <a:buFont typeface="Arial"/>
              <a:buNone/>
            </a:pPr>
            <a:r>
              <a:rPr lang="en"/>
              <a:t>Bad Actors Targeting High-Interest Events</a:t>
            </a:r>
            <a:endParaRPr/>
          </a:p>
        </p:txBody>
      </p:sp>
      <p:pic>
        <p:nvPicPr>
          <p:cNvPr id="235" name="Shape 235"/>
          <p:cNvPicPr preferRelativeResize="0"/>
          <p:nvPr/>
        </p:nvPicPr>
        <p:blipFill>
          <a:blip r:embed="rId3">
            <a:alphaModFix/>
          </a:blip>
          <a:stretch>
            <a:fillRect/>
          </a:stretch>
        </p:blipFill>
        <p:spPr>
          <a:xfrm>
            <a:off x="1759750" y="2714625"/>
            <a:ext cx="5324475" cy="2257425"/>
          </a:xfrm>
          <a:prstGeom prst="rect">
            <a:avLst/>
          </a:prstGeom>
          <a:noFill/>
          <a:ln>
            <a:noFill/>
          </a:ln>
        </p:spPr>
      </p:pic>
      <p:pic>
        <p:nvPicPr>
          <p:cNvPr id="236" name="Shape 236"/>
          <p:cNvPicPr preferRelativeResize="0"/>
          <p:nvPr/>
        </p:nvPicPr>
        <p:blipFill>
          <a:blip r:embed="rId4">
            <a:alphaModFix/>
          </a:blip>
          <a:stretch>
            <a:fillRect/>
          </a:stretch>
        </p:blipFill>
        <p:spPr>
          <a:xfrm>
            <a:off x="4602949" y="1193950"/>
            <a:ext cx="4354065" cy="1273025"/>
          </a:xfrm>
          <a:prstGeom prst="rect">
            <a:avLst/>
          </a:prstGeom>
          <a:noFill/>
          <a:ln>
            <a:noFill/>
          </a:ln>
        </p:spPr>
      </p:pic>
      <p:pic>
        <p:nvPicPr>
          <p:cNvPr id="237" name="Shape 237"/>
          <p:cNvPicPr preferRelativeResize="0"/>
          <p:nvPr/>
        </p:nvPicPr>
        <p:blipFill>
          <a:blip r:embed="rId5">
            <a:alphaModFix/>
          </a:blip>
          <a:stretch>
            <a:fillRect/>
          </a:stretch>
        </p:blipFill>
        <p:spPr>
          <a:xfrm>
            <a:off x="274150" y="1143000"/>
            <a:ext cx="3974000" cy="1476375"/>
          </a:xfrm>
          <a:prstGeom prst="rect">
            <a:avLst/>
          </a:prstGeom>
          <a:noFill/>
          <a:ln>
            <a:noFill/>
          </a:ln>
        </p:spPr>
      </p:pic>
      <p:sp>
        <p:nvSpPr>
          <p:cNvPr id="238" name="Shape 238"/>
          <p:cNvSpPr/>
          <p:nvPr/>
        </p:nvSpPr>
        <p:spPr>
          <a:xfrm>
            <a:off x="1760025" y="2711775"/>
            <a:ext cx="5341200" cy="2274900"/>
          </a:xfrm>
          <a:prstGeom prst="rect">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Shape 243"/>
          <p:cNvSpPr txBox="1"/>
          <p:nvPr/>
        </p:nvSpPr>
        <p:spPr>
          <a:xfrm>
            <a:off x="809700" y="515925"/>
            <a:ext cx="7524600" cy="396900"/>
          </a:xfrm>
          <a:prstGeom prst="rect">
            <a:avLst/>
          </a:prstGeom>
          <a:noFill/>
          <a:ln>
            <a:noFill/>
          </a:ln>
        </p:spPr>
        <p:txBody>
          <a:bodyPr spcFirstLastPara="1" wrap="square" lIns="91425" tIns="91425" rIns="91425" bIns="91425" anchor="ctr" anchorCtr="0">
            <a:noAutofit/>
          </a:bodyPr>
          <a:lstStyle/>
          <a:p>
            <a:pPr marL="0" lvl="0" indent="0" rtl="0">
              <a:lnSpc>
                <a:spcPct val="115000"/>
              </a:lnSpc>
              <a:spcBef>
                <a:spcPts val="0"/>
              </a:spcBef>
              <a:spcAft>
                <a:spcPts val="0"/>
              </a:spcAft>
              <a:buNone/>
            </a:pPr>
            <a:r>
              <a:rPr lang="en" sz="1000">
                <a:solidFill>
                  <a:srgbClr val="666666"/>
                </a:solidFill>
                <a:latin typeface="Google Sans"/>
                <a:ea typeface="Google Sans"/>
                <a:cs typeface="Google Sans"/>
                <a:sym typeface="Google Sans"/>
              </a:rPr>
              <a:t>Let’s start with this: Google Search is a search tool, not an oracle of absolute truth. </a:t>
            </a:r>
            <a:endParaRPr/>
          </a:p>
        </p:txBody>
      </p:sp>
      <p:pic>
        <p:nvPicPr>
          <p:cNvPr id="244" name="Shape 244"/>
          <p:cNvPicPr preferRelativeResize="0"/>
          <p:nvPr/>
        </p:nvPicPr>
        <p:blipFill rotWithShape="1">
          <a:blip r:embed="rId3">
            <a:alphaModFix/>
          </a:blip>
          <a:srcRect/>
          <a:stretch/>
        </p:blipFill>
        <p:spPr>
          <a:xfrm>
            <a:off x="0" y="0"/>
            <a:ext cx="9144000" cy="514350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pic>
        <p:nvPicPr>
          <p:cNvPr id="249" name="Shape 249"/>
          <p:cNvPicPr preferRelativeResize="0"/>
          <p:nvPr/>
        </p:nvPicPr>
        <p:blipFill rotWithShape="1">
          <a:blip r:embed="rId3">
            <a:alphaModFix/>
          </a:blip>
          <a:srcRect/>
          <a:stretch/>
        </p:blipFill>
        <p:spPr>
          <a:xfrm>
            <a:off x="0" y="0"/>
            <a:ext cx="9144000" cy="514350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Shape 254"/>
          <p:cNvPicPr preferRelativeResize="0"/>
          <p:nvPr/>
        </p:nvPicPr>
        <p:blipFill rotWithShape="1">
          <a:blip r:embed="rId3">
            <a:alphaModFix/>
          </a:blip>
          <a:srcRect/>
          <a:stretch/>
        </p:blipFill>
        <p:spPr>
          <a:xfrm>
            <a:off x="0" y="0"/>
            <a:ext cx="9144000" cy="514350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59" name="Shape 259"/>
          <p:cNvPicPr preferRelativeResize="0"/>
          <p:nvPr/>
        </p:nvPicPr>
        <p:blipFill rotWithShape="1">
          <a:blip r:embed="rId3">
            <a:alphaModFix/>
          </a:blip>
          <a:srcRect/>
          <a:stretch/>
        </p:blipFill>
        <p:spPr>
          <a:xfrm>
            <a:off x="0" y="0"/>
            <a:ext cx="9144000" cy="5143505"/>
          </a:xfrm>
          <a:prstGeom prst="rect">
            <a:avLst/>
          </a:prstGeom>
          <a:noFill/>
          <a:ln>
            <a:noFill/>
          </a:ln>
        </p:spPr>
      </p:pic>
      <p:sp>
        <p:nvSpPr>
          <p:cNvPr id="260" name="Shape 260"/>
          <p:cNvSpPr/>
          <p:nvPr/>
        </p:nvSpPr>
        <p:spPr>
          <a:xfrm>
            <a:off x="5672300" y="3016400"/>
            <a:ext cx="2812200" cy="576900"/>
          </a:xfrm>
          <a:prstGeom prst="rect">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first draft">
      <a:dk1>
        <a:srgbClr val="000000"/>
      </a:dk1>
      <a:lt1>
        <a:srgbClr val="FFFFFF"/>
      </a:lt1>
      <a:dk2>
        <a:srgbClr val="44546A"/>
      </a:dk2>
      <a:lt2>
        <a:srgbClr val="E7E6E6"/>
      </a:lt2>
      <a:accent1>
        <a:srgbClr val="14CDD5"/>
      </a:accent1>
      <a:accent2>
        <a:srgbClr val="EA2F26"/>
      </a:accent2>
      <a:accent3>
        <a:srgbClr val="A5A5A5"/>
      </a:accent3>
      <a:accent4>
        <a:srgbClr val="B28333"/>
      </a:accent4>
      <a:accent5>
        <a:srgbClr val="1A7486"/>
      </a:accent5>
      <a:accent6>
        <a:srgbClr val="B92F26"/>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2772</Words>
  <Application>Microsoft Macintosh PowerPoint</Application>
  <PresentationFormat>On-screen Show (16:9)</PresentationFormat>
  <Paragraphs>246</Paragraphs>
  <Slides>43</Slides>
  <Notes>43</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43</vt:i4>
      </vt:variant>
    </vt:vector>
  </HeadingPairs>
  <TitlesOfParts>
    <vt:vector size="53" baseType="lpstr">
      <vt:lpstr>Roboto</vt:lpstr>
      <vt:lpstr>Montserrat</vt:lpstr>
      <vt:lpstr>Montserrat Medium</vt:lpstr>
      <vt:lpstr>Google Sans Medium</vt:lpstr>
      <vt:lpstr>Google Sans</vt:lpstr>
      <vt:lpstr>Roboto Light</vt:lpstr>
      <vt:lpstr>Open Sans</vt:lpstr>
      <vt:lpstr>Simple Light</vt:lpstr>
      <vt:lpstr>Custom Design</vt:lpstr>
      <vt:lpstr>Simple Light</vt:lpstr>
      <vt:lpstr>Fact Check  @google.com</vt:lpstr>
      <vt:lpstr>The Way We Experience News Today is Complex </vt:lpstr>
      <vt:lpstr>The Way We Experience News Today is Complex </vt:lpstr>
      <vt:lpstr>The Way We Experience News Today is Complex </vt:lpstr>
      <vt:lpstr>Bad Actors Targeting High-Interest Events</vt:lpstr>
      <vt:lpstr>PowerPoint Presentation</vt:lpstr>
      <vt:lpstr>PowerPoint Presentation</vt:lpstr>
      <vt:lpstr>PowerPoint Presentation</vt:lpstr>
      <vt:lpstr>PowerPoint Presentation</vt:lpstr>
      <vt:lpstr>PowerPoint Presentation</vt:lpstr>
      <vt:lpstr>Google New Initiatives Launched 3/20/2018</vt:lpstr>
      <vt:lpstr>PowerPoint Presentation</vt:lpstr>
      <vt:lpstr>PowerPoint Presentation</vt:lpstr>
      <vt:lpstr>PowerPoint Presentation</vt:lpstr>
      <vt:lpstr>Outline</vt:lpstr>
      <vt:lpstr>The Fact Checking Schema</vt:lpstr>
      <vt:lpstr>ClaimCheck Markup</vt:lpstr>
      <vt:lpstr>Fact Check Pair (FC-ing Article, FC-ed Claim)</vt:lpstr>
      <vt:lpstr>Fact Check in Google Products</vt:lpstr>
      <vt:lpstr>Search Over Claims Corpus</vt:lpstr>
      <vt:lpstr>Outline</vt:lpstr>
      <vt:lpstr>How Do We Find More Claim-Relevant Documents?</vt:lpstr>
      <vt:lpstr>How Do We Find More Claim-Relevant Documents?</vt:lpstr>
      <vt:lpstr>Retrieve Candidate Documents</vt:lpstr>
      <vt:lpstr>Retrieve Candidate Documents: Collect Candidates</vt:lpstr>
      <vt:lpstr>Retrieve Candidate Documents</vt:lpstr>
      <vt:lpstr>https://www.google.com/search? q=Enormous+Pyramids+Just+Discovered+In+Antarctica</vt:lpstr>
      <vt:lpstr>How Do We Find More Claim-Relevant Documents?</vt:lpstr>
      <vt:lpstr>Relevance Classification  </vt:lpstr>
      <vt:lpstr>How Do We Find More Claim-Relevant Documents?</vt:lpstr>
      <vt:lpstr>Stance Detection: Contradicting, Supporting, Discussing?</vt:lpstr>
      <vt:lpstr>Stance Detection: Contradicting, Supporting, Discussing?</vt:lpstr>
      <vt:lpstr>Stance Detection: Contradicting, Supporting, Discussing?</vt:lpstr>
      <vt:lpstr>Experiments</vt:lpstr>
      <vt:lpstr>Results, Relevance </vt:lpstr>
      <vt:lpstr>Experiments</vt:lpstr>
      <vt:lpstr>Results, Stance Detection </vt:lpstr>
      <vt:lpstr>Smearing Claims to Articles</vt:lpstr>
      <vt:lpstr>Fact Checking Part of KPs for Publishers</vt:lpstr>
      <vt:lpstr>Fact Checking Part of KPs for Publishers </vt:lpstr>
      <vt:lpstr>Fact Checking Part of KPs for Publishers  </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Fact Check  @google.com</dc:title>
  <cp:lastModifiedBy>Kathryn Naum</cp:lastModifiedBy>
  <cp:revision>1</cp:revision>
  <dcterms:modified xsi:type="dcterms:W3CDTF">2018-04-01T16:10:41Z</dcterms:modified>
</cp:coreProperties>
</file>