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elvetica Neue" panose="02000503000000020004" pitchFamily="2" charset="0"/>
      <p:regular r:id="rId28"/>
      <p:bold r:id="rId29"/>
      <p:italic r:id="rId30"/>
      <p:boldItalic r:id="rId31"/>
    </p:embeddedFont>
    <p:embeddedFont>
      <p:font typeface="Helvetica Neue Light" panose="02000403000000020004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gQRF11nqgliEt8L0pbQvU4baVK0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6"/>
  </p:normalViewPr>
  <p:slideViewPr>
    <p:cSldViewPr snapToGrid="0">
      <p:cViewPr varScale="1">
        <p:scale>
          <a:sx n="107" d="100"/>
          <a:sy n="107" d="100"/>
        </p:scale>
        <p:origin x="73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1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1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17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b62ffc5a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8b62ffc5a7_0_2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8b62ffc5a7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b62ffc5a7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8b62ffc5a7_0_4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8b62ffc5a7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b62ffc5a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8b62ffc5a7_0_5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8b62ffc5a7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b62ffc5a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g8b62ffc5a7_0_58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g8b62ffc5a7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8d5edd2ef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g8d5edd2ef1_0_2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8d5edd2ef1_0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8b62ffc5a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8b62ffc5a7_0_69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8b62ffc5a7_0_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8b62ffc5a7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g8b62ffc5a7_0_8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6" name="Google Shape;246;g8b62ffc5a7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5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20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8be557832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8be5578326_0_46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g8be5578326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be557832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g8be5578326_0_2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g8be5578326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be557832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g8be5578326_0_3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g8be5578326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ca23393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8ca23393be_0_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g8ca23393be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be55783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8be5578326_0_0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8be557832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6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-US"/>
            </a:b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1" name="Google Shape;12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8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be557832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8be5578326_0_11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PI, Co-PIs, Steering Committee, ED, and Katie Naum, Manager of Operations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8be5578326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51" name="Google Shape;51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9863" y="136525"/>
            <a:ext cx="1267873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9863" y="136525"/>
            <a:ext cx="1267873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" name="Google Shape;21;p3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" name="Google Shape;24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9863" y="136525"/>
            <a:ext cx="1267873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9863" y="136525"/>
            <a:ext cx="1267873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2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" name="Google Shape;33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9863" y="136525"/>
            <a:ext cx="1267873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3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Helvetica Neue"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5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63"/>
              <a:buChar char="•"/>
              <a:defRPr sz="225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35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63"/>
              <a:buChar char="•"/>
              <a:defRPr sz="225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435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63"/>
              <a:buChar char="•"/>
              <a:defRPr sz="225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435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63"/>
              <a:buChar char="•"/>
              <a:defRPr sz="225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435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3263"/>
              <a:buChar char="•"/>
              <a:defRPr sz="225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3"/>
          <p:cNvSpPr txBox="1">
            <a:spLocks noGrp="1"/>
          </p:cNvSpPr>
          <p:nvPr>
            <p:ph type="sldNum" idx="12"/>
          </p:nvPr>
        </p:nvSpPr>
        <p:spPr>
          <a:xfrm>
            <a:off x="5933329" y="6536531"/>
            <a:ext cx="318993" cy="228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D8D8D"/>
              </a:buClr>
              <a:buSzPts val="2400"/>
              <a:buNone/>
              <a:defRPr sz="2400">
                <a:solidFill>
                  <a:srgbClr val="8D8D8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2000"/>
              <a:buNone/>
              <a:defRPr sz="2000">
                <a:solidFill>
                  <a:srgbClr val="8D8D8D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800"/>
              <a:buNone/>
              <a:defRPr sz="1800">
                <a:solidFill>
                  <a:srgbClr val="8D8D8D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D8D8D"/>
              </a:buClr>
              <a:buSzPts val="1600"/>
              <a:buNone/>
              <a:defRPr sz="1600">
                <a:solidFill>
                  <a:srgbClr val="8D8D8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46" name="Google Shape;46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9863" y="136525"/>
            <a:ext cx="1267873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hyperlink" Target="http://nebigdatahub.org/covid19/" TargetMode="Externa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nebigdatahub.org/category/success-storie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nebigdatahub.org/seedfund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ebigdatahub.org/big-data-spoke-project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ebigdatahub.org/legacy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://nebigdatahub.org/leadership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hyperlink" Target="http://nebigdatahub.org/collaborator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docs.google.com/forms/d/e/1FAIpQLSdOYu5OMDo669n0SpE6IRnzJiFjJ7gn7Rq1_w79X11SnHquQg/viewfor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nebigdatahub.org/news-updates/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://nebigdatahub.org/events-calendar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hyperlink" Target="http://nebigdatahub.org/connect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hyperlink" Target="http://nebigdatahub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://nebigdatahub.org/abou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hyperlink" Target="http://nebigdatahub.org/wp-content/uploads/2020/06/NEBDHub-Strategic-Plan-6.1.2020.pdf" TargetMode="Externa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nebigdatahub.org/about/#priority-areas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"/>
          <p:cNvSpPr txBox="1">
            <a:spLocks noGrp="1"/>
          </p:cNvSpPr>
          <p:nvPr>
            <p:ph type="subTitle" idx="1"/>
          </p:nvPr>
        </p:nvSpPr>
        <p:spPr>
          <a:xfrm>
            <a:off x="1524000" y="3080971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rPr lang="en-US"/>
              <a:t>Website Relaunch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rPr lang="en-US"/>
              <a:t>Katie Naum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/>
          </a:p>
        </p:txBody>
      </p:sp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9352" y="860295"/>
            <a:ext cx="6973297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4038600" y="465690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</a:t>
            </a:r>
            <a:endParaRPr sz="12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1" y="-746"/>
            <a:ext cx="12187239" cy="684246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/>
          <p:nvPr/>
        </p:nvSpPr>
        <p:spPr>
          <a:xfrm>
            <a:off x="7934325" y="6311901"/>
            <a:ext cx="4257675" cy="546100"/>
          </a:xfrm>
          <a:prstGeom prst="rect">
            <a:avLst/>
          </a:prstGeom>
          <a:solidFill>
            <a:schemeClr val="accent3">
              <a:alpha val="7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E3955">
                  <a:alpha val="89019"/>
                </a:srgbClr>
              </a:gs>
              <a:gs pos="2000">
                <a:srgbClr val="0E3955">
                  <a:alpha val="89019"/>
                </a:srgbClr>
              </a:gs>
              <a:gs pos="54000">
                <a:srgbClr val="0D3B5B">
                  <a:alpha val="89019"/>
                </a:srgbClr>
              </a:gs>
              <a:gs pos="100000">
                <a:srgbClr val="1C3E59">
                  <a:alpha val="72156"/>
                </a:srgbClr>
              </a:gs>
            </a:gsLst>
            <a:lin ang="0" scaled="0"/>
          </a:gradFill>
          <a:ln w="12700" cap="flat" cmpd="sng">
            <a:solidFill>
              <a:srgbClr val="0544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9863" y="136525"/>
            <a:ext cx="1267873" cy="457200"/>
          </a:xfrm>
          <a:prstGeom prst="rect">
            <a:avLst/>
          </a:prstGeom>
          <a:gradFill>
            <a:gsLst>
              <a:gs pos="0">
                <a:srgbClr val="0E3955">
                  <a:alpha val="89019"/>
                </a:srgbClr>
              </a:gs>
              <a:gs pos="2000">
                <a:srgbClr val="0E3955">
                  <a:alpha val="89019"/>
                </a:srgbClr>
              </a:gs>
              <a:gs pos="54000">
                <a:srgbClr val="0D3B5B">
                  <a:alpha val="89019"/>
                </a:srgbClr>
              </a:gs>
              <a:gs pos="100000">
                <a:srgbClr val="1C3E59">
                  <a:alpha val="72156"/>
                </a:srgbClr>
              </a:gs>
            </a:gsLst>
            <a:lin ang="0" scaled="0"/>
          </a:gradFill>
          <a:ln>
            <a:noFill/>
          </a:ln>
        </p:spPr>
      </p:pic>
      <p:sp>
        <p:nvSpPr>
          <p:cNvPr id="152" name="Google Shape;152;p17"/>
          <p:cNvSpPr txBox="1"/>
          <p:nvPr/>
        </p:nvSpPr>
        <p:spPr>
          <a:xfrm>
            <a:off x="8005762" y="64023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7"/>
          <p:cNvSpPr txBox="1"/>
          <p:nvPr/>
        </p:nvSpPr>
        <p:spPr>
          <a:xfrm>
            <a:off x="2173574" y="584616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7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COVID-19 Resources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7"/>
          <p:cNvSpPr txBox="1"/>
          <p:nvPr/>
        </p:nvSpPr>
        <p:spPr>
          <a:xfrm>
            <a:off x="105500" y="6215500"/>
            <a:ext cx="49287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http://nebigdatahub.org/covid19/</a:t>
            </a:r>
            <a:endParaRPr sz="20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2050" y="1237599"/>
            <a:ext cx="10092653" cy="4789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Success Stories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177425" y="6179725"/>
            <a:ext cx="62250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http://nebigdatahub.org/category/success-stories/</a:t>
            </a:r>
            <a:endParaRPr sz="20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" name="Google Shape;16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2200" y="1231526"/>
            <a:ext cx="9007598" cy="470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b62ffc5a7_0_21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Seed Fund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8b62ffc5a7_0_21"/>
          <p:cNvSpPr txBox="1"/>
          <p:nvPr/>
        </p:nvSpPr>
        <p:spPr>
          <a:xfrm>
            <a:off x="217800" y="6240900"/>
            <a:ext cx="5878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http://nebigdatahub.org/seedfund/</a:t>
            </a:r>
            <a:endParaRPr sz="20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g8b62ffc5a7_0_21"/>
          <p:cNvPicPr preferRelativeResize="0"/>
          <p:nvPr/>
        </p:nvPicPr>
        <p:blipFill rotWithShape="1">
          <a:blip r:embed="rId4">
            <a:alphaModFix/>
          </a:blip>
          <a:srcRect r="21079"/>
          <a:stretch/>
        </p:blipFill>
        <p:spPr>
          <a:xfrm>
            <a:off x="358300" y="1612888"/>
            <a:ext cx="6042502" cy="418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8b62ffc5a7_0_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78278" y="936599"/>
            <a:ext cx="5281997" cy="553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b62ffc5a7_0_43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Big Data Spoke Projects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8b62ffc5a7_0_43"/>
          <p:cNvSpPr txBox="1"/>
          <p:nvPr/>
        </p:nvSpPr>
        <p:spPr>
          <a:xfrm>
            <a:off x="226100" y="6164675"/>
            <a:ext cx="6843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http://nebigdatahub.org/big-data-spoke-projects/</a:t>
            </a:r>
            <a:endParaRPr sz="20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g8b62ffc5a7_0_43"/>
          <p:cNvPicPr preferRelativeResize="0"/>
          <p:nvPr/>
        </p:nvPicPr>
        <p:blipFill rotWithShape="1">
          <a:blip r:embed="rId4">
            <a:alphaModFix/>
          </a:blip>
          <a:srcRect l="1937" r="4033"/>
          <a:stretch/>
        </p:blipFill>
        <p:spPr>
          <a:xfrm>
            <a:off x="419275" y="1271650"/>
            <a:ext cx="7337151" cy="312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8b62ffc5a7_0_43"/>
          <p:cNvPicPr preferRelativeResize="0"/>
          <p:nvPr/>
        </p:nvPicPr>
        <p:blipFill rotWithShape="1">
          <a:blip r:embed="rId5">
            <a:alphaModFix/>
          </a:blip>
          <a:srcRect l="2594" r="3393"/>
          <a:stretch/>
        </p:blipFill>
        <p:spPr>
          <a:xfrm>
            <a:off x="4357375" y="2006500"/>
            <a:ext cx="7488052" cy="415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8b62ffc5a7_0_51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Legacy Work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g8b62ffc5a7_0_51"/>
          <p:cNvSpPr txBox="1"/>
          <p:nvPr/>
        </p:nvSpPr>
        <p:spPr>
          <a:xfrm>
            <a:off x="211025" y="6179750"/>
            <a:ext cx="609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http://nebigdatahub.org/legacy/</a:t>
            </a:r>
            <a:endParaRPr sz="20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g8b62ffc5a7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307" y="1716153"/>
            <a:ext cx="8398585" cy="3995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8b62ffc5a7_0_58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Leadership Team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g8b62ffc5a7_0_58"/>
          <p:cNvPicPr preferRelativeResize="0"/>
          <p:nvPr/>
        </p:nvPicPr>
        <p:blipFill rotWithShape="1">
          <a:blip r:embed="rId3">
            <a:alphaModFix/>
          </a:blip>
          <a:srcRect l="2031" r="3477"/>
          <a:stretch/>
        </p:blipFill>
        <p:spPr>
          <a:xfrm>
            <a:off x="271525" y="3251325"/>
            <a:ext cx="5737699" cy="28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8b62ffc5a7_0_58"/>
          <p:cNvSpPr txBox="1"/>
          <p:nvPr/>
        </p:nvSpPr>
        <p:spPr>
          <a:xfrm>
            <a:off x="7928150" y="6044075"/>
            <a:ext cx="4126500" cy="6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http://nebigdatahub.org/leadership/</a:t>
            </a:r>
            <a:endParaRPr sz="20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g8b62ffc5a7_0_58"/>
          <p:cNvPicPr preferRelativeResize="0"/>
          <p:nvPr/>
        </p:nvPicPr>
        <p:blipFill rotWithShape="1">
          <a:blip r:embed="rId5">
            <a:alphaModFix/>
          </a:blip>
          <a:srcRect l="1163" r="2645"/>
          <a:stretch/>
        </p:blipFill>
        <p:spPr>
          <a:xfrm>
            <a:off x="271525" y="1499375"/>
            <a:ext cx="5916849" cy="142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8b62ffc5a7_0_58"/>
          <p:cNvPicPr preferRelativeResize="0"/>
          <p:nvPr/>
        </p:nvPicPr>
        <p:blipFill rotWithShape="1">
          <a:blip r:embed="rId6">
            <a:alphaModFix/>
          </a:blip>
          <a:srcRect l="1892" r="2064"/>
          <a:stretch/>
        </p:blipFill>
        <p:spPr>
          <a:xfrm>
            <a:off x="5513425" y="2068375"/>
            <a:ext cx="6394075" cy="295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/>
          <p:nvPr/>
        </p:nvSpPr>
        <p:spPr>
          <a:xfrm>
            <a:off x="7915335" y="6311901"/>
            <a:ext cx="4257675" cy="546100"/>
          </a:xfrm>
          <a:prstGeom prst="rect">
            <a:avLst/>
          </a:prstGeom>
          <a:solidFill>
            <a:srgbClr val="1232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9"/>
          <p:cNvSpPr txBox="1"/>
          <p:nvPr/>
        </p:nvSpPr>
        <p:spPr>
          <a:xfrm>
            <a:off x="8005762" y="64023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9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Collaborators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9"/>
          <p:cNvSpPr txBox="1"/>
          <p:nvPr/>
        </p:nvSpPr>
        <p:spPr>
          <a:xfrm>
            <a:off x="358300" y="6134525"/>
            <a:ext cx="62250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http://nebigdatahub.org/collaborators/</a:t>
            </a:r>
            <a:endParaRPr sz="20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4238" y="1168950"/>
            <a:ext cx="8863521" cy="47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d5edd2ef1_0_24"/>
          <p:cNvSpPr/>
          <p:nvPr/>
        </p:nvSpPr>
        <p:spPr>
          <a:xfrm>
            <a:off x="7915335" y="6311901"/>
            <a:ext cx="4257600" cy="546000"/>
          </a:xfrm>
          <a:prstGeom prst="rect">
            <a:avLst/>
          </a:prstGeom>
          <a:solidFill>
            <a:srgbClr val="1232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8d5edd2ef1_0_24"/>
          <p:cNvSpPr txBox="1"/>
          <p:nvPr/>
        </p:nvSpPr>
        <p:spPr>
          <a:xfrm>
            <a:off x="8005762" y="640238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g8d5edd2ef1_0_24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New Collaborator Form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8d5edd2ef1_0_24"/>
          <p:cNvSpPr txBox="1"/>
          <p:nvPr/>
        </p:nvSpPr>
        <p:spPr>
          <a:xfrm>
            <a:off x="226075" y="6051700"/>
            <a:ext cx="77796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https://docs.google.com/forms/d/e/1FAIpQLSdOYu5OMDo669n0SpE6IRnzJiFjJ7gn7Rq1_w79X11SnHquQg/viewform</a:t>
            </a:r>
            <a:endParaRPr sz="20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g8d5edd2ef1_0_24"/>
          <p:cNvPicPr preferRelativeResize="0"/>
          <p:nvPr/>
        </p:nvPicPr>
        <p:blipFill rotWithShape="1">
          <a:blip r:embed="rId5">
            <a:alphaModFix/>
          </a:blip>
          <a:srcRect l="1613" b="7902"/>
          <a:stretch/>
        </p:blipFill>
        <p:spPr>
          <a:xfrm>
            <a:off x="358300" y="1245150"/>
            <a:ext cx="5789900" cy="447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8d5edd2ef1_0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4260" y="1245150"/>
            <a:ext cx="5485639" cy="447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8b62ffc5a7_0_69"/>
          <p:cNvSpPr/>
          <p:nvPr/>
        </p:nvSpPr>
        <p:spPr>
          <a:xfrm>
            <a:off x="7915335" y="6311901"/>
            <a:ext cx="4257600" cy="546000"/>
          </a:xfrm>
          <a:prstGeom prst="rect">
            <a:avLst/>
          </a:prstGeom>
          <a:solidFill>
            <a:srgbClr val="1232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8b62ffc5a7_0_69"/>
          <p:cNvSpPr txBox="1"/>
          <p:nvPr/>
        </p:nvSpPr>
        <p:spPr>
          <a:xfrm>
            <a:off x="8005762" y="640238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8b62ffc5a7_0_69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News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g8b62ffc5a7_0_69"/>
          <p:cNvPicPr preferRelativeResize="0"/>
          <p:nvPr/>
        </p:nvPicPr>
        <p:blipFill rotWithShape="1">
          <a:blip r:embed="rId4">
            <a:alphaModFix/>
          </a:blip>
          <a:srcRect t="10975" b="13483"/>
          <a:stretch/>
        </p:blipFill>
        <p:spPr>
          <a:xfrm>
            <a:off x="462000" y="1323558"/>
            <a:ext cx="8187022" cy="2599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8b62ffc5a7_0_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1500" y="2964800"/>
            <a:ext cx="7110825" cy="309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8b62ffc5a7_0_69"/>
          <p:cNvSpPr txBox="1"/>
          <p:nvPr/>
        </p:nvSpPr>
        <p:spPr>
          <a:xfrm>
            <a:off x="170825" y="6194825"/>
            <a:ext cx="53205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http://nebigdatahub.org/news-updates/</a:t>
            </a:r>
            <a:endParaRPr sz="20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b62ffc5a7_0_80"/>
          <p:cNvSpPr/>
          <p:nvPr/>
        </p:nvSpPr>
        <p:spPr>
          <a:xfrm>
            <a:off x="7915335" y="6311901"/>
            <a:ext cx="4257600" cy="546000"/>
          </a:xfrm>
          <a:prstGeom prst="rect">
            <a:avLst/>
          </a:prstGeom>
          <a:solidFill>
            <a:srgbClr val="1232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8b62ffc5a7_0_80"/>
          <p:cNvSpPr txBox="1"/>
          <p:nvPr/>
        </p:nvSpPr>
        <p:spPr>
          <a:xfrm>
            <a:off x="8005762" y="640238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g8b62ffc5a7_0_80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Events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g8b62ffc5a7_0_80"/>
          <p:cNvSpPr txBox="1"/>
          <p:nvPr/>
        </p:nvSpPr>
        <p:spPr>
          <a:xfrm>
            <a:off x="271300" y="6138400"/>
            <a:ext cx="59385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http://nebigdatahub.org/events-calendar/</a:t>
            </a:r>
            <a:endParaRPr sz="20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g8b62ffc5a7_0_80"/>
          <p:cNvPicPr preferRelativeResize="0"/>
          <p:nvPr/>
        </p:nvPicPr>
        <p:blipFill rotWithShape="1">
          <a:blip r:embed="rId5">
            <a:alphaModFix/>
          </a:blip>
          <a:srcRect b="5864"/>
          <a:stretch/>
        </p:blipFill>
        <p:spPr>
          <a:xfrm>
            <a:off x="2357625" y="3833270"/>
            <a:ext cx="7476745" cy="2178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8b62ffc5a7_0_8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7625" y="846463"/>
            <a:ext cx="7476747" cy="3075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7934325" y="6311901"/>
            <a:ext cx="4257675" cy="546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"/>
          <p:cNvSpPr txBox="1"/>
          <p:nvPr/>
        </p:nvSpPr>
        <p:spPr>
          <a:xfrm>
            <a:off x="8005762" y="64023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Context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5"/>
          <p:cNvSpPr txBox="1"/>
          <p:nvPr/>
        </p:nvSpPr>
        <p:spPr>
          <a:xfrm>
            <a:off x="471523" y="1604850"/>
            <a:ext cx="113283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Char char="●"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2019: Phase 2!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Char char="●"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June 2020: Strategic Plan up at nebigdatahub.org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Char char="●"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Existing site required a refresh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Char char="●"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Opportunity to create an improved experience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E3955">
                  <a:alpha val="89019"/>
                </a:srgbClr>
              </a:gs>
              <a:gs pos="2000">
                <a:srgbClr val="0E3955">
                  <a:alpha val="89019"/>
                </a:srgbClr>
              </a:gs>
              <a:gs pos="34000">
                <a:srgbClr val="0D3B5B">
                  <a:alpha val="83921"/>
                </a:srgbClr>
              </a:gs>
              <a:gs pos="52017">
                <a:srgbClr val="113C5A">
                  <a:alpha val="80000"/>
                </a:srgbClr>
              </a:gs>
              <a:gs pos="100000">
                <a:srgbClr val="1C3E59">
                  <a:alpha val="1176"/>
                </a:srgbClr>
              </a:gs>
            </a:gsLst>
            <a:lin ang="0" scaled="0"/>
          </a:gradFill>
          <a:ln w="12700" cap="flat" cmpd="sng">
            <a:solidFill>
              <a:srgbClr val="0544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11"/>
          <p:cNvSpPr/>
          <p:nvPr/>
        </p:nvSpPr>
        <p:spPr>
          <a:xfrm>
            <a:off x="7934325" y="6311901"/>
            <a:ext cx="4257675" cy="546100"/>
          </a:xfrm>
          <a:prstGeom prst="rect">
            <a:avLst/>
          </a:prstGeom>
          <a:solidFill>
            <a:schemeClr val="accent3">
              <a:alpha val="5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E2E7E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1"/>
          <p:cNvSpPr txBox="1"/>
          <p:nvPr/>
        </p:nvSpPr>
        <p:spPr>
          <a:xfrm>
            <a:off x="8005762" y="64023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19863" y="136525"/>
            <a:ext cx="1267873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11"/>
          <p:cNvSpPr txBox="1"/>
          <p:nvPr/>
        </p:nvSpPr>
        <p:spPr>
          <a:xfrm>
            <a:off x="2173574" y="584616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1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Contact Us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5475" y="3819070"/>
            <a:ext cx="7321043" cy="226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1"/>
          <p:cNvPicPr preferRelativeResize="0"/>
          <p:nvPr/>
        </p:nvPicPr>
        <p:blipFill rotWithShape="1">
          <a:blip r:embed="rId6">
            <a:alphaModFix/>
          </a:blip>
          <a:srcRect b="3080"/>
          <a:stretch/>
        </p:blipFill>
        <p:spPr>
          <a:xfrm>
            <a:off x="2435475" y="1168950"/>
            <a:ext cx="7321050" cy="2732258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1"/>
          <p:cNvSpPr txBox="1"/>
          <p:nvPr/>
        </p:nvSpPr>
        <p:spPr>
          <a:xfrm>
            <a:off x="211000" y="6215500"/>
            <a:ext cx="4958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http://nebigdatahub.org/connect/</a:t>
            </a:r>
            <a:endParaRPr sz="20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be5578326_0_46"/>
          <p:cNvSpPr/>
          <p:nvPr/>
        </p:nvSpPr>
        <p:spPr>
          <a:xfrm>
            <a:off x="7915335" y="6311901"/>
            <a:ext cx="4257600" cy="546000"/>
          </a:xfrm>
          <a:prstGeom prst="rect">
            <a:avLst/>
          </a:prstGeom>
          <a:solidFill>
            <a:srgbClr val="1232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8be5578326_0_46"/>
          <p:cNvSpPr txBox="1"/>
          <p:nvPr/>
        </p:nvSpPr>
        <p:spPr>
          <a:xfrm>
            <a:off x="8005762" y="640238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8be5578326_0_46"/>
          <p:cNvSpPr txBox="1"/>
          <p:nvPr/>
        </p:nvSpPr>
        <p:spPr>
          <a:xfrm>
            <a:off x="358307" y="160920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Deepest gratitude to Helen Yang for collaborating on technical workthroughs and creative thinking, and to our leadership team for providing a strategic structure that informed this design!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be5578326_0_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What was missing?</a:t>
            </a:r>
            <a:endParaRPr/>
          </a:p>
        </p:txBody>
      </p:sp>
      <p:sp>
        <p:nvSpPr>
          <p:cNvPr id="75" name="Google Shape;75;g8be5578326_0_23"/>
          <p:cNvSpPr txBox="1">
            <a:spLocks noGrp="1"/>
          </p:cNvSpPr>
          <p:nvPr>
            <p:ph type="body" idx="2"/>
          </p:nvPr>
        </p:nvSpPr>
        <p:spPr>
          <a:xfrm>
            <a:off x="565475" y="1690825"/>
            <a:ext cx="5157900" cy="44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Clear disambiguation between thematic areas, projects, Spokes…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COVID Information Commons (TBC)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Links to many active projects we engage with, like the Open Storage Network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76" name="Google Shape;76;g8be5578326_0_23"/>
          <p:cNvSpPr txBox="1">
            <a:spLocks noGrp="1"/>
          </p:cNvSpPr>
          <p:nvPr>
            <p:ph type="body" idx="4"/>
          </p:nvPr>
        </p:nvSpPr>
        <p:spPr>
          <a:xfrm>
            <a:off x="6424175" y="169082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Timely project updates and success stories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Collaborators page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Seed Fund Page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Intuitive calendar</a:t>
            </a:r>
            <a:endParaRPr/>
          </a:p>
          <a:p>
            <a:pPr marL="4572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Consistent call to action throughout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be5578326_0_34"/>
          <p:cNvSpPr/>
          <p:nvPr/>
        </p:nvSpPr>
        <p:spPr>
          <a:xfrm>
            <a:off x="7934325" y="6311901"/>
            <a:ext cx="4257600" cy="54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g8be5578326_0_34"/>
          <p:cNvSpPr txBox="1"/>
          <p:nvPr/>
        </p:nvSpPr>
        <p:spPr>
          <a:xfrm>
            <a:off x="8005762" y="640238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g8be5578326_0_34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Goals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g8be5578326_0_34"/>
          <p:cNvSpPr txBox="1"/>
          <p:nvPr/>
        </p:nvSpPr>
        <p:spPr>
          <a:xfrm>
            <a:off x="471532" y="16048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Char char="●"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Highlight success stories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Char char="●"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Demonstrate tangible impact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Char char="●"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Seamless integration of thematic areas and projects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Char char="●"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Intuitive UX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8ca23393be_0_0"/>
          <p:cNvSpPr/>
          <p:nvPr/>
        </p:nvSpPr>
        <p:spPr>
          <a:xfrm>
            <a:off x="7934325" y="6311901"/>
            <a:ext cx="4257600" cy="54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g8ca23393be_0_0"/>
          <p:cNvSpPr txBox="1"/>
          <p:nvPr/>
        </p:nvSpPr>
        <p:spPr>
          <a:xfrm>
            <a:off x="8005762" y="640238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g8ca23393be_0_0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Highlighted Improvements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g8ca23393be_0_0"/>
          <p:cNvSpPr txBox="1"/>
          <p:nvPr/>
        </p:nvSpPr>
        <p:spPr>
          <a:xfrm>
            <a:off x="471532" y="16048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alibri"/>
              <a:buChar char="●"/>
            </a:pPr>
            <a:r>
              <a:rPr lang="en-US" sz="3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Clear visualization of focus areas and related projects, drawn from strategic plan and mapped onto site design</a:t>
            </a:r>
            <a:endParaRPr sz="3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alibri"/>
              <a:buChar char="●"/>
            </a:pPr>
            <a:r>
              <a:rPr lang="en-US" sz="3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Featured Success Stories and guidelines for submission</a:t>
            </a:r>
            <a:endParaRPr sz="3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alibri"/>
              <a:buChar char="●"/>
            </a:pPr>
            <a:r>
              <a:rPr lang="en-US" sz="3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Collaboration form: call to action echoed throughout site along with multiple channels for engagement</a:t>
            </a:r>
            <a:endParaRPr sz="3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800"/>
              <a:buFont typeface="Calibri"/>
              <a:buChar char="●"/>
            </a:pPr>
            <a:r>
              <a:rPr lang="en-US" sz="3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Reorganization of page structure and menu design, making linkages clearer</a:t>
            </a:r>
            <a:endParaRPr sz="3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8be5578326_0_0"/>
          <p:cNvSpPr txBox="1"/>
          <p:nvPr/>
        </p:nvSpPr>
        <p:spPr>
          <a:xfrm>
            <a:off x="71437" y="6407787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8be5578326_0_0"/>
          <p:cNvSpPr txBox="1">
            <a:spLocks noGrp="1"/>
          </p:cNvSpPr>
          <p:nvPr>
            <p:ph type="title"/>
          </p:nvPr>
        </p:nvSpPr>
        <p:spPr>
          <a:xfrm>
            <a:off x="491862" y="1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None/>
            </a:pPr>
            <a:r>
              <a:rPr lang="en-US"/>
              <a:t>Homepage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102" name="Google Shape;102;g8be5578326_0_0"/>
          <p:cNvSpPr txBox="1"/>
          <p:nvPr/>
        </p:nvSpPr>
        <p:spPr>
          <a:xfrm>
            <a:off x="2173574" y="5846164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8be5578326_0_0"/>
          <p:cNvSpPr txBox="1">
            <a:spLocks noGrp="1"/>
          </p:cNvSpPr>
          <p:nvPr>
            <p:ph type="title"/>
          </p:nvPr>
        </p:nvSpPr>
        <p:spPr>
          <a:xfrm>
            <a:off x="71425" y="6017051"/>
            <a:ext cx="684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None/>
            </a:pPr>
            <a:r>
              <a:rPr lang="en-US" sz="2000" b="0" u="sng">
                <a:solidFill>
                  <a:schemeClr val="hlink"/>
                </a:solidFill>
                <a:hlinkClick r:id="rId4"/>
              </a:rPr>
              <a:t>http://nebigdatahub.org/</a:t>
            </a:r>
            <a:endParaRPr sz="3300"/>
          </a:p>
        </p:txBody>
      </p:sp>
      <p:pic>
        <p:nvPicPr>
          <p:cNvPr id="104" name="Google Shape;104;g8be5578326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92250" y="1118075"/>
            <a:ext cx="9207502" cy="480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/>
          <p:nvPr/>
        </p:nvSpPr>
        <p:spPr>
          <a:xfrm>
            <a:off x="0" y="0"/>
            <a:ext cx="12168235" cy="6858000"/>
          </a:xfrm>
          <a:prstGeom prst="rect">
            <a:avLst/>
          </a:prstGeom>
          <a:gradFill>
            <a:gsLst>
              <a:gs pos="0">
                <a:srgbClr val="1C3E59">
                  <a:alpha val="0"/>
                </a:srgbClr>
              </a:gs>
              <a:gs pos="2000">
                <a:srgbClr val="1C3E59">
                  <a:alpha val="0"/>
                </a:srgbClr>
              </a:gs>
              <a:gs pos="37000">
                <a:srgbClr val="1C3E59">
                  <a:alpha val="65098"/>
                </a:srgbClr>
              </a:gs>
              <a:gs pos="100000">
                <a:srgbClr val="1C3E59">
                  <a:alpha val="1176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/>
          <p:nvPr/>
        </p:nvSpPr>
        <p:spPr>
          <a:xfrm>
            <a:off x="7934325" y="6311901"/>
            <a:ext cx="4257675" cy="546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3"/>
          <p:cNvSpPr txBox="1"/>
          <p:nvPr/>
        </p:nvSpPr>
        <p:spPr>
          <a:xfrm>
            <a:off x="8005762" y="64023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/>
          <p:nvPr/>
        </p:nvSpPr>
        <p:spPr>
          <a:xfrm>
            <a:off x="2173574" y="584616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466725" y="17682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None/>
            </a:pPr>
            <a:r>
              <a:rPr lang="en-US">
                <a:solidFill>
                  <a:srgbClr val="434343"/>
                </a:solidFill>
              </a:rPr>
              <a:t>About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5" name="Google Shape;115;p3"/>
          <p:cNvSpPr txBox="1">
            <a:spLocks noGrp="1"/>
          </p:cNvSpPr>
          <p:nvPr>
            <p:ph type="title"/>
          </p:nvPr>
        </p:nvSpPr>
        <p:spPr>
          <a:xfrm>
            <a:off x="252275" y="6402401"/>
            <a:ext cx="684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None/>
            </a:pPr>
            <a:r>
              <a:rPr lang="en-US" sz="2000" b="0" u="sng">
                <a:solidFill>
                  <a:schemeClr val="dk1"/>
                </a:solidFill>
                <a:hlinkClick r:id="rId4"/>
              </a:rPr>
              <a:t>http://nebigdatahub.org/about/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5">
            <a:alphaModFix/>
          </a:blip>
          <a:srcRect b="4104"/>
          <a:stretch/>
        </p:blipFill>
        <p:spPr>
          <a:xfrm>
            <a:off x="3476500" y="397625"/>
            <a:ext cx="8337827" cy="388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6">
            <a:alphaModFix/>
          </a:blip>
          <a:srcRect t="12172"/>
          <a:stretch/>
        </p:blipFill>
        <p:spPr>
          <a:xfrm>
            <a:off x="404150" y="3211000"/>
            <a:ext cx="7751877" cy="302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/>
          <p:nvPr/>
        </p:nvSpPr>
        <p:spPr>
          <a:xfrm>
            <a:off x="7934325" y="6311901"/>
            <a:ext cx="4257675" cy="546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 txBox="1"/>
          <p:nvPr/>
        </p:nvSpPr>
        <p:spPr>
          <a:xfrm>
            <a:off x="8005762" y="640238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4"/>
          <p:cNvPicPr preferRelativeResize="0"/>
          <p:nvPr/>
        </p:nvPicPr>
        <p:blipFill rotWithShape="1">
          <a:blip r:embed="rId4">
            <a:alphaModFix/>
          </a:blip>
          <a:srcRect l="7955" r="9084"/>
          <a:stretch/>
        </p:blipFill>
        <p:spPr>
          <a:xfrm>
            <a:off x="7401425" y="1440325"/>
            <a:ext cx="4582049" cy="460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Strategic Plan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 txBox="1">
            <a:spLocks noGrp="1"/>
          </p:cNvSpPr>
          <p:nvPr>
            <p:ph type="title"/>
          </p:nvPr>
        </p:nvSpPr>
        <p:spPr>
          <a:xfrm>
            <a:off x="252275" y="6215501"/>
            <a:ext cx="6848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alibri"/>
              <a:buNone/>
            </a:pPr>
            <a:r>
              <a:rPr lang="en-US" sz="2000" b="0" u="sng">
                <a:solidFill>
                  <a:schemeClr val="hlink"/>
                </a:solidFill>
                <a:hlinkClick r:id="rId5"/>
              </a:rPr>
              <a:t>http://nebigdatahub.org/wp-content/uploads/2020/06/NEBDHub-Strategic-Plan-6.1.2020.pdf</a:t>
            </a:r>
            <a:endParaRPr sz="2000" b="0"/>
          </a:p>
        </p:txBody>
      </p:sp>
      <p:pic>
        <p:nvPicPr>
          <p:cNvPr id="128" name="Google Shape;128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475" y="1168951"/>
            <a:ext cx="6134105" cy="4741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be5578326_0_11"/>
          <p:cNvSpPr/>
          <p:nvPr/>
        </p:nvSpPr>
        <p:spPr>
          <a:xfrm>
            <a:off x="7934325" y="6311901"/>
            <a:ext cx="4257600" cy="54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g8be5578326_0_11"/>
          <p:cNvSpPr txBox="1"/>
          <p:nvPr/>
        </p:nvSpPr>
        <p:spPr>
          <a:xfrm>
            <a:off x="8005762" y="640238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NEBigDataHub.org  |  @NEBigDataHub  #BDHubs  #NEBigData</a:t>
            </a:r>
            <a:endParaRPr sz="12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g8be5578326_0_11"/>
          <p:cNvSpPr txBox="1"/>
          <p:nvPr/>
        </p:nvSpPr>
        <p:spPr>
          <a:xfrm>
            <a:off x="358307" y="453151"/>
            <a:ext cx="9144000" cy="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Focus Areas</a:t>
            </a:r>
            <a:endParaRPr sz="4000" b="1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g8be5578326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700" y="3512803"/>
            <a:ext cx="5566975" cy="248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8be5578326_0_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700" y="1170725"/>
            <a:ext cx="5566978" cy="234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8be5578326_0_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48400" y="851750"/>
            <a:ext cx="4785253" cy="203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8be5578326_0_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57250" y="2542122"/>
            <a:ext cx="4785249" cy="2029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8be5578326_0_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48400" y="4369300"/>
            <a:ext cx="4785248" cy="204557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8be5578326_0_11"/>
          <p:cNvSpPr txBox="1"/>
          <p:nvPr/>
        </p:nvSpPr>
        <p:spPr>
          <a:xfrm>
            <a:off x="162350" y="6187350"/>
            <a:ext cx="55671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sng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http://nebigdatahub.org/about/#priority-areas</a:t>
            </a:r>
            <a:endParaRPr sz="20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DIH Dark">
  <a:themeElements>
    <a:clrScheme name="BDIH">
      <a:dk1>
        <a:srgbClr val="333333"/>
      </a:dk1>
      <a:lt1>
        <a:srgbClr val="E2E7ED"/>
      </a:lt1>
      <a:dk2>
        <a:srgbClr val="000000"/>
      </a:dk2>
      <a:lt2>
        <a:srgbClr val="FFFFFF"/>
      </a:lt2>
      <a:accent1>
        <a:srgbClr val="085EAC"/>
      </a:accent1>
      <a:accent2>
        <a:srgbClr val="47ABE0"/>
      </a:accent2>
      <a:accent3>
        <a:srgbClr val="1C3E59"/>
      </a:accent3>
      <a:accent4>
        <a:srgbClr val="E6D841"/>
      </a:accent4>
      <a:accent5>
        <a:srgbClr val="A2234E"/>
      </a:accent5>
      <a:accent6>
        <a:srgbClr val="F00052"/>
      </a:accent6>
      <a:hlink>
        <a:srgbClr val="47ABE0"/>
      </a:hlink>
      <a:folHlink>
        <a:srgbClr val="085EA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532</Words>
  <Application>Microsoft Macintosh PowerPoint</Application>
  <PresentationFormat>Widescreen</PresentationFormat>
  <Paragraphs>97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Helvetica Neue</vt:lpstr>
      <vt:lpstr>Helvetica Neue Light</vt:lpstr>
      <vt:lpstr>Calibri</vt:lpstr>
      <vt:lpstr>BDIH Dark</vt:lpstr>
      <vt:lpstr>PowerPoint Presentation</vt:lpstr>
      <vt:lpstr>PowerPoint Presentation</vt:lpstr>
      <vt:lpstr>What was missing?</vt:lpstr>
      <vt:lpstr>PowerPoint Presentation</vt:lpstr>
      <vt:lpstr>PowerPoint Presentation</vt:lpstr>
      <vt:lpstr>Homepage</vt:lpstr>
      <vt:lpstr>About</vt:lpstr>
      <vt:lpstr>http://nebigdatahub.org/wp-content/uploads/2020/06/NEBDHub-Strategic-Plan-6.1.2020.pdf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Ayman Shairzay</dc:creator>
  <cp:lastModifiedBy>Microsoft Office User</cp:lastModifiedBy>
  <cp:revision>1</cp:revision>
  <dcterms:created xsi:type="dcterms:W3CDTF">2018-03-22T23:19:52Z</dcterms:created>
  <dcterms:modified xsi:type="dcterms:W3CDTF">2020-07-23T17:20:47Z</dcterms:modified>
</cp:coreProperties>
</file>