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5"/>
  </p:notesMasterIdLst>
  <p:sldIdLst>
    <p:sldId id="256" r:id="rId2"/>
    <p:sldId id="293" r:id="rId3"/>
    <p:sldId id="258" r:id="rId4"/>
    <p:sldId id="311" r:id="rId5"/>
    <p:sldId id="310" r:id="rId6"/>
    <p:sldId id="301" r:id="rId7"/>
    <p:sldId id="309" r:id="rId8"/>
    <p:sldId id="295" r:id="rId9"/>
    <p:sldId id="297" r:id="rId10"/>
    <p:sldId id="313" r:id="rId11"/>
    <p:sldId id="314" r:id="rId12"/>
    <p:sldId id="312" r:id="rId13"/>
    <p:sldId id="31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9"/>
    <p:restoredTop sz="94705"/>
  </p:normalViewPr>
  <p:slideViewPr>
    <p:cSldViewPr>
      <p:cViewPr varScale="1">
        <p:scale>
          <a:sx n="56" d="100"/>
          <a:sy n="56" d="100"/>
        </p:scale>
        <p:origin x="-7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8480E-E55B-4782-A38E-4C981DD15AF9}" type="datetimeFigureOut">
              <a:rPr lang="en-US" smtClean="0"/>
              <a:t>3/1/19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0E0E8-4624-45DC-9E7A-ABECA7766FB4}" type="slidenum">
              <a:rPr lang="en-US" smtClean="0"/>
              <a:t>‹#›</a:t>
            </a:fld>
            <a:endParaRPr lang="en-US" dirty="0"/>
          </a:p>
        </p:txBody>
      </p:sp>
    </p:spTree>
    <p:extLst>
      <p:ext uri="{BB962C8B-B14F-4D97-AF65-F5344CB8AC3E}">
        <p14:creationId xmlns:p14="http://schemas.microsoft.com/office/powerpoint/2010/main" val="18338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7101E-94D9-4B25-9F75-A037EC631CC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5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5BF7CD7-A537-45E5-9A2D-412135ECCA53}" type="datetimeFigureOut">
              <a:rPr lang="en-US" smtClean="0"/>
              <a:pPr/>
              <a:t>3/1/19</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0CD0B7D-ED12-4FF4-84DB-306DC47CB07F}"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7CD7-A537-45E5-9A2D-412135ECCA53}" type="datetimeFigureOut">
              <a:rPr lang="en-US" smtClean="0"/>
              <a:pPr/>
              <a:t>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D0B7D-ED12-4FF4-84DB-306DC47CB07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7CD7-A537-45E5-9A2D-412135ECCA53}" type="datetimeFigureOut">
              <a:rPr lang="en-US" smtClean="0"/>
              <a:pPr/>
              <a:t>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0CD0B7D-ED12-4FF4-84DB-306DC47CB07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7CD7-A537-45E5-9A2D-412135ECCA53}" type="datetimeFigureOut">
              <a:rPr lang="en-US" smtClean="0"/>
              <a:pPr/>
              <a:t>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D0B7D-ED12-4FF4-84DB-306DC47CB07F}"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5BF7CD7-A537-45E5-9A2D-412135ECCA53}" type="datetimeFigureOut">
              <a:rPr lang="en-US" smtClean="0"/>
              <a:pPr/>
              <a:t>3/1/19</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0CD0B7D-ED12-4FF4-84DB-306DC47CB07F}"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7CD7-A537-45E5-9A2D-412135ECCA53}" type="datetimeFigureOut">
              <a:rPr lang="en-US" smtClean="0"/>
              <a:pPr/>
              <a:t>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CD0B7D-ED12-4FF4-84DB-306DC47CB07F}"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BF7CD7-A537-45E5-9A2D-412135ECCA53}" type="datetimeFigureOut">
              <a:rPr lang="en-US" smtClean="0"/>
              <a:pPr/>
              <a:t>3/1/19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CD0B7D-ED12-4FF4-84DB-306DC47CB07F}"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BF7CD7-A537-45E5-9A2D-412135ECCA53}" type="datetimeFigureOut">
              <a:rPr lang="en-US" smtClean="0"/>
              <a:pPr/>
              <a:t>3/1/19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CD0B7D-ED12-4FF4-84DB-306DC47CB07F}"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05BF7CD7-A537-45E5-9A2D-412135ECCA53}" type="datetimeFigureOut">
              <a:rPr lang="en-US" smtClean="0"/>
              <a:pPr/>
              <a:t>3/1/19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CD0B7D-ED12-4FF4-84DB-306DC47CB07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BF7CD7-A537-45E5-9A2D-412135ECCA53}" type="datetimeFigureOut">
              <a:rPr lang="en-US" smtClean="0"/>
              <a:pPr/>
              <a:t>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0CD0B7D-ED12-4FF4-84DB-306DC47CB07F}"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BF7CD7-A537-45E5-9A2D-412135ECCA53}" type="datetimeFigureOut">
              <a:rPr lang="en-US" smtClean="0"/>
              <a:pPr/>
              <a:t>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CD0B7D-ED12-4FF4-84DB-306DC47CB07F}"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5BF7CD7-A537-45E5-9A2D-412135ECCA53}" type="datetimeFigureOut">
              <a:rPr lang="en-US" smtClean="0"/>
              <a:pPr/>
              <a:t>3/1/19</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0CD0B7D-ED12-4FF4-84DB-306DC47CB0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g"/><Relationship Id="rId6"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a:xfrm>
            <a:off x="152400" y="2514600"/>
            <a:ext cx="6781800" cy="2726264"/>
          </a:xfrm>
        </p:spPr>
        <p:txBody>
          <a:bodyPr/>
          <a:lstStyle/>
          <a:p>
            <a:pPr algn="l"/>
            <a:r>
              <a:rPr lang="en-US" dirty="0" smtClean="0"/>
              <a:t>Community Challenges with Data: </a:t>
            </a:r>
            <a:r>
              <a:rPr lang="en-US" i="1" dirty="0" smtClean="0"/>
              <a:t>How do we show our impact and value. </a:t>
            </a:r>
            <a:endParaRPr lang="en-US"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38800" y="304800"/>
            <a:ext cx="2438400" cy="2286000"/>
          </a:xfrm>
          <a:prstGeom prst="rect">
            <a:avLst/>
          </a:prstGeom>
          <a:noFill/>
          <a:ln w="9525">
            <a:noFill/>
            <a:miter lim="800000"/>
            <a:headEnd/>
            <a:tailEnd/>
          </a:ln>
        </p:spPr>
      </p:pic>
      <p:sp>
        <p:nvSpPr>
          <p:cNvPr id="4" name="TextBox 3"/>
          <p:cNvSpPr txBox="1"/>
          <p:nvPr/>
        </p:nvSpPr>
        <p:spPr>
          <a:xfrm>
            <a:off x="990600" y="5410200"/>
            <a:ext cx="4800600" cy="1200329"/>
          </a:xfrm>
          <a:prstGeom prst="rect">
            <a:avLst/>
          </a:prstGeom>
          <a:noFill/>
        </p:spPr>
        <p:txBody>
          <a:bodyPr wrap="square" rtlCol="0">
            <a:spAutoFit/>
          </a:bodyPr>
          <a:lstStyle/>
          <a:p>
            <a:r>
              <a:rPr lang="en-US" dirty="0" smtClean="0"/>
              <a:t>Presenters: </a:t>
            </a:r>
          </a:p>
          <a:p>
            <a:r>
              <a:rPr lang="en-US" dirty="0" smtClean="0"/>
              <a:t>Saeeda L. Dunston, Executive Director</a:t>
            </a:r>
          </a:p>
          <a:p>
            <a:r>
              <a:rPr lang="en-US" dirty="0" smtClean="0"/>
              <a:t>Leyla Bermudez, Director of Youth Services</a:t>
            </a:r>
          </a:p>
          <a:p>
            <a:r>
              <a:rPr lang="en-US" dirty="0" smtClean="0"/>
              <a:t>Elmcor </a:t>
            </a:r>
            <a:r>
              <a:rPr lang="en-US" dirty="0"/>
              <a:t>Youth &amp; Adult Activities Presentation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outcomes </a:t>
            </a:r>
            <a:endParaRPr lang="en-US" dirty="0"/>
          </a:p>
        </p:txBody>
      </p:sp>
      <p:sp>
        <p:nvSpPr>
          <p:cNvPr id="3" name="Rectangle 2"/>
          <p:cNvSpPr/>
          <p:nvPr/>
        </p:nvSpPr>
        <p:spPr>
          <a:xfrm>
            <a:off x="762000" y="2209800"/>
            <a:ext cx="7848600" cy="3734356"/>
          </a:xfrm>
          <a:prstGeom prst="rect">
            <a:avLst/>
          </a:prstGeom>
        </p:spPr>
        <p:txBody>
          <a:bodyPr wrap="square">
            <a:spAutoFit/>
          </a:bodyPr>
          <a:lstStyle/>
          <a:p>
            <a:pPr marL="285750" indent="-285750">
              <a:lnSpc>
                <a:spcPts val="1560"/>
              </a:lnSpc>
              <a:buFont typeface="Arial" panose="020B0604020202020204" pitchFamily="34" charset="0"/>
              <a:buChar char="•"/>
            </a:pPr>
            <a:r>
              <a:rPr lang="en-US" dirty="0">
                <a:solidFill>
                  <a:schemeClr val="tx2">
                    <a:lumMod val="75000"/>
                  </a:schemeClr>
                </a:solidFill>
                <a:latin typeface="Times New Roman"/>
                <a:ea typeface="Times New Roman"/>
              </a:rPr>
              <a:t> </a:t>
            </a:r>
            <a:r>
              <a:rPr lang="en-US" sz="2000" dirty="0">
                <a:solidFill>
                  <a:schemeClr val="tx2">
                    <a:lumMod val="75000"/>
                  </a:schemeClr>
                </a:solidFill>
                <a:latin typeface="Times New Roman"/>
                <a:ea typeface="Times New Roman"/>
              </a:rPr>
              <a:t>81% of participants achieved their goals to reduce and/or discontinue drug use</a:t>
            </a:r>
          </a:p>
          <a:p>
            <a:pPr marL="285750" indent="-285750">
              <a:lnSpc>
                <a:spcPct val="150000"/>
              </a:lnSpc>
              <a:buFont typeface="Arial" panose="020B0604020202020204" pitchFamily="34" charset="0"/>
              <a:buChar char="•"/>
            </a:pPr>
            <a:r>
              <a:rPr lang="en-US" sz="2000" dirty="0">
                <a:solidFill>
                  <a:schemeClr val="tx2">
                    <a:lumMod val="75000"/>
                  </a:schemeClr>
                </a:solidFill>
                <a:latin typeface="Times New Roman"/>
                <a:ea typeface="Times New Roman"/>
              </a:rPr>
              <a:t>94% of Court mandated DWI offenders completed the program</a:t>
            </a:r>
          </a:p>
          <a:p>
            <a:pPr marL="285750" indent="-285750">
              <a:lnSpc>
                <a:spcPct val="150000"/>
              </a:lnSpc>
              <a:buFont typeface="Arial" panose="020B0604020202020204" pitchFamily="34" charset="0"/>
              <a:buChar char="•"/>
            </a:pPr>
            <a:r>
              <a:rPr lang="en-US" sz="2000" dirty="0">
                <a:solidFill>
                  <a:schemeClr val="tx2">
                    <a:lumMod val="75000"/>
                  </a:schemeClr>
                </a:solidFill>
                <a:latin typeface="Times New Roman"/>
                <a:ea typeface="Times New Roman"/>
              </a:rPr>
              <a:t>49% of participants increased their social support systems within the community upon completion of the program.</a:t>
            </a:r>
          </a:p>
          <a:p>
            <a:pPr marL="285750" indent="-285750">
              <a:lnSpc>
                <a:spcPct val="150000"/>
              </a:lnSpc>
              <a:buFont typeface="Arial" panose="020B0604020202020204" pitchFamily="34" charset="0"/>
              <a:buChar char="•"/>
            </a:pPr>
            <a:r>
              <a:rPr lang="en-US" sz="2000" dirty="0">
                <a:solidFill>
                  <a:schemeClr val="tx2">
                    <a:lumMod val="75000"/>
                  </a:schemeClr>
                </a:solidFill>
                <a:latin typeface="Times New Roman"/>
                <a:ea typeface="Times New Roman"/>
              </a:rPr>
              <a:t>47% of participants engaged in social support groups (AA/NA) for continued community support</a:t>
            </a:r>
          </a:p>
          <a:p>
            <a:pPr marL="285750" indent="-285750">
              <a:lnSpc>
                <a:spcPct val="150000"/>
              </a:lnSpc>
              <a:buFont typeface="Arial" panose="020B0604020202020204" pitchFamily="34" charset="0"/>
              <a:buChar char="•"/>
            </a:pPr>
            <a:r>
              <a:rPr lang="en-US" sz="2000" dirty="0" smtClean="0">
                <a:solidFill>
                  <a:schemeClr val="tx2">
                    <a:lumMod val="75000"/>
                  </a:schemeClr>
                </a:solidFill>
                <a:latin typeface="Times New Roman"/>
                <a:ea typeface="Times New Roman"/>
              </a:rPr>
              <a:t>60</a:t>
            </a:r>
            <a:r>
              <a:rPr lang="en-US" sz="2000" dirty="0">
                <a:solidFill>
                  <a:schemeClr val="tx2">
                    <a:lumMod val="75000"/>
                  </a:schemeClr>
                </a:solidFill>
                <a:latin typeface="Times New Roman"/>
                <a:ea typeface="Times New Roman"/>
              </a:rPr>
              <a:t>% of participants completed their court/legal mandated </a:t>
            </a:r>
            <a:r>
              <a:rPr lang="en-US" sz="2000" dirty="0" smtClean="0">
                <a:solidFill>
                  <a:schemeClr val="tx2">
                    <a:lumMod val="75000"/>
                  </a:schemeClr>
                </a:solidFill>
                <a:latin typeface="Times New Roman"/>
                <a:ea typeface="Times New Roman"/>
              </a:rPr>
              <a:t>obligations</a:t>
            </a:r>
          </a:p>
          <a:p>
            <a:pPr marL="285750" indent="-285750">
              <a:lnSpc>
                <a:spcPct val="150000"/>
              </a:lnSpc>
              <a:buFont typeface="Arial" panose="020B0604020202020204" pitchFamily="34" charset="0"/>
              <a:buChar char="•"/>
            </a:pPr>
            <a:r>
              <a:rPr lang="en-US" sz="2000" dirty="0">
                <a:solidFill>
                  <a:schemeClr val="tx2">
                    <a:lumMod val="75000"/>
                  </a:schemeClr>
                </a:solidFill>
                <a:latin typeface="Times New Roman"/>
                <a:ea typeface="Times New Roman"/>
              </a:rPr>
              <a:t>8</a:t>
            </a:r>
            <a:r>
              <a:rPr lang="en-US" sz="2000" dirty="0" smtClean="0">
                <a:solidFill>
                  <a:schemeClr val="tx2">
                    <a:lumMod val="75000"/>
                  </a:schemeClr>
                </a:solidFill>
                <a:latin typeface="Times New Roman"/>
                <a:ea typeface="Times New Roman"/>
              </a:rPr>
              <a:t>5% are employed at completion </a:t>
            </a:r>
            <a:endParaRPr lang="en-US" sz="2000" dirty="0">
              <a:solidFill>
                <a:schemeClr val="tx2">
                  <a:lumMod val="75000"/>
                </a:schemeClr>
              </a:solidFill>
              <a:latin typeface="Times New Roman"/>
              <a:ea typeface="Times New Roman"/>
            </a:endParaRPr>
          </a:p>
        </p:txBody>
      </p:sp>
    </p:spTree>
    <p:extLst>
      <p:ext uri="{BB962C8B-B14F-4D97-AF65-F5344CB8AC3E}">
        <p14:creationId xmlns:p14="http://schemas.microsoft.com/office/powerpoint/2010/main" val="29994880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5720" lvl="0" indent="0">
              <a:buClr>
                <a:srgbClr val="E5BC27"/>
              </a:buClr>
              <a:buNone/>
            </a:pPr>
            <a:r>
              <a:rPr lang="en-US" b="1" dirty="0" smtClean="0">
                <a:solidFill>
                  <a:srgbClr val="9BBB59">
                    <a:lumMod val="50000"/>
                  </a:srgbClr>
                </a:solidFill>
              </a:rPr>
              <a:t>Golden Phoenix Clubs</a:t>
            </a:r>
          </a:p>
          <a:p>
            <a:pPr lvl="0">
              <a:buClr>
                <a:srgbClr val="E5BC27"/>
              </a:buClr>
            </a:pPr>
            <a:r>
              <a:rPr lang="en-US" dirty="0" smtClean="0">
                <a:solidFill>
                  <a:srgbClr val="1F497D"/>
                </a:solidFill>
              </a:rPr>
              <a:t>60 and older, senior centers. </a:t>
            </a:r>
          </a:p>
          <a:p>
            <a:pPr lvl="0">
              <a:buClr>
                <a:srgbClr val="E5BC27"/>
              </a:buClr>
            </a:pPr>
            <a:r>
              <a:rPr lang="en-US" dirty="0" smtClean="0">
                <a:solidFill>
                  <a:srgbClr val="1F497D"/>
                </a:solidFill>
              </a:rPr>
              <a:t>Socialization, Healthy Meals, Active Living and transportation.</a:t>
            </a:r>
            <a:endParaRPr lang="en-US" dirty="0">
              <a:solidFill>
                <a:srgbClr val="1F497D"/>
              </a:solidFill>
            </a:endParaRPr>
          </a:p>
          <a:p>
            <a:pPr lvl="0">
              <a:buClr>
                <a:srgbClr val="E5BC27"/>
              </a:buClr>
            </a:pPr>
            <a:r>
              <a:rPr lang="en-US" dirty="0">
                <a:solidFill>
                  <a:srgbClr val="1F497D"/>
                </a:solidFill>
              </a:rPr>
              <a:t>Inter-generational activities </a:t>
            </a:r>
            <a:r>
              <a:rPr lang="en-US" dirty="0" smtClean="0">
                <a:solidFill>
                  <a:srgbClr val="1F497D"/>
                </a:solidFill>
              </a:rPr>
              <a:t>and Case Assistance. </a:t>
            </a:r>
            <a:endParaRPr lang="en-US" dirty="0">
              <a:solidFill>
                <a:srgbClr val="1F497D"/>
              </a:solidFill>
            </a:endParaRPr>
          </a:p>
          <a:p>
            <a:pPr marL="45720" indent="0">
              <a:buNone/>
            </a:pPr>
            <a:endParaRPr lang="en-US" b="1" dirty="0">
              <a:solidFill>
                <a:schemeClr val="accent3">
                  <a:lumMod val="50000"/>
                </a:schemeClr>
              </a:solidFill>
            </a:endParaRPr>
          </a:p>
          <a:p>
            <a:pPr marL="45720" lvl="0" indent="0">
              <a:buClr>
                <a:srgbClr val="E5BC27"/>
              </a:buClr>
              <a:buNone/>
            </a:pPr>
            <a:r>
              <a:rPr lang="en-US" b="1" dirty="0" smtClean="0">
                <a:solidFill>
                  <a:schemeClr val="accent3">
                    <a:lumMod val="50000"/>
                  </a:schemeClr>
                </a:solidFill>
              </a:rPr>
              <a:t>Food Pantry and Community Closet </a:t>
            </a:r>
            <a:r>
              <a:rPr lang="en-US" sz="1900" b="1" dirty="0" smtClean="0">
                <a:solidFill>
                  <a:srgbClr val="9BBB59">
                    <a:lumMod val="50000"/>
                  </a:srgbClr>
                </a:solidFill>
              </a:rPr>
              <a:t>(*</a:t>
            </a:r>
            <a:r>
              <a:rPr lang="en-US" sz="1900" b="1" dirty="0">
                <a:solidFill>
                  <a:srgbClr val="9BBB59">
                    <a:lumMod val="50000"/>
                  </a:srgbClr>
                </a:solidFill>
              </a:rPr>
              <a:t>NEW*) </a:t>
            </a:r>
            <a:endParaRPr lang="en-US" b="1" dirty="0" smtClean="0">
              <a:solidFill>
                <a:schemeClr val="accent3">
                  <a:lumMod val="50000"/>
                </a:schemeClr>
              </a:solidFill>
            </a:endParaRPr>
          </a:p>
          <a:p>
            <a:r>
              <a:rPr lang="en-US" dirty="0" smtClean="0"/>
              <a:t>Individuals, families and seniors dealing with food insecurities. </a:t>
            </a:r>
          </a:p>
          <a:p>
            <a:r>
              <a:rPr lang="en-US" dirty="0" smtClean="0"/>
              <a:t>Pre-employment interview clothing.</a:t>
            </a:r>
          </a:p>
          <a:p>
            <a:r>
              <a:rPr lang="en-US" dirty="0" smtClean="0"/>
              <a:t>Career counseling services</a:t>
            </a:r>
          </a:p>
          <a:p>
            <a:endParaRPr lang="en-US" dirty="0" smtClean="0"/>
          </a:p>
          <a:p>
            <a:pPr marL="45720" indent="0">
              <a:buNone/>
            </a:pPr>
            <a:r>
              <a:rPr lang="en-US" b="1" dirty="0" smtClean="0">
                <a:solidFill>
                  <a:schemeClr val="accent3">
                    <a:lumMod val="50000"/>
                  </a:schemeClr>
                </a:solidFill>
              </a:rPr>
              <a:t>SUNY ATTAIN Lab at Elmcor</a:t>
            </a:r>
          </a:p>
          <a:p>
            <a:r>
              <a:rPr lang="en-US" dirty="0" smtClean="0"/>
              <a:t>24-station </a:t>
            </a:r>
            <a:r>
              <a:rPr lang="en-US" dirty="0"/>
              <a:t>computer </a:t>
            </a:r>
            <a:endParaRPr lang="en-US" dirty="0" smtClean="0"/>
          </a:p>
          <a:p>
            <a:r>
              <a:rPr lang="en-US" dirty="0" smtClean="0"/>
              <a:t>Microsoft </a:t>
            </a:r>
            <a:r>
              <a:rPr lang="en-US" dirty="0"/>
              <a:t>Word, Excel, PowerPoint, and Outlook, </a:t>
            </a:r>
            <a:r>
              <a:rPr lang="en-US" dirty="0" smtClean="0"/>
              <a:t>Specialist certifications </a:t>
            </a:r>
          </a:p>
          <a:p>
            <a:r>
              <a:rPr lang="en-US" dirty="0" smtClean="0"/>
              <a:t>Industry focused computerized training</a:t>
            </a:r>
            <a:endParaRPr lang="en-US" dirty="0"/>
          </a:p>
        </p:txBody>
      </p:sp>
      <p:sp>
        <p:nvSpPr>
          <p:cNvPr id="3" name="Title 2"/>
          <p:cNvSpPr>
            <a:spLocks noGrp="1"/>
          </p:cNvSpPr>
          <p:nvPr>
            <p:ph type="title"/>
          </p:nvPr>
        </p:nvSpPr>
        <p:spPr/>
        <p:txBody>
          <a:bodyPr/>
          <a:lstStyle/>
          <a:p>
            <a:r>
              <a:rPr lang="en-US" dirty="0" smtClean="0"/>
              <a:t>Senior and Economic Development Services </a:t>
            </a:r>
            <a:endParaRPr lang="en-US" dirty="0"/>
          </a:p>
        </p:txBody>
      </p:sp>
    </p:spTree>
    <p:extLst>
      <p:ext uri="{BB962C8B-B14F-4D97-AF65-F5344CB8AC3E}">
        <p14:creationId xmlns:p14="http://schemas.microsoft.com/office/powerpoint/2010/main" val="11102063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381261" cy="4910329"/>
          </a:xfrm>
        </p:spPr>
        <p:txBody>
          <a:bodyPr>
            <a:normAutofit fontScale="92500" lnSpcReduction="20000"/>
          </a:bodyPr>
          <a:lstStyle/>
          <a:p>
            <a:pPr marL="45720" indent="0">
              <a:buNone/>
            </a:pPr>
            <a:r>
              <a:rPr lang="en-US" dirty="0" smtClean="0"/>
              <a:t>1. R.I.S.E U.P utilizes EBPs for skill </a:t>
            </a:r>
            <a:r>
              <a:rPr lang="en-US" dirty="0"/>
              <a:t>development using worksheets, hands on activities, and discussions that are to be measured by  pre and post tests. </a:t>
            </a:r>
            <a:r>
              <a:rPr lang="en-US" dirty="0" smtClean="0"/>
              <a:t>The program </a:t>
            </a:r>
            <a:r>
              <a:rPr lang="en-US" dirty="0"/>
              <a:t>has faced the following challenges with data collection</a:t>
            </a:r>
            <a:r>
              <a:rPr lang="en-US" dirty="0" smtClean="0"/>
              <a:t>:</a:t>
            </a:r>
          </a:p>
          <a:p>
            <a:pPr marL="45720" indent="0">
              <a:buNone/>
            </a:pPr>
            <a:endParaRPr lang="en-US" dirty="0"/>
          </a:p>
          <a:p>
            <a:pPr>
              <a:buFont typeface="Wingdings" panose="05000000000000000000" pitchFamily="2" charset="2"/>
              <a:buChar char="§"/>
            </a:pPr>
            <a:r>
              <a:rPr lang="en-US" dirty="0" smtClean="0"/>
              <a:t>Analyzing </a:t>
            </a:r>
            <a:r>
              <a:rPr lang="en-US" dirty="0"/>
              <a:t>and compiling accurate data after EBP completion to share with school administration </a:t>
            </a:r>
            <a:endParaRPr lang="en-US" dirty="0" smtClean="0"/>
          </a:p>
          <a:p>
            <a:pPr>
              <a:buFont typeface="Wingdings" panose="05000000000000000000" pitchFamily="2" charset="2"/>
              <a:buChar char="§"/>
            </a:pPr>
            <a:r>
              <a:rPr lang="en-US" dirty="0" smtClean="0"/>
              <a:t>Using </a:t>
            </a:r>
            <a:r>
              <a:rPr lang="en-US" dirty="0"/>
              <a:t>data to measure impact of services </a:t>
            </a:r>
          </a:p>
          <a:p>
            <a:pPr>
              <a:buFont typeface="Wingdings" panose="05000000000000000000" pitchFamily="2" charset="2"/>
              <a:buChar char="§"/>
            </a:pPr>
            <a:r>
              <a:rPr lang="en-US" dirty="0" smtClean="0"/>
              <a:t>Using </a:t>
            </a:r>
            <a:r>
              <a:rPr lang="en-US" dirty="0"/>
              <a:t>data to evaluate EBP effectiveness in addressing our distinct youth population </a:t>
            </a:r>
          </a:p>
          <a:p>
            <a:pPr marL="45720" indent="0">
              <a:buNone/>
            </a:pPr>
            <a:r>
              <a:rPr lang="en-US" dirty="0" smtClean="0"/>
              <a:t> </a:t>
            </a:r>
          </a:p>
          <a:p>
            <a:pPr marL="45720" indent="0">
              <a:buNone/>
            </a:pPr>
            <a:endParaRPr lang="en-US" dirty="0"/>
          </a:p>
          <a:p>
            <a:pPr marL="45720" indent="0">
              <a:buNone/>
            </a:pPr>
            <a:r>
              <a:rPr lang="en-US" dirty="0" smtClean="0"/>
              <a:t>2. Creating a data-driven culture agency-wide has </a:t>
            </a:r>
            <a:r>
              <a:rPr lang="en-US" dirty="0"/>
              <a:t>been a challenge. </a:t>
            </a:r>
            <a:r>
              <a:rPr lang="en-US" dirty="0" smtClean="0"/>
              <a:t>Identifying </a:t>
            </a:r>
            <a:r>
              <a:rPr lang="en-US" dirty="0"/>
              <a:t>agency-wide data points and a system that will assist in creating a value-proposition that will speak to impact of all our services. In the ever-changing business and financial models needed to support our theory of change framework, data analysis is critical to measuring the impact of our work with families and individuals in our communities. </a:t>
            </a:r>
          </a:p>
          <a:p>
            <a:endParaRPr lang="en-US" dirty="0"/>
          </a:p>
        </p:txBody>
      </p:sp>
      <p:sp>
        <p:nvSpPr>
          <p:cNvPr id="3" name="Title 2"/>
          <p:cNvSpPr>
            <a:spLocks noGrp="1"/>
          </p:cNvSpPr>
          <p:nvPr>
            <p:ph type="title"/>
          </p:nvPr>
        </p:nvSpPr>
        <p:spPr/>
        <p:txBody>
          <a:bodyPr/>
          <a:lstStyle/>
          <a:p>
            <a:r>
              <a:rPr lang="en-US" dirty="0" smtClean="0"/>
              <a:t>DATA Challenges </a:t>
            </a:r>
            <a:endParaRPr lang="en-US" dirty="0"/>
          </a:p>
        </p:txBody>
      </p:sp>
    </p:spTree>
    <p:extLst>
      <p:ext uri="{BB962C8B-B14F-4D97-AF65-F5344CB8AC3E}">
        <p14:creationId xmlns:p14="http://schemas.microsoft.com/office/powerpoint/2010/main" val="11003496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28600"/>
            <a:ext cx="5600700" cy="6400800"/>
          </a:xfrm>
          <a:prstGeom prst="rect">
            <a:avLst/>
          </a:prstGeom>
        </p:spPr>
      </p:pic>
    </p:spTree>
    <p:extLst>
      <p:ext uri="{BB962C8B-B14F-4D97-AF65-F5344CB8AC3E}">
        <p14:creationId xmlns:p14="http://schemas.microsoft.com/office/powerpoint/2010/main" val="21840270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3600" i="1" dirty="0">
                <a:effectLst>
                  <a:outerShdw blurRad="38100" dist="38100" dir="2700000" algn="tl">
                    <a:srgbClr val="000000">
                      <a:alpha val="43137"/>
                    </a:srgbClr>
                  </a:outerShdw>
                </a:effectLst>
              </a:rPr>
              <a:t>Our Mission is to foster positive life changes for individuals and families through skills development leading to self-sufficiency, a sense of accountability, and a strong, empowered community</a:t>
            </a:r>
            <a:r>
              <a:rPr lang="en-US" i="1" dirty="0">
                <a:effectLst>
                  <a:outerShdw blurRad="38100" dist="38100" dir="2700000" algn="tl">
                    <a:srgbClr val="000000">
                      <a:alpha val="43137"/>
                    </a:srgbClr>
                  </a:outerShdw>
                </a:effectLst>
              </a:rPr>
              <a:t>. </a:t>
            </a:r>
          </a:p>
          <a:p>
            <a:endParaRPr lang="en-US" dirty="0"/>
          </a:p>
        </p:txBody>
      </p:sp>
      <p:sp>
        <p:nvSpPr>
          <p:cNvPr id="3" name="Title 2"/>
          <p:cNvSpPr>
            <a:spLocks noGrp="1"/>
          </p:cNvSpPr>
          <p:nvPr>
            <p:ph type="title"/>
          </p:nvPr>
        </p:nvSpPr>
        <p:spPr/>
        <p:txBody>
          <a:bodyPr/>
          <a:lstStyle/>
          <a:p>
            <a:r>
              <a:rPr lang="en-US" dirty="0" smtClean="0"/>
              <a:t>Mission </a:t>
            </a:r>
            <a:r>
              <a:rPr lang="en-US" dirty="0"/>
              <a:t>statement </a:t>
            </a:r>
          </a:p>
        </p:txBody>
      </p:sp>
    </p:spTree>
    <p:extLst>
      <p:ext uri="{BB962C8B-B14F-4D97-AF65-F5344CB8AC3E}">
        <p14:creationId xmlns:p14="http://schemas.microsoft.com/office/powerpoint/2010/main" val="32107281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7772400" cy="3200399"/>
          </a:xfrm>
        </p:spPr>
        <p:txBody>
          <a:bodyPr numCol="2">
            <a:noAutofit/>
          </a:bodyPr>
          <a:lstStyle/>
          <a:p>
            <a:r>
              <a:rPr lang="en-US" sz="3200" u="sng" dirty="0"/>
              <a:t>Excellence</a:t>
            </a:r>
          </a:p>
          <a:p>
            <a:r>
              <a:rPr lang="en-US" sz="3200" u="sng" dirty="0"/>
              <a:t>Cultural Competency </a:t>
            </a:r>
          </a:p>
          <a:p>
            <a:r>
              <a:rPr lang="en-US" sz="3200" u="sng" dirty="0"/>
              <a:t>Determination</a:t>
            </a:r>
          </a:p>
          <a:p>
            <a:r>
              <a:rPr lang="en-US" sz="3200" u="sng" dirty="0"/>
              <a:t>Adaptability</a:t>
            </a:r>
          </a:p>
          <a:p>
            <a:r>
              <a:rPr lang="en-US" sz="3200" u="sng" dirty="0"/>
              <a:t>Transparency</a:t>
            </a:r>
          </a:p>
          <a:p>
            <a:r>
              <a:rPr lang="en-US" sz="3200" u="sng" dirty="0"/>
              <a:t>Team Work</a:t>
            </a:r>
          </a:p>
          <a:p>
            <a:r>
              <a:rPr lang="en-US" sz="3200" u="sng" dirty="0"/>
              <a:t>Accountability</a:t>
            </a:r>
          </a:p>
          <a:p>
            <a:r>
              <a:rPr lang="en-US" sz="3200" u="sng" dirty="0"/>
              <a:t>Integrity </a:t>
            </a:r>
          </a:p>
          <a:p>
            <a:r>
              <a:rPr lang="en-US" sz="3200" u="sng" dirty="0"/>
              <a:t> Professionalism </a:t>
            </a:r>
          </a:p>
          <a:p>
            <a:r>
              <a:rPr lang="en-US" sz="3200" u="sng" dirty="0"/>
              <a:t>Enthusiasm</a:t>
            </a:r>
          </a:p>
        </p:txBody>
      </p:sp>
      <p:sp>
        <p:nvSpPr>
          <p:cNvPr id="2" name="Title 1"/>
          <p:cNvSpPr>
            <a:spLocks noGrp="1"/>
          </p:cNvSpPr>
          <p:nvPr>
            <p:ph type="title"/>
          </p:nvPr>
        </p:nvSpPr>
        <p:spPr/>
        <p:txBody>
          <a:bodyPr>
            <a:normAutofit/>
          </a:bodyPr>
          <a:lstStyle/>
          <a:p>
            <a:r>
              <a:rPr lang="en-US" sz="6000" i="1" dirty="0"/>
              <a:t>ELMCOR Values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Community </a:t>
            </a:r>
            <a:endParaRPr lang="en-US" dirty="0"/>
          </a:p>
        </p:txBody>
      </p:sp>
      <p:sp>
        <p:nvSpPr>
          <p:cNvPr id="3" name="Rectangle 2"/>
          <p:cNvSpPr/>
          <p:nvPr/>
        </p:nvSpPr>
        <p:spPr>
          <a:xfrm>
            <a:off x="228600" y="1828800"/>
            <a:ext cx="8686800" cy="2677656"/>
          </a:xfrm>
          <a:prstGeom prst="rect">
            <a:avLst/>
          </a:prstGeom>
        </p:spPr>
        <p:txBody>
          <a:bodyPr wrap="square">
            <a:spAutoFit/>
          </a:bodyPr>
          <a:lstStyle/>
          <a:p>
            <a:r>
              <a:rPr lang="en-US" sz="2800" dirty="0">
                <a:solidFill>
                  <a:schemeClr val="tx2">
                    <a:lumMod val="75000"/>
                  </a:schemeClr>
                </a:solidFill>
              </a:rPr>
              <a:t>We are a </a:t>
            </a:r>
            <a:r>
              <a:rPr lang="en-US" sz="2800" dirty="0" smtClean="0">
                <a:solidFill>
                  <a:schemeClr val="tx2">
                    <a:lumMod val="75000"/>
                  </a:schemeClr>
                </a:solidFill>
              </a:rPr>
              <a:t>Queens-Based, multi-service </a:t>
            </a:r>
            <a:r>
              <a:rPr lang="en-US" sz="2800" dirty="0">
                <a:solidFill>
                  <a:schemeClr val="tx2">
                    <a:lumMod val="75000"/>
                  </a:schemeClr>
                </a:solidFill>
              </a:rPr>
              <a:t>community based organization that has been providing </a:t>
            </a:r>
            <a:r>
              <a:rPr lang="en-US" sz="2800" dirty="0" smtClean="0">
                <a:solidFill>
                  <a:schemeClr val="tx2">
                    <a:lumMod val="75000"/>
                  </a:schemeClr>
                </a:solidFill>
              </a:rPr>
              <a:t>essential services </a:t>
            </a:r>
            <a:r>
              <a:rPr lang="en-US" sz="2800" dirty="0">
                <a:solidFill>
                  <a:schemeClr val="tx2">
                    <a:lumMod val="75000"/>
                  </a:schemeClr>
                </a:solidFill>
              </a:rPr>
              <a:t>for families in our </a:t>
            </a:r>
            <a:r>
              <a:rPr lang="en-US" sz="2800" dirty="0" smtClean="0">
                <a:solidFill>
                  <a:schemeClr val="tx2">
                    <a:lumMod val="75000"/>
                  </a:schemeClr>
                </a:solidFill>
              </a:rPr>
              <a:t>communities for over 53 years; </a:t>
            </a:r>
            <a:r>
              <a:rPr lang="en-US" sz="2800" dirty="0">
                <a:solidFill>
                  <a:schemeClr val="tx2">
                    <a:lumMod val="75000"/>
                  </a:schemeClr>
                </a:solidFill>
              </a:rPr>
              <a:t>with the understanding of the importance </a:t>
            </a:r>
            <a:r>
              <a:rPr lang="en-US" sz="2800" dirty="0" smtClean="0">
                <a:solidFill>
                  <a:schemeClr val="tx2">
                    <a:lumMod val="75000"/>
                  </a:schemeClr>
                </a:solidFill>
              </a:rPr>
              <a:t>of providing </a:t>
            </a:r>
            <a:r>
              <a:rPr lang="en-US" sz="2800" dirty="0">
                <a:solidFill>
                  <a:schemeClr val="tx2">
                    <a:lumMod val="75000"/>
                  </a:schemeClr>
                </a:solidFill>
              </a:rPr>
              <a:t>resources and services that </a:t>
            </a:r>
            <a:r>
              <a:rPr lang="en-US" sz="2800" dirty="0" smtClean="0">
                <a:solidFill>
                  <a:schemeClr val="tx2">
                    <a:lumMod val="75000"/>
                  </a:schemeClr>
                </a:solidFill>
              </a:rPr>
              <a:t>are transformative </a:t>
            </a:r>
            <a:r>
              <a:rPr lang="en-US" sz="2800" dirty="0">
                <a:solidFill>
                  <a:schemeClr val="tx2">
                    <a:lumMod val="75000"/>
                  </a:schemeClr>
                </a:solidFill>
              </a:rPr>
              <a:t>and </a:t>
            </a:r>
            <a:r>
              <a:rPr lang="en-US" sz="2800" dirty="0" smtClean="0">
                <a:solidFill>
                  <a:schemeClr val="tx2">
                    <a:lumMod val="75000"/>
                  </a:schemeClr>
                </a:solidFill>
              </a:rPr>
              <a:t>life-changing.</a:t>
            </a:r>
            <a:endParaRPr lang="en-US" sz="2800" dirty="0">
              <a:solidFill>
                <a:schemeClr val="tx2">
                  <a:lumMod val="75000"/>
                </a:schemeClr>
              </a:solidFill>
            </a:endParaRPr>
          </a:p>
        </p:txBody>
      </p:sp>
      <p:sp>
        <p:nvSpPr>
          <p:cNvPr id="4" name="Rectangle 3"/>
          <p:cNvSpPr/>
          <p:nvPr/>
        </p:nvSpPr>
        <p:spPr>
          <a:xfrm>
            <a:off x="228600" y="4110205"/>
            <a:ext cx="8533660" cy="2246769"/>
          </a:xfrm>
          <a:prstGeom prst="rect">
            <a:avLst/>
          </a:prstGeom>
        </p:spPr>
        <p:txBody>
          <a:bodyPr wrap="square">
            <a:spAutoFit/>
          </a:bodyPr>
          <a:lstStyle/>
          <a:p>
            <a:endParaRPr lang="en-US" sz="2800" dirty="0" smtClean="0"/>
          </a:p>
          <a:p>
            <a:endParaRPr lang="en-US" sz="2800" dirty="0"/>
          </a:p>
          <a:p>
            <a:r>
              <a:rPr lang="en-US" sz="2800" dirty="0" smtClean="0">
                <a:solidFill>
                  <a:schemeClr val="tx2">
                    <a:lumMod val="75000"/>
                  </a:schemeClr>
                </a:solidFill>
              </a:rPr>
              <a:t>On </a:t>
            </a:r>
            <a:r>
              <a:rPr lang="en-US" sz="2800" dirty="0">
                <a:solidFill>
                  <a:schemeClr val="tx2">
                    <a:lumMod val="75000"/>
                  </a:schemeClr>
                </a:solidFill>
              </a:rPr>
              <a:t>a daily basis over 600 people receive vital services at our Senior </a:t>
            </a:r>
            <a:r>
              <a:rPr lang="en-US" sz="2800" dirty="0" smtClean="0">
                <a:solidFill>
                  <a:schemeClr val="tx2">
                    <a:lumMod val="75000"/>
                  </a:schemeClr>
                </a:solidFill>
              </a:rPr>
              <a:t>Centers, Youth Programs, Rehabilitation programs and </a:t>
            </a:r>
            <a:r>
              <a:rPr lang="en-US" sz="2800" dirty="0">
                <a:solidFill>
                  <a:schemeClr val="tx2">
                    <a:lumMod val="75000"/>
                  </a:schemeClr>
                </a:solidFill>
              </a:rPr>
              <a:t>Economic Development </a:t>
            </a:r>
            <a:r>
              <a:rPr lang="en-US" sz="2800" dirty="0" smtClean="0">
                <a:solidFill>
                  <a:schemeClr val="tx2">
                    <a:lumMod val="75000"/>
                  </a:schemeClr>
                </a:solidFill>
              </a:rPr>
              <a:t>programs.</a:t>
            </a:r>
            <a:endParaRPr lang="en-US" sz="2800" dirty="0">
              <a:solidFill>
                <a:schemeClr val="tx2">
                  <a:lumMod val="75000"/>
                </a:schemeClr>
              </a:solidFill>
            </a:endParaRPr>
          </a:p>
        </p:txBody>
      </p:sp>
    </p:spTree>
    <p:extLst>
      <p:ext uri="{BB962C8B-B14F-4D97-AF65-F5344CB8AC3E}">
        <p14:creationId xmlns:p14="http://schemas.microsoft.com/office/powerpoint/2010/main" val="33518340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19070"/>
            <a:ext cx="8560292" cy="4986529"/>
          </a:xfrm>
        </p:spPr>
        <p:txBody>
          <a:bodyPr>
            <a:normAutofit/>
          </a:bodyPr>
          <a:lstStyle/>
          <a:p>
            <a:r>
              <a:rPr lang="en-US" dirty="0" smtClean="0"/>
              <a:t>Providing services through-out the borough of Queens at schools, courts, home visiting, hospitals, churches; and very soon through our mobile treatment clinic. </a:t>
            </a:r>
            <a:endParaRPr lang="en-US" dirty="0"/>
          </a:p>
          <a:p>
            <a:pPr marL="45720" indent="0">
              <a:buNone/>
            </a:pPr>
            <a:endParaRPr lang="en-US" dirty="0" smtClean="0"/>
          </a:p>
          <a:p>
            <a:pPr marL="45720" indent="0">
              <a:buNone/>
            </a:pPr>
            <a:r>
              <a:rPr lang="en-US" dirty="0" smtClean="0"/>
              <a:t>Participant Demographics</a:t>
            </a:r>
          </a:p>
          <a:p>
            <a:pPr marL="45720" indent="0">
              <a:buNone/>
            </a:pPr>
            <a:endParaRPr lang="en-US" dirty="0" smtClean="0"/>
          </a:p>
          <a:p>
            <a:pPr marL="45720" indent="0">
              <a:buNone/>
            </a:pPr>
            <a:r>
              <a:rPr lang="en-US" dirty="0" smtClean="0"/>
              <a:t>Ages</a:t>
            </a:r>
            <a:endParaRPr lang="en-US" dirty="0"/>
          </a:p>
          <a:p>
            <a:r>
              <a:rPr lang="en-US" dirty="0"/>
              <a:t>0-17 21%</a:t>
            </a:r>
          </a:p>
          <a:p>
            <a:r>
              <a:rPr lang="en-US" dirty="0"/>
              <a:t>18-25 14%</a:t>
            </a:r>
          </a:p>
          <a:p>
            <a:r>
              <a:rPr lang="en-US" dirty="0"/>
              <a:t>26-35 18%</a:t>
            </a:r>
          </a:p>
          <a:p>
            <a:r>
              <a:rPr lang="en-US" dirty="0"/>
              <a:t>36-45 15%</a:t>
            </a:r>
          </a:p>
          <a:p>
            <a:r>
              <a:rPr lang="en-US" dirty="0"/>
              <a:t>46-59 10%</a:t>
            </a:r>
          </a:p>
          <a:p>
            <a:r>
              <a:rPr lang="en-US" dirty="0"/>
              <a:t>60+ 22%</a:t>
            </a:r>
          </a:p>
          <a:p>
            <a:endParaRPr lang="en-US" dirty="0"/>
          </a:p>
        </p:txBody>
      </p:sp>
      <p:sp>
        <p:nvSpPr>
          <p:cNvPr id="3" name="Title 2"/>
          <p:cNvSpPr>
            <a:spLocks noGrp="1"/>
          </p:cNvSpPr>
          <p:nvPr>
            <p:ph type="title"/>
          </p:nvPr>
        </p:nvSpPr>
        <p:spPr/>
        <p:txBody>
          <a:bodyPr/>
          <a:lstStyle/>
          <a:p>
            <a:r>
              <a:rPr lang="en-US" dirty="0" smtClean="0"/>
              <a:t>Who we Serve	</a:t>
            </a:r>
            <a:endParaRPr lang="en-US" dirty="0"/>
          </a:p>
        </p:txBody>
      </p:sp>
      <p:sp>
        <p:nvSpPr>
          <p:cNvPr id="4" name="TextBox 3"/>
          <p:cNvSpPr txBox="1"/>
          <p:nvPr/>
        </p:nvSpPr>
        <p:spPr>
          <a:xfrm>
            <a:off x="5562600" y="3124200"/>
            <a:ext cx="3048000" cy="4158061"/>
          </a:xfrm>
          <a:prstGeom prst="rect">
            <a:avLst/>
          </a:prstGeom>
          <a:noFill/>
        </p:spPr>
        <p:txBody>
          <a:bodyPr wrap="square" rtlCol="0">
            <a:spAutoFit/>
          </a:bodyPr>
          <a:lstStyle/>
          <a:p>
            <a:pPr marL="45720" lvl="0">
              <a:spcBef>
                <a:spcPct val="20000"/>
              </a:spcBef>
              <a:buClr>
                <a:srgbClr val="E5BC27"/>
              </a:buClr>
            </a:pPr>
            <a:endParaRPr lang="en-US" sz="1700" spc="150" dirty="0" smtClean="0">
              <a:solidFill>
                <a:srgbClr val="1F497D"/>
              </a:solidFill>
            </a:endParaRPr>
          </a:p>
          <a:p>
            <a:pPr marL="45720" lvl="0">
              <a:spcBef>
                <a:spcPct val="20000"/>
              </a:spcBef>
              <a:buClr>
                <a:srgbClr val="E5BC27"/>
              </a:buClr>
            </a:pPr>
            <a:endParaRPr lang="en-US" sz="1700" spc="150" dirty="0">
              <a:solidFill>
                <a:srgbClr val="1F497D"/>
              </a:solidFill>
            </a:endParaRPr>
          </a:p>
          <a:p>
            <a:pPr marL="45720" lvl="0">
              <a:spcBef>
                <a:spcPct val="20000"/>
              </a:spcBef>
              <a:buClr>
                <a:srgbClr val="E5BC27"/>
              </a:buClr>
            </a:pPr>
            <a:r>
              <a:rPr lang="en-US" sz="2000" spc="150" dirty="0" smtClean="0">
                <a:solidFill>
                  <a:srgbClr val="1F497D"/>
                </a:solidFill>
              </a:rPr>
              <a:t>Gender</a:t>
            </a:r>
            <a:endParaRPr lang="en-US" sz="2000" spc="150" dirty="0">
              <a:solidFill>
                <a:srgbClr val="1F497D"/>
              </a:solidFill>
            </a:endParaRPr>
          </a:p>
          <a:p>
            <a:pPr marL="274320" lvl="0" indent="-228600">
              <a:spcBef>
                <a:spcPct val="20000"/>
              </a:spcBef>
              <a:buClr>
                <a:srgbClr val="E5BC27"/>
              </a:buClr>
              <a:buFont typeface="Wingdings 2" pitchFamily="18" charset="2"/>
              <a:buChar char=""/>
            </a:pPr>
            <a:r>
              <a:rPr lang="en-US" sz="2000" spc="150" dirty="0">
                <a:solidFill>
                  <a:srgbClr val="1F497D"/>
                </a:solidFill>
              </a:rPr>
              <a:t>Male 58%</a:t>
            </a:r>
          </a:p>
          <a:p>
            <a:pPr marL="274320" lvl="0" indent="-228600">
              <a:spcBef>
                <a:spcPct val="20000"/>
              </a:spcBef>
              <a:buClr>
                <a:srgbClr val="E5BC27"/>
              </a:buClr>
              <a:buFont typeface="Wingdings 2" pitchFamily="18" charset="2"/>
              <a:buChar char=""/>
            </a:pPr>
            <a:r>
              <a:rPr lang="en-US" sz="2000" spc="150" dirty="0">
                <a:solidFill>
                  <a:srgbClr val="1F497D"/>
                </a:solidFill>
              </a:rPr>
              <a:t>Female 42</a:t>
            </a:r>
            <a:r>
              <a:rPr lang="en-US" sz="2000" spc="150" dirty="0" smtClean="0">
                <a:solidFill>
                  <a:srgbClr val="1F497D"/>
                </a:solidFill>
              </a:rPr>
              <a:t>%</a:t>
            </a:r>
            <a:endParaRPr lang="en-US" sz="2000" spc="150" dirty="0">
              <a:solidFill>
                <a:srgbClr val="1F497D"/>
              </a:solidFill>
            </a:endParaRPr>
          </a:p>
          <a:p>
            <a:pPr marL="45720" lvl="0">
              <a:spcBef>
                <a:spcPct val="20000"/>
              </a:spcBef>
              <a:buClr>
                <a:srgbClr val="E5BC27"/>
              </a:buClr>
            </a:pPr>
            <a:r>
              <a:rPr lang="en-US" sz="2000" spc="150" dirty="0">
                <a:solidFill>
                  <a:srgbClr val="1F497D"/>
                </a:solidFill>
              </a:rPr>
              <a:t>Race</a:t>
            </a:r>
          </a:p>
          <a:p>
            <a:pPr marL="274320" lvl="0" indent="-228600">
              <a:spcBef>
                <a:spcPct val="20000"/>
              </a:spcBef>
              <a:buClr>
                <a:srgbClr val="E5BC27"/>
              </a:buClr>
              <a:buFont typeface="Wingdings 2" pitchFamily="18" charset="2"/>
              <a:buChar char=""/>
            </a:pPr>
            <a:r>
              <a:rPr lang="en-US" sz="2000" spc="150" dirty="0">
                <a:solidFill>
                  <a:srgbClr val="1F497D"/>
                </a:solidFill>
              </a:rPr>
              <a:t>Latino 53%</a:t>
            </a:r>
          </a:p>
          <a:p>
            <a:pPr marL="274320" lvl="0" indent="-228600">
              <a:spcBef>
                <a:spcPct val="20000"/>
              </a:spcBef>
              <a:buClr>
                <a:srgbClr val="E5BC27"/>
              </a:buClr>
              <a:buFont typeface="Wingdings 2" pitchFamily="18" charset="2"/>
              <a:buChar char=""/>
            </a:pPr>
            <a:r>
              <a:rPr lang="en-US" sz="2000" spc="150" dirty="0">
                <a:solidFill>
                  <a:srgbClr val="1F497D"/>
                </a:solidFill>
              </a:rPr>
              <a:t>Black 31%</a:t>
            </a:r>
          </a:p>
          <a:p>
            <a:pPr marL="274320" lvl="0" indent="-228600">
              <a:spcBef>
                <a:spcPct val="20000"/>
              </a:spcBef>
              <a:buClr>
                <a:srgbClr val="E5BC27"/>
              </a:buClr>
              <a:buFont typeface="Wingdings 2" pitchFamily="18" charset="2"/>
              <a:buChar char=""/>
            </a:pPr>
            <a:r>
              <a:rPr lang="en-US" sz="2000" spc="150" dirty="0">
                <a:solidFill>
                  <a:srgbClr val="1F497D"/>
                </a:solidFill>
              </a:rPr>
              <a:t>Asian </a:t>
            </a:r>
            <a:r>
              <a:rPr lang="en-US" sz="2000" spc="150" dirty="0" smtClean="0">
                <a:solidFill>
                  <a:srgbClr val="1F497D"/>
                </a:solidFill>
              </a:rPr>
              <a:t>10%</a:t>
            </a:r>
            <a:endParaRPr lang="en-US" sz="2000" spc="150" dirty="0">
              <a:solidFill>
                <a:srgbClr val="1F497D"/>
              </a:solidFill>
            </a:endParaRPr>
          </a:p>
          <a:p>
            <a:pPr marL="274320" lvl="0" indent="-228600">
              <a:spcBef>
                <a:spcPct val="20000"/>
              </a:spcBef>
              <a:buClr>
                <a:srgbClr val="E5BC27"/>
              </a:buClr>
              <a:buFont typeface="Wingdings 2" pitchFamily="18" charset="2"/>
              <a:buChar char=""/>
            </a:pPr>
            <a:r>
              <a:rPr lang="en-US" sz="2000" spc="150" dirty="0">
                <a:solidFill>
                  <a:srgbClr val="1F497D"/>
                </a:solidFill>
              </a:rPr>
              <a:t>White </a:t>
            </a:r>
            <a:r>
              <a:rPr lang="en-US" sz="2000" spc="150" dirty="0" smtClean="0">
                <a:solidFill>
                  <a:srgbClr val="1F497D"/>
                </a:solidFill>
              </a:rPr>
              <a:t>6%</a:t>
            </a:r>
            <a:endParaRPr lang="en-US" sz="2000" spc="150" dirty="0">
              <a:solidFill>
                <a:srgbClr val="1F497D"/>
              </a:solidFill>
            </a:endParaRPr>
          </a:p>
          <a:p>
            <a:pPr marL="274320" lvl="0" indent="-228600">
              <a:spcBef>
                <a:spcPct val="20000"/>
              </a:spcBef>
              <a:buClr>
                <a:srgbClr val="E5BC27"/>
              </a:buClr>
              <a:buFont typeface="Wingdings 2" pitchFamily="18" charset="2"/>
              <a:buChar char=""/>
            </a:pPr>
            <a:endParaRPr lang="en-US" sz="1400" spc="150" dirty="0">
              <a:solidFill>
                <a:srgbClr val="1F497D"/>
              </a:solidFill>
            </a:endParaRPr>
          </a:p>
          <a:p>
            <a:endParaRPr lang="en-US" dirty="0"/>
          </a:p>
        </p:txBody>
      </p:sp>
    </p:spTree>
    <p:extLst>
      <p:ext uri="{BB962C8B-B14F-4D97-AF65-F5344CB8AC3E}">
        <p14:creationId xmlns:p14="http://schemas.microsoft.com/office/powerpoint/2010/main" val="21329240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1"/>
            <a:ext cx="8361263" cy="1143000"/>
          </a:xfrm>
          <a:ln>
            <a:solidFill>
              <a:srgbClr val="FFFF00"/>
            </a:solidFill>
          </a:ln>
        </p:spPr>
        <p:txBody>
          <a:bodyPr>
            <a:normAutofit/>
          </a:bodyPr>
          <a:lstStyle/>
          <a:p>
            <a:r>
              <a:rPr lang="en-US" sz="4000" dirty="0"/>
              <a:t> Community at work and Play </a:t>
            </a:r>
          </a:p>
        </p:txBody>
      </p:sp>
      <p:pic>
        <p:nvPicPr>
          <p:cNvPr id="3" name="Picture 2"/>
          <p:cNvPicPr>
            <a:picLocks noChangeAspect="1"/>
          </p:cNvPicPr>
          <p:nvPr/>
        </p:nvPicPr>
        <p:blipFill>
          <a:blip r:embed="rId2"/>
          <a:stretch>
            <a:fillRect/>
          </a:stretch>
        </p:blipFill>
        <p:spPr>
          <a:xfrm>
            <a:off x="371335" y="3860322"/>
            <a:ext cx="2905266" cy="29391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3853861"/>
            <a:ext cx="5554301" cy="29084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3591" y="1371601"/>
            <a:ext cx="2793522" cy="279352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310" y="1524000"/>
            <a:ext cx="3130291" cy="2329861"/>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4444" t="988" r="12222"/>
          <a:stretch/>
        </p:blipFill>
        <p:spPr>
          <a:xfrm rot="5400000">
            <a:off x="3461782" y="1002053"/>
            <a:ext cx="2329860" cy="3373758"/>
          </a:xfrm>
          <a:prstGeom prst="rect">
            <a:avLst/>
          </a:prstGeom>
        </p:spPr>
      </p:pic>
    </p:spTree>
    <p:extLst>
      <p:ext uri="{BB962C8B-B14F-4D97-AF65-F5344CB8AC3E}">
        <p14:creationId xmlns:p14="http://schemas.microsoft.com/office/powerpoint/2010/main" val="24836396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153400" cy="1143000"/>
          </a:xfrm>
          <a:ln>
            <a:solidFill>
              <a:srgbClr val="FFFF00"/>
            </a:solidFill>
          </a:ln>
        </p:spPr>
        <p:txBody>
          <a:bodyPr>
            <a:normAutofit/>
          </a:bodyPr>
          <a:lstStyle/>
          <a:p>
            <a:r>
              <a:rPr lang="en-US" sz="4000" dirty="0" smtClean="0"/>
              <a:t>Community at work and Play </a:t>
            </a:r>
            <a:endParaRPr lang="en-US"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8272" y="1447799"/>
            <a:ext cx="4312328" cy="27432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447799"/>
            <a:ext cx="3841072" cy="25908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99" y="4038599"/>
            <a:ext cx="3799647" cy="2819401"/>
          </a:xfrm>
          <a:prstGeom prst="rect">
            <a:avLst/>
          </a:prstGeom>
        </p:spPr>
      </p:pic>
      <p:pic>
        <p:nvPicPr>
          <p:cNvPr id="3" name="Picture 2"/>
          <p:cNvPicPr>
            <a:picLocks noChangeAspect="1"/>
          </p:cNvPicPr>
          <p:nvPr/>
        </p:nvPicPr>
        <p:blipFill>
          <a:blip r:embed="rId6"/>
          <a:stretch>
            <a:fillRect/>
          </a:stretch>
        </p:blipFill>
        <p:spPr>
          <a:xfrm>
            <a:off x="4298272" y="4191000"/>
            <a:ext cx="4464728" cy="2519525"/>
          </a:xfrm>
          <a:prstGeom prst="rect">
            <a:avLst/>
          </a:prstGeom>
        </p:spPr>
      </p:pic>
    </p:spTree>
    <p:extLst>
      <p:ext uri="{BB962C8B-B14F-4D97-AF65-F5344CB8AC3E}">
        <p14:creationId xmlns:p14="http://schemas.microsoft.com/office/powerpoint/2010/main" val="10242291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381261" cy="4986529"/>
          </a:xfrm>
        </p:spPr>
        <p:txBody>
          <a:bodyPr>
            <a:normAutofit fontScale="85000" lnSpcReduction="20000"/>
          </a:bodyPr>
          <a:lstStyle/>
          <a:p>
            <a:endParaRPr lang="en-US" dirty="0"/>
          </a:p>
          <a:p>
            <a:pPr marL="45720" indent="0">
              <a:buNone/>
            </a:pPr>
            <a:r>
              <a:rPr lang="en-US" b="1" dirty="0">
                <a:solidFill>
                  <a:schemeClr val="accent3">
                    <a:lumMod val="50000"/>
                  </a:schemeClr>
                </a:solidFill>
              </a:rPr>
              <a:t>R.I.S.E.U.P (Resiliency Inspired Self-Empowerment creates Unlimited Possibilities</a:t>
            </a:r>
            <a:r>
              <a:rPr lang="en-US" b="1" dirty="0" smtClean="0">
                <a:solidFill>
                  <a:schemeClr val="accent3">
                    <a:lumMod val="50000"/>
                  </a:schemeClr>
                </a:solidFill>
              </a:rPr>
              <a:t>) </a:t>
            </a:r>
          </a:p>
          <a:p>
            <a:pPr marL="45720" indent="0">
              <a:buNone/>
            </a:pPr>
            <a:r>
              <a:rPr lang="en-US" b="1" dirty="0" smtClean="0"/>
              <a:t>Prevention Program </a:t>
            </a:r>
            <a:endParaRPr lang="en-US" b="1" dirty="0"/>
          </a:p>
          <a:p>
            <a:r>
              <a:rPr lang="en-US" dirty="0"/>
              <a:t>5-20 years of </a:t>
            </a:r>
            <a:r>
              <a:rPr lang="en-US" dirty="0" smtClean="0"/>
              <a:t>age</a:t>
            </a:r>
            <a:r>
              <a:rPr lang="en-US" dirty="0"/>
              <a:t> </a:t>
            </a:r>
          </a:p>
          <a:p>
            <a:r>
              <a:rPr lang="en-US" dirty="0" smtClean="0"/>
              <a:t>Evidence </a:t>
            </a:r>
            <a:r>
              <a:rPr lang="en-US" dirty="0"/>
              <a:t>based </a:t>
            </a:r>
            <a:r>
              <a:rPr lang="en-US" dirty="0" smtClean="0"/>
              <a:t>and Positive Youth Development Interventions </a:t>
            </a:r>
            <a:endParaRPr lang="en-US" dirty="0"/>
          </a:p>
          <a:p>
            <a:pPr marL="45720" lvl="0" indent="0">
              <a:buClr>
                <a:srgbClr val="E5BC27"/>
              </a:buClr>
              <a:buNone/>
            </a:pPr>
            <a:r>
              <a:rPr lang="en-US" sz="2100" b="1" dirty="0" smtClean="0">
                <a:solidFill>
                  <a:srgbClr val="9BBB59">
                    <a:lumMod val="50000"/>
                  </a:srgbClr>
                </a:solidFill>
              </a:rPr>
              <a:t>Today’s Champion </a:t>
            </a:r>
          </a:p>
          <a:p>
            <a:pPr marL="45720" lvl="0" indent="0">
              <a:buClr>
                <a:srgbClr val="E5BC27"/>
              </a:buClr>
              <a:buNone/>
            </a:pPr>
            <a:r>
              <a:rPr lang="en-US" b="1" dirty="0" smtClean="0">
                <a:solidFill>
                  <a:srgbClr val="1F497D"/>
                </a:solidFill>
              </a:rPr>
              <a:t>Summer Camp</a:t>
            </a:r>
            <a:endParaRPr lang="en-US" b="1" dirty="0">
              <a:solidFill>
                <a:srgbClr val="1F497D"/>
              </a:solidFill>
            </a:endParaRPr>
          </a:p>
          <a:p>
            <a:pPr lvl="0">
              <a:buClr>
                <a:srgbClr val="E5BC27"/>
              </a:buClr>
            </a:pPr>
            <a:r>
              <a:rPr lang="en-US" dirty="0" smtClean="0">
                <a:solidFill>
                  <a:srgbClr val="1F497D"/>
                </a:solidFill>
              </a:rPr>
              <a:t>5-12 </a:t>
            </a:r>
            <a:r>
              <a:rPr lang="en-US" dirty="0">
                <a:solidFill>
                  <a:srgbClr val="1F497D"/>
                </a:solidFill>
              </a:rPr>
              <a:t>years of age </a:t>
            </a:r>
          </a:p>
          <a:p>
            <a:pPr lvl="0">
              <a:buClr>
                <a:srgbClr val="E5BC27"/>
              </a:buClr>
            </a:pPr>
            <a:r>
              <a:rPr lang="en-US" dirty="0" smtClean="0">
                <a:solidFill>
                  <a:srgbClr val="1F497D"/>
                </a:solidFill>
              </a:rPr>
              <a:t>STEM, Educational supports and trips.</a:t>
            </a:r>
            <a:endParaRPr lang="en-US" sz="2100" b="1" dirty="0" smtClean="0">
              <a:solidFill>
                <a:srgbClr val="9BBB59">
                  <a:lumMod val="50000"/>
                </a:srgbClr>
              </a:solidFill>
            </a:endParaRPr>
          </a:p>
          <a:p>
            <a:pPr marL="45720" lvl="0" indent="0">
              <a:buClr>
                <a:srgbClr val="E5BC27"/>
              </a:buClr>
              <a:buNone/>
            </a:pPr>
            <a:r>
              <a:rPr lang="en-US" sz="2100" b="1" dirty="0" smtClean="0">
                <a:solidFill>
                  <a:srgbClr val="9BBB59">
                    <a:lumMod val="50000"/>
                  </a:srgbClr>
                </a:solidFill>
              </a:rPr>
              <a:t>Youth Recovery Clubhouse (*NEW*) </a:t>
            </a:r>
          </a:p>
          <a:p>
            <a:pPr marL="45720" lvl="0" indent="0">
              <a:buClr>
                <a:srgbClr val="E5BC27"/>
              </a:buClr>
              <a:buNone/>
            </a:pPr>
            <a:r>
              <a:rPr lang="en-US" b="1" dirty="0" smtClean="0">
                <a:solidFill>
                  <a:srgbClr val="1F497D"/>
                </a:solidFill>
              </a:rPr>
              <a:t>Teen Center</a:t>
            </a:r>
            <a:endParaRPr lang="en-US" b="1" dirty="0">
              <a:solidFill>
                <a:srgbClr val="1F497D"/>
              </a:solidFill>
            </a:endParaRPr>
          </a:p>
          <a:p>
            <a:pPr lvl="0">
              <a:buClr>
                <a:srgbClr val="E5BC27"/>
              </a:buClr>
            </a:pPr>
            <a:r>
              <a:rPr lang="en-US" dirty="0" smtClean="0">
                <a:solidFill>
                  <a:srgbClr val="1F497D"/>
                </a:solidFill>
              </a:rPr>
              <a:t>12-17 </a:t>
            </a:r>
            <a:r>
              <a:rPr lang="en-US" dirty="0">
                <a:solidFill>
                  <a:srgbClr val="1F497D"/>
                </a:solidFill>
              </a:rPr>
              <a:t>years of age </a:t>
            </a:r>
          </a:p>
          <a:p>
            <a:pPr lvl="0">
              <a:buClr>
                <a:srgbClr val="E5BC27"/>
              </a:buClr>
            </a:pPr>
            <a:r>
              <a:rPr lang="en-US" dirty="0" smtClean="0">
                <a:solidFill>
                  <a:srgbClr val="1F497D"/>
                </a:solidFill>
              </a:rPr>
              <a:t>Safe drug free space to support recovery and reduce risks for all youth.</a:t>
            </a:r>
          </a:p>
          <a:p>
            <a:pPr lvl="0">
              <a:buClr>
                <a:srgbClr val="E5BC27"/>
              </a:buClr>
            </a:pPr>
            <a:r>
              <a:rPr lang="en-US" sz="2100" b="1" dirty="0" smtClean="0">
                <a:solidFill>
                  <a:srgbClr val="9BBB59">
                    <a:lumMod val="50000"/>
                  </a:srgbClr>
                </a:solidFill>
              </a:rPr>
              <a:t>Recreation </a:t>
            </a:r>
          </a:p>
          <a:p>
            <a:pPr marL="45720" lvl="0" indent="0">
              <a:buClr>
                <a:srgbClr val="E5BC27"/>
              </a:buClr>
              <a:buNone/>
            </a:pPr>
            <a:r>
              <a:rPr lang="en-US" b="1" dirty="0" smtClean="0">
                <a:solidFill>
                  <a:srgbClr val="1F497D"/>
                </a:solidFill>
              </a:rPr>
              <a:t>Fitness Program </a:t>
            </a:r>
            <a:endParaRPr lang="en-US" b="1" dirty="0">
              <a:solidFill>
                <a:srgbClr val="1F497D"/>
              </a:solidFill>
            </a:endParaRPr>
          </a:p>
          <a:p>
            <a:pPr lvl="0">
              <a:buClr>
                <a:srgbClr val="E5BC27"/>
              </a:buClr>
            </a:pPr>
            <a:r>
              <a:rPr lang="en-US" dirty="0" smtClean="0">
                <a:solidFill>
                  <a:srgbClr val="1F497D"/>
                </a:solidFill>
              </a:rPr>
              <a:t>5-24 </a:t>
            </a:r>
            <a:r>
              <a:rPr lang="en-US" dirty="0">
                <a:solidFill>
                  <a:srgbClr val="1F497D"/>
                </a:solidFill>
              </a:rPr>
              <a:t>years of age </a:t>
            </a:r>
          </a:p>
          <a:p>
            <a:pPr lvl="0">
              <a:buClr>
                <a:srgbClr val="E5BC27"/>
              </a:buClr>
            </a:pPr>
            <a:r>
              <a:rPr lang="en-US" dirty="0" smtClean="0">
                <a:solidFill>
                  <a:srgbClr val="1F497D"/>
                </a:solidFill>
              </a:rPr>
              <a:t>Positive Alternatives, AAU Basketball, Boxing and Soccer.</a:t>
            </a:r>
            <a:endParaRPr lang="en-US" sz="2100" b="1" dirty="0">
              <a:solidFill>
                <a:srgbClr val="9BBB59">
                  <a:lumMod val="50000"/>
                </a:srgbClr>
              </a:solidFill>
            </a:endParaRPr>
          </a:p>
          <a:p>
            <a:pPr marL="45720" lvl="0" indent="0">
              <a:buClr>
                <a:srgbClr val="E5BC27"/>
              </a:buClr>
              <a:buNone/>
            </a:pPr>
            <a:endParaRPr lang="en-US" sz="2100" b="1" dirty="0" smtClean="0">
              <a:solidFill>
                <a:srgbClr val="9BBB59">
                  <a:lumMod val="50000"/>
                </a:srgbClr>
              </a:solidFill>
            </a:endParaRPr>
          </a:p>
          <a:p>
            <a:endParaRPr lang="en-US" dirty="0"/>
          </a:p>
        </p:txBody>
      </p:sp>
      <p:sp>
        <p:nvSpPr>
          <p:cNvPr id="3" name="Title 2"/>
          <p:cNvSpPr>
            <a:spLocks noGrp="1"/>
          </p:cNvSpPr>
          <p:nvPr>
            <p:ph type="title"/>
          </p:nvPr>
        </p:nvSpPr>
        <p:spPr/>
        <p:txBody>
          <a:bodyPr/>
          <a:lstStyle/>
          <a:p>
            <a:r>
              <a:rPr lang="en-US"/>
              <a:t>Youth Services </a:t>
            </a:r>
          </a:p>
        </p:txBody>
      </p:sp>
    </p:spTree>
    <p:extLst>
      <p:ext uri="{BB962C8B-B14F-4D97-AF65-F5344CB8AC3E}">
        <p14:creationId xmlns:p14="http://schemas.microsoft.com/office/powerpoint/2010/main" val="26884464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381261" cy="5062729"/>
          </a:xfrm>
        </p:spPr>
        <p:txBody>
          <a:bodyPr>
            <a:normAutofit fontScale="92500" lnSpcReduction="10000"/>
          </a:bodyPr>
          <a:lstStyle/>
          <a:p>
            <a:pPr marL="45720" indent="0">
              <a:buNone/>
            </a:pPr>
            <a:r>
              <a:rPr lang="en-US" b="1" dirty="0" smtClean="0">
                <a:solidFill>
                  <a:schemeClr val="accent3">
                    <a:lumMod val="50000"/>
                  </a:schemeClr>
                </a:solidFill>
              </a:rPr>
              <a:t>Outpatient Program</a:t>
            </a:r>
          </a:p>
          <a:p>
            <a:pPr lvl="0">
              <a:buClr>
                <a:srgbClr val="E5BC27"/>
              </a:buClr>
            </a:pPr>
            <a:r>
              <a:rPr lang="en-US" dirty="0" smtClean="0"/>
              <a:t>Article 32 </a:t>
            </a:r>
            <a:r>
              <a:rPr lang="en-US" dirty="0" smtClean="0">
                <a:solidFill>
                  <a:srgbClr val="1F497D"/>
                </a:solidFill>
              </a:rPr>
              <a:t>Medically-supervised </a:t>
            </a:r>
            <a:r>
              <a:rPr lang="en-US" dirty="0" smtClean="0"/>
              <a:t>Rehabilitation Treatment </a:t>
            </a:r>
          </a:p>
          <a:p>
            <a:pPr lvl="0">
              <a:buClr>
                <a:srgbClr val="E5BC27"/>
              </a:buClr>
            </a:pPr>
            <a:r>
              <a:rPr lang="en-US" dirty="0" smtClean="0"/>
              <a:t>13 and older; </a:t>
            </a:r>
            <a:r>
              <a:rPr lang="en-US" sz="1900" dirty="0">
                <a:solidFill>
                  <a:srgbClr val="1F497D"/>
                </a:solidFill>
              </a:rPr>
              <a:t>Evidence-Based </a:t>
            </a:r>
            <a:r>
              <a:rPr lang="en-US" sz="1900" dirty="0" smtClean="0">
                <a:solidFill>
                  <a:srgbClr val="1F497D"/>
                </a:solidFill>
              </a:rPr>
              <a:t>approaches that are </a:t>
            </a:r>
            <a:r>
              <a:rPr lang="en-US" sz="1900" dirty="0" smtClean="0"/>
              <a:t>Person </a:t>
            </a:r>
            <a:r>
              <a:rPr lang="en-US" sz="1900" dirty="0"/>
              <a:t>Centered, Family </a:t>
            </a:r>
            <a:r>
              <a:rPr lang="en-US" sz="1900" dirty="0" smtClean="0"/>
              <a:t>Focused and Trauma-Informed Care. </a:t>
            </a:r>
          </a:p>
          <a:p>
            <a:pPr lvl="0">
              <a:buClr>
                <a:srgbClr val="E5BC27"/>
              </a:buClr>
            </a:pPr>
            <a:endParaRPr lang="en-US" dirty="0" smtClean="0"/>
          </a:p>
          <a:p>
            <a:pPr marL="45720" lvl="0" indent="0">
              <a:buClr>
                <a:srgbClr val="E5BC27"/>
              </a:buClr>
              <a:buNone/>
            </a:pPr>
            <a:r>
              <a:rPr lang="en-US" b="1" dirty="0" smtClean="0">
                <a:solidFill>
                  <a:srgbClr val="9BBB59">
                    <a:lumMod val="50000"/>
                  </a:srgbClr>
                </a:solidFill>
              </a:rPr>
              <a:t>Intensive Residential Program</a:t>
            </a:r>
            <a:endParaRPr lang="en-US" b="1" dirty="0">
              <a:solidFill>
                <a:srgbClr val="9BBB59">
                  <a:lumMod val="50000"/>
                </a:srgbClr>
              </a:solidFill>
            </a:endParaRPr>
          </a:p>
          <a:p>
            <a:pPr lvl="0">
              <a:buClr>
                <a:srgbClr val="E5BC27"/>
              </a:buClr>
            </a:pPr>
            <a:r>
              <a:rPr lang="en-US" dirty="0" smtClean="0">
                <a:solidFill>
                  <a:srgbClr val="1F497D"/>
                </a:solidFill>
              </a:rPr>
              <a:t>Co-Ed 51-bed facility for people with </a:t>
            </a:r>
            <a:r>
              <a:rPr lang="en-US" dirty="0">
                <a:solidFill>
                  <a:srgbClr val="1F497D"/>
                </a:solidFill>
              </a:rPr>
              <a:t>chronic substance use disorders. </a:t>
            </a:r>
            <a:endParaRPr lang="en-US" dirty="0" smtClean="0">
              <a:solidFill>
                <a:srgbClr val="1F497D"/>
              </a:solidFill>
            </a:endParaRPr>
          </a:p>
          <a:p>
            <a:pPr lvl="0">
              <a:buClr>
                <a:srgbClr val="E5BC27"/>
              </a:buClr>
            </a:pPr>
            <a:r>
              <a:rPr lang="en-US" dirty="0">
                <a:solidFill>
                  <a:srgbClr val="1F497D"/>
                </a:solidFill>
              </a:rPr>
              <a:t>18 and o</a:t>
            </a:r>
            <a:r>
              <a:rPr lang="en-US" dirty="0" smtClean="0">
                <a:solidFill>
                  <a:srgbClr val="1F497D"/>
                </a:solidFill>
              </a:rPr>
              <a:t>lder; Relapse Prevention, Mental Health, vocational training and housing placement.</a:t>
            </a:r>
            <a:endParaRPr lang="en-US" dirty="0">
              <a:solidFill>
                <a:srgbClr val="1F497D"/>
              </a:solidFill>
            </a:endParaRPr>
          </a:p>
          <a:p>
            <a:pPr lvl="0">
              <a:buClr>
                <a:srgbClr val="E5BC27"/>
              </a:buClr>
            </a:pPr>
            <a:endParaRPr lang="en-US" dirty="0">
              <a:solidFill>
                <a:srgbClr val="1F497D"/>
              </a:solidFill>
            </a:endParaRPr>
          </a:p>
          <a:p>
            <a:pPr marL="45720" lvl="0" indent="0">
              <a:buClr>
                <a:srgbClr val="E5BC27"/>
              </a:buClr>
              <a:buNone/>
            </a:pPr>
            <a:r>
              <a:rPr lang="en-US" b="1" dirty="0" smtClean="0">
                <a:solidFill>
                  <a:srgbClr val="9BBB59">
                    <a:lumMod val="50000"/>
                  </a:srgbClr>
                </a:solidFill>
              </a:rPr>
              <a:t>Center of Treatment Innovation </a:t>
            </a:r>
            <a:r>
              <a:rPr lang="en-US" sz="1900" b="1" dirty="0" smtClean="0">
                <a:solidFill>
                  <a:srgbClr val="9BBB59">
                    <a:lumMod val="50000"/>
                  </a:srgbClr>
                </a:solidFill>
              </a:rPr>
              <a:t>(*</a:t>
            </a:r>
            <a:r>
              <a:rPr lang="en-US" sz="1900" b="1" dirty="0">
                <a:solidFill>
                  <a:srgbClr val="9BBB59">
                    <a:lumMod val="50000"/>
                  </a:srgbClr>
                </a:solidFill>
              </a:rPr>
              <a:t>NEW*) </a:t>
            </a:r>
            <a:endParaRPr lang="en-US" b="1" dirty="0">
              <a:solidFill>
                <a:srgbClr val="9BBB59">
                  <a:lumMod val="50000"/>
                </a:srgbClr>
              </a:solidFill>
            </a:endParaRPr>
          </a:p>
          <a:p>
            <a:pPr lvl="0">
              <a:buClr>
                <a:srgbClr val="E5BC27"/>
              </a:buClr>
            </a:pPr>
            <a:r>
              <a:rPr lang="en-US" dirty="0" smtClean="0"/>
              <a:t>Telehealth </a:t>
            </a:r>
            <a:r>
              <a:rPr lang="en-US" dirty="0"/>
              <a:t>medication assessment and medication </a:t>
            </a:r>
            <a:r>
              <a:rPr lang="en-US" dirty="0" smtClean="0"/>
              <a:t>management</a:t>
            </a:r>
            <a:r>
              <a:rPr lang="en-US" dirty="0"/>
              <a:t> </a:t>
            </a:r>
            <a:r>
              <a:rPr lang="en-US" dirty="0" smtClean="0"/>
              <a:t>through mobile health clinic. </a:t>
            </a:r>
          </a:p>
          <a:p>
            <a:pPr lvl="0">
              <a:buClr>
                <a:srgbClr val="E5BC27"/>
              </a:buClr>
            </a:pPr>
            <a:r>
              <a:rPr lang="en-US" dirty="0"/>
              <a:t>Utilizing Certified Recovery Peer Advocates (CRPA) to outreach connect Queens residents to treatment.</a:t>
            </a:r>
          </a:p>
          <a:p>
            <a:pPr lvl="0">
              <a:buClr>
                <a:srgbClr val="E5BC27"/>
              </a:buClr>
            </a:pPr>
            <a:endParaRPr lang="en-US" dirty="0"/>
          </a:p>
        </p:txBody>
      </p:sp>
      <p:sp>
        <p:nvSpPr>
          <p:cNvPr id="3" name="Title 2"/>
          <p:cNvSpPr>
            <a:spLocks noGrp="1"/>
          </p:cNvSpPr>
          <p:nvPr>
            <p:ph type="title"/>
          </p:nvPr>
        </p:nvSpPr>
        <p:spPr/>
        <p:txBody>
          <a:bodyPr/>
          <a:lstStyle/>
          <a:p>
            <a:r>
              <a:rPr lang="en-US" dirty="0" smtClean="0"/>
              <a:t>Recovery Services </a:t>
            </a:r>
            <a:endParaRPr lang="en-US" dirty="0"/>
          </a:p>
        </p:txBody>
      </p:sp>
    </p:spTree>
    <p:extLst>
      <p:ext uri="{BB962C8B-B14F-4D97-AF65-F5344CB8AC3E}">
        <p14:creationId xmlns:p14="http://schemas.microsoft.com/office/powerpoint/2010/main" val="120483446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2">
      <a:dk1>
        <a:sysClr val="windowText" lastClr="000000"/>
      </a:dk1>
      <a:lt1>
        <a:sysClr val="window" lastClr="FFFFFF"/>
      </a:lt1>
      <a:dk2>
        <a:srgbClr val="1F497D"/>
      </a:dk2>
      <a:lt2>
        <a:srgbClr val="EEECE1"/>
      </a:lt2>
      <a:accent1>
        <a:srgbClr val="E5BC27"/>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2678</TotalTime>
  <Words>626</Words>
  <Application>Microsoft Macintosh PowerPoint</Application>
  <PresentationFormat>On-screen Show (4:3)</PresentationFormat>
  <Paragraphs>109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Grid</vt:lpstr>
      <vt:lpstr>Community Challenges with Data: How do we show our impact and value. </vt:lpstr>
      <vt:lpstr>Mission statement </vt:lpstr>
      <vt:lpstr>ELMCOR Values </vt:lpstr>
      <vt:lpstr>Our Community </vt:lpstr>
      <vt:lpstr>Who we Serve </vt:lpstr>
      <vt:lpstr> Community at work and Play </vt:lpstr>
      <vt:lpstr>Community at work and Play </vt:lpstr>
      <vt:lpstr>Youth Services </vt:lpstr>
      <vt:lpstr>Recovery Services </vt:lpstr>
      <vt:lpstr>Recovery outcomes </vt:lpstr>
      <vt:lpstr>Senior and Economic Development Services </vt:lpstr>
      <vt:lpstr>DATA Challenges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Staffs Day</dc:title>
  <dc:creator>Master</dc:creator>
  <cp:lastModifiedBy>Kathryn Naum</cp:lastModifiedBy>
  <cp:revision>117</cp:revision>
  <dcterms:created xsi:type="dcterms:W3CDTF">2012-04-02T03:29:25Z</dcterms:created>
  <dcterms:modified xsi:type="dcterms:W3CDTF">2019-03-01T21:42:41Z</dcterms:modified>
</cp:coreProperties>
</file>