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74" r:id="rId2"/>
    <p:sldId id="257" r:id="rId3"/>
    <p:sldId id="275" r:id="rId4"/>
    <p:sldId id="260" r:id="rId5"/>
    <p:sldId id="280" r:id="rId6"/>
    <p:sldId id="279" r:id="rId7"/>
    <p:sldId id="281" r:id="rId8"/>
    <p:sldId id="276" r:id="rId9"/>
    <p:sldId id="277" r:id="rId10"/>
    <p:sldId id="278" r:id="rId11"/>
    <p:sldId id="283" r:id="rId12"/>
    <p:sldId id="284" r:id="rId13"/>
    <p:sldId id="282" r:id="rId14"/>
    <p:sldId id="285" r:id="rId15"/>
    <p:sldId id="286" r:id="rId16"/>
    <p:sldId id="287" r:id="rId17"/>
    <p:sldId id="288" r:id="rId18"/>
    <p:sldId id="289" r:id="rId19"/>
    <p:sldId id="290" r:id="rId20"/>
    <p:sldId id="291" r:id="rId21"/>
    <p:sldId id="293" r:id="rId22"/>
    <p:sldId id="294" r:id="rId23"/>
    <p:sldId id="295" r:id="rId24"/>
    <p:sldId id="296" r:id="rId25"/>
    <p:sldId id="297" r:id="rId26"/>
    <p:sldId id="298" r:id="rId27"/>
    <p:sldId id="299" r:id="rId28"/>
    <p:sldId id="300" r:id="rId29"/>
    <p:sldId id="301" r:id="rId30"/>
    <p:sldId id="302" r:id="rId31"/>
    <p:sldId id="303" r:id="rId32"/>
    <p:sldId id="29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80424C-E5D4-49BC-B23F-53179855D9A1}" v="52" dt="2020-08-09T16:50:48.8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829" autoAdjust="0"/>
    <p:restoredTop sz="94660"/>
  </p:normalViewPr>
  <p:slideViewPr>
    <p:cSldViewPr snapToGrid="0">
      <p:cViewPr varScale="1">
        <p:scale>
          <a:sx n="105" d="100"/>
          <a:sy n="105" d="100"/>
        </p:scale>
        <p:origin x="200" y="384"/>
      </p:cViewPr>
      <p:guideLst/>
    </p:cSldViewPr>
  </p:slideViewPr>
  <p:notesTextViewPr>
    <p:cViewPr>
      <p:scale>
        <a:sx n="1" d="1"/>
        <a:sy n="1" d="1"/>
      </p:scale>
      <p:origin x="0" y="0"/>
    </p:cViewPr>
  </p:notesTextViewPr>
  <p:sorterViewPr>
    <p:cViewPr>
      <p:scale>
        <a:sx n="100" d="100"/>
        <a:sy n="100" d="100"/>
      </p:scale>
      <p:origin x="0" y="-10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56C86B-B3A5-6847-8F50-2446B132FDCC}" type="datetimeFigureOut">
              <a:rPr lang="en-US" smtClean="0"/>
              <a:t>8/10/20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16ADC4-DE62-EB41-8B29-03DCDD1EDA8A}" type="slidenum">
              <a:rPr lang="en-US" smtClean="0"/>
              <a:t>‹#›</a:t>
            </a:fld>
            <a:endParaRPr lang="en-US" dirty="0"/>
          </a:p>
        </p:txBody>
      </p:sp>
    </p:spTree>
    <p:extLst>
      <p:ext uri="{BB962C8B-B14F-4D97-AF65-F5344CB8AC3E}">
        <p14:creationId xmlns:p14="http://schemas.microsoft.com/office/powerpoint/2010/main" val="128175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d5edd2ef1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8d5edd2ef1_0_24: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g8d5edd2ef1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30373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8"/>
        <p:cNvGrpSpPr/>
        <p:nvPr/>
      </p:nvGrpSpPr>
      <p:grpSpPr>
        <a:xfrm>
          <a:off x="0" y="0"/>
          <a:ext cx="0" cy="0"/>
          <a:chOff x="0" y="0"/>
          <a:chExt cx="0" cy="0"/>
        </a:xfrm>
      </p:grpSpPr>
      <p:sp>
        <p:nvSpPr>
          <p:cNvPr id="19" name="Google Shape;19;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2"/>
              </a:buClr>
              <a:buSzPts val="2400"/>
              <a:buNone/>
              <a:defRPr sz="2400" b="1"/>
            </a:lvl1pPr>
            <a:lvl2pPr marL="914400" lvl="1" indent="-228600" algn="l">
              <a:lnSpc>
                <a:spcPct val="90000"/>
              </a:lnSpc>
              <a:spcBef>
                <a:spcPts val="500"/>
              </a:spcBef>
              <a:spcAft>
                <a:spcPts val="0"/>
              </a:spcAft>
              <a:buClr>
                <a:schemeClr val="lt2"/>
              </a:buClr>
              <a:buSzPts val="2000"/>
              <a:buNone/>
              <a:defRPr sz="2000" b="1"/>
            </a:lvl2pPr>
            <a:lvl3pPr marL="1371600" lvl="2" indent="-228600" algn="l">
              <a:lnSpc>
                <a:spcPct val="90000"/>
              </a:lnSpc>
              <a:spcBef>
                <a:spcPts val="500"/>
              </a:spcBef>
              <a:spcAft>
                <a:spcPts val="0"/>
              </a:spcAft>
              <a:buClr>
                <a:schemeClr val="lt2"/>
              </a:buClr>
              <a:buSzPts val="1800"/>
              <a:buNone/>
              <a:defRPr sz="1800" b="1"/>
            </a:lvl3pPr>
            <a:lvl4pPr marL="1828800" lvl="3" indent="-228600" algn="l">
              <a:lnSpc>
                <a:spcPct val="90000"/>
              </a:lnSpc>
              <a:spcBef>
                <a:spcPts val="500"/>
              </a:spcBef>
              <a:spcAft>
                <a:spcPts val="0"/>
              </a:spcAft>
              <a:buClr>
                <a:schemeClr val="lt2"/>
              </a:buClr>
              <a:buSzPts val="1600"/>
              <a:buNone/>
              <a:defRPr sz="1600" b="1"/>
            </a:lvl4pPr>
            <a:lvl5pPr marL="2286000" lvl="4" indent="-228600" algn="l">
              <a:lnSpc>
                <a:spcPct val="90000"/>
              </a:lnSpc>
              <a:spcBef>
                <a:spcPts val="500"/>
              </a:spcBef>
              <a:spcAft>
                <a:spcPts val="0"/>
              </a:spcAft>
              <a:buClr>
                <a:schemeClr val="lt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 name="Google Shape;21;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2"/>
              </a:buClr>
              <a:buSzPts val="1800"/>
              <a:buChar char="•"/>
              <a:defRPr/>
            </a:lvl1pPr>
            <a:lvl2pPr marL="914400" lvl="1" indent="-342900" algn="l">
              <a:lnSpc>
                <a:spcPct val="90000"/>
              </a:lnSpc>
              <a:spcBef>
                <a:spcPts val="500"/>
              </a:spcBef>
              <a:spcAft>
                <a:spcPts val="0"/>
              </a:spcAft>
              <a:buClr>
                <a:schemeClr val="lt2"/>
              </a:buClr>
              <a:buSzPts val="1800"/>
              <a:buChar char="•"/>
              <a:defRPr/>
            </a:lvl2pPr>
            <a:lvl3pPr marL="1371600" lvl="2" indent="-342900" algn="l">
              <a:lnSpc>
                <a:spcPct val="90000"/>
              </a:lnSpc>
              <a:spcBef>
                <a:spcPts val="500"/>
              </a:spcBef>
              <a:spcAft>
                <a:spcPts val="0"/>
              </a:spcAft>
              <a:buClr>
                <a:schemeClr val="lt2"/>
              </a:buClr>
              <a:buSzPts val="1800"/>
              <a:buChar char="•"/>
              <a:defRPr/>
            </a:lvl3pPr>
            <a:lvl4pPr marL="1828800" lvl="3" indent="-342900" algn="l">
              <a:lnSpc>
                <a:spcPct val="90000"/>
              </a:lnSpc>
              <a:spcBef>
                <a:spcPts val="500"/>
              </a:spcBef>
              <a:spcAft>
                <a:spcPts val="0"/>
              </a:spcAft>
              <a:buClr>
                <a:schemeClr val="lt2"/>
              </a:buClr>
              <a:buSzPts val="1800"/>
              <a:buChar char="•"/>
              <a:defRPr/>
            </a:lvl4pPr>
            <a:lvl5pPr marL="2286000" lvl="4" indent="-342900" algn="l">
              <a:lnSpc>
                <a:spcPct val="90000"/>
              </a:lnSpc>
              <a:spcBef>
                <a:spcPts val="500"/>
              </a:spcBef>
              <a:spcAft>
                <a:spcPts val="0"/>
              </a:spcAft>
              <a:buClr>
                <a:schemeClr val="l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2"/>
              </a:buClr>
              <a:buSzPts val="2400"/>
              <a:buNone/>
              <a:defRPr sz="2400" b="1"/>
            </a:lvl1pPr>
            <a:lvl2pPr marL="914400" lvl="1" indent="-228600" algn="l">
              <a:lnSpc>
                <a:spcPct val="90000"/>
              </a:lnSpc>
              <a:spcBef>
                <a:spcPts val="500"/>
              </a:spcBef>
              <a:spcAft>
                <a:spcPts val="0"/>
              </a:spcAft>
              <a:buClr>
                <a:schemeClr val="lt2"/>
              </a:buClr>
              <a:buSzPts val="2000"/>
              <a:buNone/>
              <a:defRPr sz="2000" b="1"/>
            </a:lvl2pPr>
            <a:lvl3pPr marL="1371600" lvl="2" indent="-228600" algn="l">
              <a:lnSpc>
                <a:spcPct val="90000"/>
              </a:lnSpc>
              <a:spcBef>
                <a:spcPts val="500"/>
              </a:spcBef>
              <a:spcAft>
                <a:spcPts val="0"/>
              </a:spcAft>
              <a:buClr>
                <a:schemeClr val="lt2"/>
              </a:buClr>
              <a:buSzPts val="1800"/>
              <a:buNone/>
              <a:defRPr sz="1800" b="1"/>
            </a:lvl3pPr>
            <a:lvl4pPr marL="1828800" lvl="3" indent="-228600" algn="l">
              <a:lnSpc>
                <a:spcPct val="90000"/>
              </a:lnSpc>
              <a:spcBef>
                <a:spcPts val="500"/>
              </a:spcBef>
              <a:spcAft>
                <a:spcPts val="0"/>
              </a:spcAft>
              <a:buClr>
                <a:schemeClr val="lt2"/>
              </a:buClr>
              <a:buSzPts val="1600"/>
              <a:buNone/>
              <a:defRPr sz="1600" b="1"/>
            </a:lvl4pPr>
            <a:lvl5pPr marL="2286000" lvl="4" indent="-228600" algn="l">
              <a:lnSpc>
                <a:spcPct val="90000"/>
              </a:lnSpc>
              <a:spcBef>
                <a:spcPts val="500"/>
              </a:spcBef>
              <a:spcAft>
                <a:spcPts val="0"/>
              </a:spcAft>
              <a:buClr>
                <a:schemeClr val="lt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3" name="Google Shape;23;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2"/>
              </a:buClr>
              <a:buSzPts val="1800"/>
              <a:buChar char="•"/>
              <a:defRPr/>
            </a:lvl1pPr>
            <a:lvl2pPr marL="914400" lvl="1" indent="-342900" algn="l">
              <a:lnSpc>
                <a:spcPct val="90000"/>
              </a:lnSpc>
              <a:spcBef>
                <a:spcPts val="500"/>
              </a:spcBef>
              <a:spcAft>
                <a:spcPts val="0"/>
              </a:spcAft>
              <a:buClr>
                <a:schemeClr val="lt2"/>
              </a:buClr>
              <a:buSzPts val="1800"/>
              <a:buChar char="•"/>
              <a:defRPr/>
            </a:lvl2pPr>
            <a:lvl3pPr marL="1371600" lvl="2" indent="-342900" algn="l">
              <a:lnSpc>
                <a:spcPct val="90000"/>
              </a:lnSpc>
              <a:spcBef>
                <a:spcPts val="500"/>
              </a:spcBef>
              <a:spcAft>
                <a:spcPts val="0"/>
              </a:spcAft>
              <a:buClr>
                <a:schemeClr val="lt2"/>
              </a:buClr>
              <a:buSzPts val="1800"/>
              <a:buChar char="•"/>
              <a:defRPr/>
            </a:lvl3pPr>
            <a:lvl4pPr marL="1828800" lvl="3" indent="-342900" algn="l">
              <a:lnSpc>
                <a:spcPct val="90000"/>
              </a:lnSpc>
              <a:spcBef>
                <a:spcPts val="500"/>
              </a:spcBef>
              <a:spcAft>
                <a:spcPts val="0"/>
              </a:spcAft>
              <a:buClr>
                <a:schemeClr val="lt2"/>
              </a:buClr>
              <a:buSzPts val="1800"/>
              <a:buChar char="•"/>
              <a:defRPr/>
            </a:lvl4pPr>
            <a:lvl5pPr marL="2286000" lvl="4" indent="-342900" algn="l">
              <a:lnSpc>
                <a:spcPct val="90000"/>
              </a:lnSpc>
              <a:spcBef>
                <a:spcPts val="500"/>
              </a:spcBef>
              <a:spcAft>
                <a:spcPts val="0"/>
              </a:spcAft>
              <a:buClr>
                <a:schemeClr val="l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 name="Google Shape;24;p39"/>
          <p:cNvPicPr preferRelativeResize="0"/>
          <p:nvPr/>
        </p:nvPicPr>
        <p:blipFill rotWithShape="1">
          <a:blip r:embed="rId2">
            <a:alphaModFix/>
          </a:blip>
          <a:srcRect/>
          <a:stretch/>
        </p:blipFill>
        <p:spPr>
          <a:xfrm>
            <a:off x="10719863" y="136525"/>
            <a:ext cx="1267873" cy="457200"/>
          </a:xfrm>
          <a:prstGeom prst="rect">
            <a:avLst/>
          </a:prstGeom>
          <a:noFill/>
          <a:ln>
            <a:noFill/>
          </a:ln>
        </p:spPr>
      </p:pic>
    </p:spTree>
    <p:extLst>
      <p:ext uri="{BB962C8B-B14F-4D97-AF65-F5344CB8AC3E}">
        <p14:creationId xmlns:p14="http://schemas.microsoft.com/office/powerpoint/2010/main" val="2809075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BC510-544B-46A0-9A78-263EF333B0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56ABBF-522E-44B4-9B3D-764ED91E94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C54592-CA0B-42F8-8991-66BE0ED20CD7}"/>
              </a:ext>
            </a:extLst>
          </p:cNvPr>
          <p:cNvSpPr>
            <a:spLocks noGrp="1"/>
          </p:cNvSpPr>
          <p:nvPr>
            <p:ph type="dt" sz="half" idx="10"/>
          </p:nvPr>
        </p:nvSpPr>
        <p:spPr/>
        <p:txBody>
          <a:bodyPr/>
          <a:lstStyle/>
          <a:p>
            <a:fld id="{71033022-72F5-9447-98D6-AE7DE6B5C239}" type="datetime1">
              <a:rPr lang="en-US" smtClean="0"/>
              <a:t>8/10/20</a:t>
            </a:fld>
            <a:endParaRPr lang="en-US" dirty="0"/>
          </a:p>
        </p:txBody>
      </p:sp>
      <p:sp>
        <p:nvSpPr>
          <p:cNvPr id="5" name="Footer Placeholder 4">
            <a:extLst>
              <a:ext uri="{FF2B5EF4-FFF2-40B4-BE49-F238E27FC236}">
                <a16:creationId xmlns:a16="http://schemas.microsoft.com/office/drawing/2014/main" id="{AD58F598-C4CB-4959-A317-95E30B198F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9B2138-9F94-4F51-BEEB-DFB70E0F8C50}"/>
              </a:ext>
            </a:extLst>
          </p:cNvPr>
          <p:cNvSpPr>
            <a:spLocks noGrp="1"/>
          </p:cNvSpPr>
          <p:nvPr>
            <p:ph type="sldNum" sz="quarter" idx="12"/>
          </p:nvPr>
        </p:nvSpPr>
        <p:spPr/>
        <p:txBody>
          <a:bodyPr/>
          <a:lstStyle/>
          <a:p>
            <a:fld id="{F337F98F-5A5B-4884-8D65-68D27A2A979C}" type="slidenum">
              <a:rPr lang="en-US" smtClean="0"/>
              <a:t>‹#›</a:t>
            </a:fld>
            <a:endParaRPr lang="en-US" dirty="0"/>
          </a:p>
        </p:txBody>
      </p:sp>
    </p:spTree>
    <p:extLst>
      <p:ext uri="{BB962C8B-B14F-4D97-AF65-F5344CB8AC3E}">
        <p14:creationId xmlns:p14="http://schemas.microsoft.com/office/powerpoint/2010/main" val="393570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blip>
          <a:srcRect/>
          <a:stretch>
            <a:fillRect/>
          </a:stretch>
        </a:blip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2"/>
              </a:buClr>
              <a:buSzPts val="4000"/>
              <a:buFont typeface="Calibri"/>
              <a:buNone/>
              <a:defRPr sz="4000" b="1"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2"/>
              </a:buClr>
              <a:buSzPts val="2800"/>
              <a:buFont typeface="Arial"/>
              <a:buChar char="•"/>
              <a:defRPr sz="2800" b="0" i="0" u="none" strike="noStrike" cap="none">
                <a:solidFill>
                  <a:schemeClr val="l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Arial"/>
              <a:buChar char="•"/>
              <a:defRPr sz="2400" b="0" i="0" u="none" strike="noStrike" cap="none">
                <a:solidFill>
                  <a:schemeClr val="l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Arial"/>
              <a:buChar char="•"/>
              <a:defRPr sz="2000" b="0" i="0" u="none" strike="noStrike" cap="none">
                <a:solidFill>
                  <a:schemeClr val="l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Arial"/>
              <a:buChar char="•"/>
              <a:defRPr sz="1800" b="0" i="0" u="none" strike="noStrike" cap="none">
                <a:solidFill>
                  <a:schemeClr val="l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Arial"/>
              <a:buChar char="•"/>
              <a:defRPr sz="1800" b="0" i="0" u="none" strike="noStrike" cap="none">
                <a:solidFill>
                  <a:schemeClr val="l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 name="Google Shape;226;g8d5edd2ef1_0_24">
            <a:extLst>
              <a:ext uri="{FF2B5EF4-FFF2-40B4-BE49-F238E27FC236}">
                <a16:creationId xmlns:a16="http://schemas.microsoft.com/office/drawing/2014/main" id="{AB8AA8BE-CC43-4114-B324-79AA72EB265F}"/>
              </a:ext>
            </a:extLst>
          </p:cNvPr>
          <p:cNvSpPr/>
          <p:nvPr userDrawn="1"/>
        </p:nvSpPr>
        <p:spPr>
          <a:xfrm>
            <a:off x="7915335" y="6311901"/>
            <a:ext cx="4257600" cy="546000"/>
          </a:xfrm>
          <a:prstGeom prst="rect">
            <a:avLst/>
          </a:prstGeom>
          <a:solidFill>
            <a:srgbClr val="12325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E2E7ED"/>
              </a:solidFill>
              <a:effectLst/>
              <a:uLnTx/>
              <a:uFillTx/>
              <a:latin typeface="Calibri"/>
              <a:ea typeface="Calibri"/>
              <a:cs typeface="Calibri"/>
              <a:sym typeface="Calibri"/>
            </a:endParaRPr>
          </a:p>
        </p:txBody>
      </p:sp>
      <p:sp>
        <p:nvSpPr>
          <p:cNvPr id="3" name="Google Shape;227;g8d5edd2ef1_0_24">
            <a:extLst>
              <a:ext uri="{FF2B5EF4-FFF2-40B4-BE49-F238E27FC236}">
                <a16:creationId xmlns:a16="http://schemas.microsoft.com/office/drawing/2014/main" id="{F212D9C2-2937-4C26-B2E5-042C516D5A30}"/>
              </a:ext>
            </a:extLst>
          </p:cNvPr>
          <p:cNvSpPr txBox="1"/>
          <p:nvPr userDrawn="1"/>
        </p:nvSpPr>
        <p:spPr>
          <a:xfrm>
            <a:off x="8005762" y="6402388"/>
            <a:ext cx="4114800" cy="3651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200"/>
              <a:buFont typeface="Arial"/>
              <a:buNone/>
              <a:tabLst/>
              <a:defRPr/>
            </a:pPr>
            <a:r>
              <a:rPr kumimoji="0" lang="en-US" sz="1200" b="0" i="0" u="none" strike="noStrike" kern="0" cap="none" spc="0" normalizeH="0" baseline="0" noProof="0" dirty="0" err="1">
                <a:ln>
                  <a:noFill/>
                </a:ln>
                <a:solidFill>
                  <a:srgbClr val="FFFFFF"/>
                </a:solidFill>
                <a:effectLst/>
                <a:uLnTx/>
                <a:uFillTx/>
                <a:latin typeface="Calibri"/>
                <a:ea typeface="Calibri"/>
                <a:cs typeface="Calibri"/>
                <a:sym typeface="Calibri"/>
              </a:rPr>
              <a:t>NEBigDataHub.org</a:t>
            </a:r>
            <a:r>
              <a:rPr kumimoji="0" lang="en-US" sz="1200" b="0" i="0" u="none" strike="noStrike" kern="0" cap="none" spc="0" normalizeH="0" baseline="0" noProof="0" dirty="0">
                <a:ln>
                  <a:noFill/>
                </a:ln>
                <a:solidFill>
                  <a:srgbClr val="FFFFFF"/>
                </a:solidFill>
                <a:effectLst/>
                <a:uLnTx/>
                <a:uFillTx/>
                <a:latin typeface="Calibri"/>
                <a:ea typeface="Calibri"/>
                <a:cs typeface="Calibri"/>
                <a:sym typeface="Calibri"/>
              </a:rPr>
              <a:t>  |  @</a:t>
            </a:r>
            <a:r>
              <a:rPr kumimoji="0" lang="en-US" sz="1200" b="0" i="0" u="none" strike="noStrike" kern="0" cap="none" spc="0" normalizeH="0" baseline="0" noProof="0" dirty="0" err="1">
                <a:ln>
                  <a:noFill/>
                </a:ln>
                <a:solidFill>
                  <a:srgbClr val="FFFFFF"/>
                </a:solidFill>
                <a:effectLst/>
                <a:uLnTx/>
                <a:uFillTx/>
                <a:latin typeface="Calibri"/>
                <a:ea typeface="Calibri"/>
                <a:cs typeface="Calibri"/>
                <a:sym typeface="Calibri"/>
              </a:rPr>
              <a:t>NEBigDataHub</a:t>
            </a:r>
            <a:r>
              <a:rPr kumimoji="0" lang="en-US" sz="1200" b="0" i="0" u="none" strike="noStrike" kern="0" cap="none" spc="0" normalizeH="0" baseline="0" noProof="0" dirty="0">
                <a:ln>
                  <a:noFill/>
                </a:ln>
                <a:solidFill>
                  <a:srgbClr val="FFFFFF"/>
                </a:solidFill>
                <a:effectLst/>
                <a:uLnTx/>
                <a:uFillTx/>
                <a:latin typeface="Calibri"/>
                <a:ea typeface="Calibri"/>
                <a:cs typeface="Calibri"/>
                <a:sym typeface="Calibri"/>
              </a:rPr>
              <a:t>  #</a:t>
            </a:r>
            <a:r>
              <a:rPr kumimoji="0" lang="en-US" sz="1200" b="0" i="0" u="none" strike="noStrike" kern="0" cap="none" spc="0" normalizeH="0" baseline="0" noProof="0" dirty="0" err="1">
                <a:ln>
                  <a:noFill/>
                </a:ln>
                <a:solidFill>
                  <a:srgbClr val="FFFFFF"/>
                </a:solidFill>
                <a:effectLst/>
                <a:uLnTx/>
                <a:uFillTx/>
                <a:latin typeface="Calibri"/>
                <a:ea typeface="Calibri"/>
                <a:cs typeface="Calibri"/>
                <a:sym typeface="Calibri"/>
              </a:rPr>
              <a:t>BDHubs</a:t>
            </a:r>
            <a:r>
              <a:rPr kumimoji="0" lang="en-US" sz="1200" b="0" i="0" u="none" strike="noStrike" kern="0" cap="none" spc="0" normalizeH="0" baseline="0" noProof="0" dirty="0">
                <a:ln>
                  <a:noFill/>
                </a:ln>
                <a:solidFill>
                  <a:srgbClr val="FFFFFF"/>
                </a:solidFill>
                <a:effectLst/>
                <a:uLnTx/>
                <a:uFillTx/>
                <a:latin typeface="Calibri"/>
                <a:ea typeface="Calibri"/>
                <a:cs typeface="Calibri"/>
                <a:sym typeface="Calibri"/>
              </a:rPr>
              <a:t> </a:t>
            </a:r>
            <a:endParaRPr kumimoji="0" sz="12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43807459"/>
      </p:ext>
    </p:extLst>
  </p:cSld>
  <p:clrMap bg1="lt1" tx1="dk1" bg2="dk2" tx2="lt2" accent1="accent1" accent2="accent2" accent3="accent3" accent4="accent4" accent5="accent5" accent6="accent6" hlink="hlink" folHlink="folHlink"/>
  <p:sldLayoutIdLst>
    <p:sldLayoutId id="2147483661" r:id="rId1"/>
    <p:sldLayoutId id="214748366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nebigdatahub.org/seedfund"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nebigdatahub.org/nsdc-seedfund"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nebigdatahub.org/nsdc-seedfund/"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techatbloomberg.com/people/gideon-mann/" TargetMode="External"/><Relationship Id="rId3" Type="http://schemas.openxmlformats.org/officeDocument/2006/relationships/hyperlink" Target="http://www.met.psu.edu/people/jle7" TargetMode="External"/><Relationship Id="rId7" Type="http://schemas.openxmlformats.org/officeDocument/2006/relationships/hyperlink" Target="http://www.cse.lehigh.edu/~lopresti/" TargetMode="External"/><Relationship Id="rId2" Type="http://schemas.openxmlformats.org/officeDocument/2006/relationships/hyperlink" Target="https://davidbader.net/" TargetMode="External"/><Relationship Id="rId1" Type="http://schemas.openxmlformats.org/officeDocument/2006/relationships/slideLayout" Target="../slideLayouts/slideLayout2.xml"/><Relationship Id="rId6" Type="http://schemas.openxmlformats.org/officeDocument/2006/relationships/hyperlink" Target="https://www.med.uvm.edu/com/news/2020/02/24/jemison_named_assistant_dean_for_technology_cio" TargetMode="External"/><Relationship Id="rId5" Type="http://schemas.openxmlformats.org/officeDocument/2006/relationships/hyperlink" Target="https://eapsweb.mit.edu/people/cnh" TargetMode="External"/><Relationship Id="rId10" Type="http://schemas.openxmlformats.org/officeDocument/2006/relationships/hyperlink" Target="http://nebigdatahub.org/leadership/" TargetMode="External"/><Relationship Id="rId4" Type="http://schemas.openxmlformats.org/officeDocument/2006/relationships/hyperlink" Target="https://sloan.org/about/staff/joshua-m-greenberg" TargetMode="External"/><Relationship Id="rId9" Type="http://schemas.openxmlformats.org/officeDocument/2006/relationships/hyperlink" Target="https://www.khoury.northeastern.edu/people/renee-miller/"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8" name="Google Shape;228;g8d5edd2ef1_0_24"/>
          <p:cNvSpPr txBox="1"/>
          <p:nvPr/>
        </p:nvSpPr>
        <p:spPr>
          <a:xfrm>
            <a:off x="358307" y="453151"/>
            <a:ext cx="9144000" cy="715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4000"/>
              <a:buFont typeface="Arial"/>
              <a:buNone/>
              <a:tabLst/>
              <a:defRPr/>
            </a:pPr>
            <a:r>
              <a:rPr kumimoji="0" lang="en-US" sz="4800" b="1" i="0" u="none" strike="noStrike" kern="0" cap="none" spc="0" normalizeH="0" baseline="0" noProof="0" dirty="0">
                <a:ln>
                  <a:noFill/>
                </a:ln>
                <a:solidFill>
                  <a:srgbClr val="FFFFFF"/>
                </a:solidFill>
                <a:effectLst/>
                <a:uLnTx/>
                <a:uFillTx/>
                <a:latin typeface="Calibri"/>
                <a:ea typeface="Calibri"/>
                <a:cs typeface="Calibri"/>
                <a:sym typeface="Calibri"/>
              </a:rPr>
              <a:t>Northeast Big Data Hub Seed Fund</a:t>
            </a:r>
          </a:p>
          <a:p>
            <a:pPr marL="0" marR="0" lvl="0" indent="0" algn="l" defTabSz="914400" rtl="0" eaLnBrk="1" fontAlgn="auto" latinLnBrk="0" hangingPunct="1">
              <a:lnSpc>
                <a:spcPct val="90000"/>
              </a:lnSpc>
              <a:spcBef>
                <a:spcPts val="0"/>
              </a:spcBef>
              <a:spcAft>
                <a:spcPts val="0"/>
              </a:spcAft>
              <a:buClr>
                <a:srgbClr val="FFFFFF"/>
              </a:buClr>
              <a:buSzPts val="4000"/>
              <a:buFont typeface="Arial"/>
              <a:buNone/>
              <a:tabLst/>
              <a:defRPr/>
            </a:pPr>
            <a:r>
              <a:rPr kumimoji="0" lang="en-US" sz="4800" b="1" i="0" u="none" strike="noStrike" kern="0" cap="none" spc="0" normalizeH="0" baseline="0" noProof="0" dirty="0">
                <a:ln>
                  <a:noFill/>
                </a:ln>
                <a:solidFill>
                  <a:srgbClr val="FFFFFF"/>
                </a:solidFill>
                <a:effectLst/>
                <a:uLnTx/>
                <a:uFillTx/>
                <a:latin typeface="Calibri"/>
                <a:ea typeface="Calibri"/>
                <a:cs typeface="Calibri"/>
                <a:sym typeface="Calibri"/>
              </a:rPr>
              <a:t>Webinar and Q&amp;A</a:t>
            </a:r>
            <a:endParaRPr kumimoji="0" sz="4800" b="1"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FFFFFF"/>
              </a:buClr>
              <a:buSzPts val="4000"/>
              <a:buFont typeface="Arial"/>
              <a:buNone/>
              <a:tabLst/>
              <a:defRPr/>
            </a:pPr>
            <a:endParaRPr kumimoji="0" sz="4000" b="1"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FFFFFF"/>
              </a:buClr>
              <a:buSzPts val="4000"/>
              <a:buFont typeface="Arial"/>
              <a:buNone/>
              <a:tabLst/>
              <a:defRPr/>
            </a:pPr>
            <a:r>
              <a:rPr kumimoji="0" lang="en-US" sz="2800" b="0" i="1" u="none" strike="noStrike" kern="0" cap="none" spc="0" normalizeH="0" baseline="0" noProof="0" dirty="0">
                <a:ln>
                  <a:noFill/>
                </a:ln>
                <a:solidFill>
                  <a:srgbClr val="FFFFFF"/>
                </a:solidFill>
                <a:effectLst/>
                <a:uLnTx/>
                <a:uFillTx/>
                <a:latin typeface="Calibri"/>
                <a:ea typeface="Calibri"/>
                <a:cs typeface="Calibri"/>
                <a:sym typeface="Calibri"/>
              </a:rPr>
              <a:t>David A. Bader, Chair</a:t>
            </a:r>
            <a:br>
              <a:rPr kumimoji="0" lang="en-US" sz="2800" b="0" i="1" u="none" strike="noStrike" kern="0" cap="none" spc="0" normalizeH="0" baseline="0" noProof="0" dirty="0">
                <a:ln>
                  <a:noFill/>
                </a:ln>
                <a:solidFill>
                  <a:srgbClr val="FFFFFF"/>
                </a:solidFill>
                <a:effectLst/>
                <a:uLnTx/>
                <a:uFillTx/>
                <a:latin typeface="Calibri"/>
                <a:ea typeface="Calibri"/>
                <a:cs typeface="Calibri"/>
                <a:sym typeface="Calibri"/>
              </a:rPr>
            </a:br>
            <a:r>
              <a:rPr kumimoji="0" lang="en-US" sz="2800" b="0" i="1" u="none" strike="noStrike" kern="0" cap="none" spc="0" normalizeH="0" baseline="0" noProof="0" dirty="0">
                <a:ln>
                  <a:noFill/>
                </a:ln>
                <a:solidFill>
                  <a:srgbClr val="FFFFFF"/>
                </a:solidFill>
                <a:effectLst/>
                <a:uLnTx/>
                <a:uFillTx/>
                <a:latin typeface="Calibri"/>
                <a:ea typeface="Calibri"/>
                <a:cs typeface="Calibri"/>
                <a:sym typeface="Calibri"/>
              </a:rPr>
              <a:t>Distinguished Professor, New Jersey Institute of Technology</a:t>
            </a:r>
          </a:p>
          <a:p>
            <a:pPr marL="0" marR="0" lvl="0" indent="0" algn="l" defTabSz="914400" rtl="0" eaLnBrk="1" fontAlgn="auto" latinLnBrk="0" hangingPunct="1">
              <a:lnSpc>
                <a:spcPct val="90000"/>
              </a:lnSpc>
              <a:spcBef>
                <a:spcPts val="0"/>
              </a:spcBef>
              <a:spcAft>
                <a:spcPts val="0"/>
              </a:spcAft>
              <a:buClr>
                <a:srgbClr val="FFFFFF"/>
              </a:buClr>
              <a:buSzPts val="4000"/>
              <a:buFont typeface="Arial"/>
              <a:buNone/>
              <a:tabLst/>
              <a:defRPr/>
            </a:pPr>
            <a:r>
              <a:rPr lang="en-US" sz="2800" i="1" kern="0" dirty="0">
                <a:solidFill>
                  <a:srgbClr val="FFFFFF"/>
                </a:solidFill>
                <a:latin typeface="Calibri"/>
                <a:ea typeface="Calibri"/>
                <a:cs typeface="Calibri"/>
                <a:sym typeface="Calibri"/>
              </a:rPr>
              <a:t>10 August 2020</a:t>
            </a:r>
            <a:endParaRPr kumimoji="0" lang="en-US" sz="2800" b="0" i="1"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29" name="Google Shape;229;g8d5edd2ef1_0_24"/>
          <p:cNvSpPr txBox="1"/>
          <p:nvPr/>
        </p:nvSpPr>
        <p:spPr>
          <a:xfrm>
            <a:off x="358307" y="3997204"/>
            <a:ext cx="11637177" cy="1937269"/>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3200" b="0" i="0" u="none" strike="noStrike" kern="0" cap="none" spc="0" normalizeH="0" baseline="0" noProof="0" dirty="0">
                <a:ln>
                  <a:noFill/>
                </a:ln>
                <a:solidFill>
                  <a:srgbClr val="FFFFFF"/>
                </a:solidFill>
                <a:effectLst/>
                <a:uLnTx/>
                <a:uFillTx/>
                <a:latin typeface="Calibri"/>
                <a:ea typeface="Calibri"/>
                <a:cs typeface="Calibri"/>
                <a:sym typeface="Calibri"/>
              </a:rPr>
              <a:t>Seed Fund Grants: </a:t>
            </a:r>
            <a:r>
              <a:rPr kumimoji="0" lang="en-US" sz="3200" b="0" i="0" u="none" strike="noStrike" kern="0" cap="none" spc="0" normalizeH="0" baseline="0" noProof="0" dirty="0" err="1">
                <a:ln>
                  <a:noFill/>
                </a:ln>
                <a:solidFill>
                  <a:srgbClr val="FFFFFF"/>
                </a:solidFill>
                <a:effectLst/>
                <a:uLnTx/>
                <a:uFillTx/>
                <a:latin typeface="Calibri"/>
                <a:ea typeface="Calibri"/>
                <a:cs typeface="Calibri"/>
                <a:sym typeface="Calibri"/>
                <a:hlinkClick r:id="rId3"/>
              </a:rPr>
              <a:t>nebigdatahub.org</a:t>
            </a:r>
            <a:r>
              <a:rPr kumimoji="0" lang="en-US" sz="3200" b="0" i="0" u="none" strike="noStrike" kern="0" cap="none" spc="0" normalizeH="0" baseline="0" noProof="0" dirty="0">
                <a:ln>
                  <a:noFill/>
                </a:ln>
                <a:solidFill>
                  <a:srgbClr val="FFFFFF"/>
                </a:solidFill>
                <a:effectLst/>
                <a:uLnTx/>
                <a:uFillTx/>
                <a:latin typeface="Calibri"/>
                <a:ea typeface="Calibri"/>
                <a:cs typeface="Calibri"/>
                <a:sym typeface="Calibri"/>
                <a:hlinkClick r:id="rId3"/>
              </a:rPr>
              <a:t>/</a:t>
            </a:r>
            <a:r>
              <a:rPr kumimoji="0" lang="en-US" sz="3200" b="0" i="0" u="none" strike="noStrike" kern="0" cap="none" spc="0" normalizeH="0" baseline="0" noProof="0" dirty="0" err="1">
                <a:ln>
                  <a:noFill/>
                </a:ln>
                <a:solidFill>
                  <a:srgbClr val="FFFFFF"/>
                </a:solidFill>
                <a:effectLst/>
                <a:uLnTx/>
                <a:uFillTx/>
                <a:latin typeface="Calibri"/>
                <a:ea typeface="Calibri"/>
                <a:cs typeface="Calibri"/>
                <a:sym typeface="Calibri"/>
                <a:hlinkClick r:id="rId3"/>
              </a:rPr>
              <a:t>seedfund</a:t>
            </a:r>
            <a:endParaRPr kumimoji="0" lang="en-US" sz="32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3200" b="0" i="0" u="none" strike="noStrike" kern="0" cap="none" spc="0" normalizeH="0" baseline="0" noProof="0" dirty="0">
                <a:ln>
                  <a:noFill/>
                </a:ln>
                <a:solidFill>
                  <a:srgbClr val="FFFFFF"/>
                </a:solidFill>
                <a:effectLst/>
                <a:uLnTx/>
                <a:uFillTx/>
                <a:latin typeface="Calibri"/>
                <a:ea typeface="Calibri"/>
                <a:cs typeface="Calibri"/>
                <a:sym typeface="Calibri"/>
              </a:rPr>
              <a:t>Northeast Student Data Corps: </a:t>
            </a:r>
            <a:r>
              <a:rPr kumimoji="0" lang="en-US" sz="3200" b="0" i="0" u="none" strike="noStrike" kern="0" cap="none" spc="0" normalizeH="0" baseline="0" noProof="0" dirty="0">
                <a:ln>
                  <a:noFill/>
                </a:ln>
                <a:solidFill>
                  <a:srgbClr val="FFFFFF"/>
                </a:solidFill>
                <a:effectLst/>
                <a:uLnTx/>
                <a:uFillTx/>
                <a:latin typeface="Calibri"/>
                <a:ea typeface="Calibri"/>
                <a:cs typeface="Calibri"/>
                <a:sym typeface="Calibri"/>
                <a:hlinkClick r:id="rId4"/>
              </a:rPr>
              <a:t>nebigdatahub.org/nsdc-seedfund</a:t>
            </a:r>
            <a:endParaRPr kumimoji="0" lang="en-US" sz="32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en-US" sz="32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3200" b="0" i="0" u="none" strike="noStrike" kern="0" cap="none" spc="0" normalizeH="0" baseline="0" noProof="0" dirty="0" err="1">
                <a:ln>
                  <a:noFill/>
                </a:ln>
                <a:solidFill>
                  <a:srgbClr val="FFFFFF"/>
                </a:solidFill>
                <a:effectLst/>
                <a:uLnTx/>
                <a:uFillTx/>
                <a:latin typeface="Calibri"/>
                <a:ea typeface="Calibri"/>
                <a:cs typeface="Calibri"/>
                <a:sym typeface="Calibri"/>
              </a:rPr>
              <a:t>contact@nebigdatahub.org</a:t>
            </a:r>
            <a:endParaRPr kumimoji="0" lang="en-US" sz="32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en-US" sz="2000" b="0" i="0" u="sng" strike="noStrike" kern="0" cap="none" spc="0" normalizeH="0" baseline="0" noProof="0" dirty="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19427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A8C8F-DA7F-4FB3-9574-1EA1743BA86B}"/>
              </a:ext>
            </a:extLst>
          </p:cNvPr>
          <p:cNvSpPr>
            <a:spLocks noGrp="1"/>
          </p:cNvSpPr>
          <p:nvPr>
            <p:ph type="title"/>
          </p:nvPr>
        </p:nvSpPr>
        <p:spPr/>
        <p:txBody>
          <a:bodyPr/>
          <a:lstStyle/>
          <a:p>
            <a:r>
              <a:rPr lang="en-US" dirty="0"/>
              <a:t>Application Process</a:t>
            </a:r>
          </a:p>
        </p:txBody>
      </p:sp>
      <p:sp>
        <p:nvSpPr>
          <p:cNvPr id="3" name="Content Placeholder 2">
            <a:extLst>
              <a:ext uri="{FF2B5EF4-FFF2-40B4-BE49-F238E27FC236}">
                <a16:creationId xmlns:a16="http://schemas.microsoft.com/office/drawing/2014/main" id="{93E98D96-34B0-457E-A081-FFB4FCD68040}"/>
              </a:ext>
            </a:extLst>
          </p:cNvPr>
          <p:cNvSpPr>
            <a:spLocks noGrp="1"/>
          </p:cNvSpPr>
          <p:nvPr>
            <p:ph idx="1"/>
          </p:nvPr>
        </p:nvSpPr>
        <p:spPr>
          <a:xfrm>
            <a:off x="450574" y="1563757"/>
            <a:ext cx="10903226" cy="5088834"/>
          </a:xfrm>
        </p:spPr>
        <p:txBody>
          <a:bodyPr>
            <a:normAutofit fontScale="70000" lnSpcReduction="20000"/>
          </a:bodyPr>
          <a:lstStyle/>
          <a:p>
            <a:r>
              <a:rPr lang="en-US" dirty="0"/>
              <a:t>Cover page:</a:t>
            </a:r>
          </a:p>
          <a:p>
            <a:pPr lvl="1"/>
            <a:r>
              <a:rPr lang="en-US" dirty="0"/>
              <a:t>PI name and institution</a:t>
            </a:r>
          </a:p>
          <a:p>
            <a:pPr lvl="1"/>
            <a:r>
              <a:rPr lang="en-US" dirty="0"/>
              <a:t>All names, roles, and institutions of project team</a:t>
            </a:r>
          </a:p>
          <a:p>
            <a:pPr lvl="1"/>
            <a:r>
              <a:rPr lang="en-US" dirty="0"/>
              <a:t>Northeast Hub focus areas (choose all that apply)</a:t>
            </a:r>
          </a:p>
          <a:p>
            <a:pPr lvl="1"/>
            <a:r>
              <a:rPr lang="en-US" dirty="0"/>
              <a:t>Scientific domain(s)</a:t>
            </a:r>
          </a:p>
          <a:p>
            <a:pPr lvl="1"/>
            <a:r>
              <a:rPr lang="en-US" dirty="0"/>
              <a:t>Expected start and end dates of the project’s use of funds (end date by May 31, 2021)</a:t>
            </a:r>
          </a:p>
          <a:p>
            <a:r>
              <a:rPr lang="en-US" dirty="0"/>
              <a:t>Project description, including:</a:t>
            </a:r>
          </a:p>
          <a:p>
            <a:pPr lvl="1"/>
            <a:r>
              <a:rPr lang="en-US" dirty="0"/>
              <a:t>Goal and significance toward data science [up to 500 words]</a:t>
            </a:r>
          </a:p>
          <a:p>
            <a:pPr lvl="1"/>
            <a:r>
              <a:rPr lang="en-US" dirty="0"/>
              <a:t>What the project is seeding? What is the longitudinal future potential? [up to 100 words]</a:t>
            </a:r>
          </a:p>
          <a:p>
            <a:pPr lvl="1"/>
            <a:r>
              <a:rPr lang="en-US" dirty="0"/>
              <a:t>Intellectual Merit: what is unique and innovative? [up to 500 words]</a:t>
            </a:r>
          </a:p>
          <a:p>
            <a:pPr lvl="1"/>
            <a:r>
              <a:rPr lang="en-US" dirty="0"/>
              <a:t>Broader Impact: what is the impact to benefit society? [up to 500 words]</a:t>
            </a:r>
          </a:p>
          <a:p>
            <a:pPr lvl="2"/>
            <a:r>
              <a:rPr lang="en-US" dirty="0"/>
              <a:t>You may wish to refer to NSF’s guidance on Broader Impacts in composing this section. Of particular interest to the Northeast Hub’s Seed Fund Steering Committee is the impact for students, members of groups underrepresented in this field, education and data literacy, as well as resources for public benefit.</a:t>
            </a:r>
          </a:p>
          <a:p>
            <a:r>
              <a:rPr lang="en-US" dirty="0"/>
              <a:t>Budget and budget justification:</a:t>
            </a:r>
          </a:p>
          <a:p>
            <a:pPr lvl="1"/>
            <a:r>
              <a:rPr lang="en-US" dirty="0"/>
              <a:t>Please attach a line-item breakdown of the funds requested and a brief description of their use as part of the application.</a:t>
            </a:r>
          </a:p>
          <a:p>
            <a:r>
              <a:rPr lang="en-US" dirty="0"/>
              <a:t>Biography or CV:</a:t>
            </a:r>
          </a:p>
          <a:p>
            <a:pPr lvl="1"/>
            <a:r>
              <a:rPr lang="en-US" dirty="0"/>
              <a:t>Please attach a one page bio or 2 page CV for the PI as part of the application.</a:t>
            </a:r>
          </a:p>
          <a:p>
            <a:pPr lvl="1"/>
            <a:r>
              <a:rPr lang="en-US" dirty="0"/>
              <a:t>Optional: URLs to professional home page, LinkedIn, research page.</a:t>
            </a:r>
          </a:p>
        </p:txBody>
      </p:sp>
    </p:spTree>
    <p:extLst>
      <p:ext uri="{BB962C8B-B14F-4D97-AF65-F5344CB8AC3E}">
        <p14:creationId xmlns:p14="http://schemas.microsoft.com/office/powerpoint/2010/main" val="4089623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13ED7-80AB-4511-B85D-9CCA5C52B45E}"/>
              </a:ext>
            </a:extLst>
          </p:cNvPr>
          <p:cNvSpPr>
            <a:spLocks noGrp="1"/>
          </p:cNvSpPr>
          <p:nvPr>
            <p:ph type="title"/>
          </p:nvPr>
        </p:nvSpPr>
        <p:spPr/>
        <p:txBody>
          <a:bodyPr/>
          <a:lstStyle/>
          <a:p>
            <a:r>
              <a:rPr lang="en-US" dirty="0"/>
              <a:t>Review Process and Selection Criteria</a:t>
            </a:r>
          </a:p>
        </p:txBody>
      </p:sp>
      <p:sp>
        <p:nvSpPr>
          <p:cNvPr id="3" name="Content Placeholder 2">
            <a:extLst>
              <a:ext uri="{FF2B5EF4-FFF2-40B4-BE49-F238E27FC236}">
                <a16:creationId xmlns:a16="http://schemas.microsoft.com/office/drawing/2014/main" id="{093EBF41-10FB-464A-9644-97324EA03242}"/>
              </a:ext>
            </a:extLst>
          </p:cNvPr>
          <p:cNvSpPr>
            <a:spLocks noGrp="1"/>
          </p:cNvSpPr>
          <p:nvPr>
            <p:ph idx="1"/>
          </p:nvPr>
        </p:nvSpPr>
        <p:spPr/>
        <p:txBody>
          <a:bodyPr>
            <a:normAutofit fontScale="70000" lnSpcReduction="20000"/>
          </a:bodyPr>
          <a:lstStyle/>
          <a:p>
            <a:pPr marL="50800" indent="0">
              <a:buNone/>
            </a:pPr>
            <a:r>
              <a:rPr lang="en-US" dirty="0"/>
              <a:t>The Northeast Big Data Innovation Hub Seed Fund Steering Committee (SFSC) will review seed fund proposals. </a:t>
            </a:r>
          </a:p>
          <a:p>
            <a:endParaRPr lang="en-US" dirty="0"/>
          </a:p>
          <a:p>
            <a:pPr marL="50800" indent="0">
              <a:buNone/>
            </a:pPr>
            <a:r>
              <a:rPr lang="en-US" dirty="0"/>
              <a:t>Each proposal will be reviewed by 3 or more members of the SFSC with the following criteria:</a:t>
            </a:r>
          </a:p>
          <a:p>
            <a:r>
              <a:rPr lang="en-US" dirty="0"/>
              <a:t>Alignment with Hub mission, goals and focus areas including significance toward data science</a:t>
            </a:r>
          </a:p>
          <a:p>
            <a:r>
              <a:rPr lang="en-US" dirty="0"/>
              <a:t>Intellectual Merit</a:t>
            </a:r>
          </a:p>
          <a:p>
            <a:r>
              <a:rPr lang="en-US" dirty="0"/>
              <a:t>Broader Impact</a:t>
            </a:r>
          </a:p>
          <a:p>
            <a:r>
              <a:rPr lang="en-US" dirty="0"/>
              <a:t>Potential for award to seed an expected larger effort</a:t>
            </a:r>
          </a:p>
          <a:p>
            <a:r>
              <a:rPr lang="en-US" dirty="0"/>
              <a:t>Commitment / Ability to Execute</a:t>
            </a:r>
          </a:p>
          <a:p>
            <a:pPr marL="50800" indent="0">
              <a:buNone/>
            </a:pPr>
            <a:endParaRPr lang="en-US" dirty="0"/>
          </a:p>
          <a:p>
            <a:pPr marL="50800" indent="0">
              <a:buNone/>
            </a:pPr>
            <a:r>
              <a:rPr lang="en-US" dirty="0"/>
              <a:t>The SFSC will use NSF’s Conflicts of Interest policy during the review process</a:t>
            </a:r>
          </a:p>
        </p:txBody>
      </p:sp>
    </p:spTree>
    <p:extLst>
      <p:ext uri="{BB962C8B-B14F-4D97-AF65-F5344CB8AC3E}">
        <p14:creationId xmlns:p14="http://schemas.microsoft.com/office/powerpoint/2010/main" val="782717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0E0A3-646A-4EC7-8615-3ECDA764E6CF}"/>
              </a:ext>
            </a:extLst>
          </p:cNvPr>
          <p:cNvSpPr>
            <a:spLocks noGrp="1"/>
          </p:cNvSpPr>
          <p:nvPr>
            <p:ph type="title"/>
          </p:nvPr>
        </p:nvSpPr>
        <p:spPr/>
        <p:txBody>
          <a:bodyPr/>
          <a:lstStyle/>
          <a:p>
            <a:r>
              <a:rPr lang="en-US" dirty="0"/>
              <a:t>Reporting Requirements</a:t>
            </a:r>
          </a:p>
        </p:txBody>
      </p:sp>
      <p:sp>
        <p:nvSpPr>
          <p:cNvPr id="3" name="Content Placeholder 2">
            <a:extLst>
              <a:ext uri="{FF2B5EF4-FFF2-40B4-BE49-F238E27FC236}">
                <a16:creationId xmlns:a16="http://schemas.microsoft.com/office/drawing/2014/main" id="{F2B3970B-9CD5-4529-B4A9-130E4FE5F665}"/>
              </a:ext>
            </a:extLst>
          </p:cNvPr>
          <p:cNvSpPr>
            <a:spLocks noGrp="1"/>
          </p:cNvSpPr>
          <p:nvPr>
            <p:ph idx="1"/>
          </p:nvPr>
        </p:nvSpPr>
        <p:spPr/>
        <p:txBody>
          <a:bodyPr/>
          <a:lstStyle/>
          <a:p>
            <a:r>
              <a:rPr lang="en-US" dirty="0"/>
              <a:t>Awardees will be expected to provide an end-of-project report summarizing activities, outcomes, and achievements enabled. These reports will be made public on the Northeast Big Data Hub web site.</a:t>
            </a:r>
          </a:p>
          <a:p>
            <a:r>
              <a:rPr lang="en-US" dirty="0"/>
              <a:t>The Northeast Big Data Hub also plans to publish project descriptions and project team rosters from awarded projects on its web site.</a:t>
            </a:r>
          </a:p>
        </p:txBody>
      </p:sp>
    </p:spTree>
    <p:extLst>
      <p:ext uri="{BB962C8B-B14F-4D97-AF65-F5344CB8AC3E}">
        <p14:creationId xmlns:p14="http://schemas.microsoft.com/office/powerpoint/2010/main" val="2179853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182DB-ACB0-4A10-B8DB-3F7663E787AC}"/>
              </a:ext>
            </a:extLst>
          </p:cNvPr>
          <p:cNvSpPr>
            <a:spLocks noGrp="1"/>
          </p:cNvSpPr>
          <p:nvPr>
            <p:ph type="title"/>
          </p:nvPr>
        </p:nvSpPr>
        <p:spPr>
          <a:xfrm>
            <a:off x="652670" y="2207177"/>
            <a:ext cx="7073347" cy="1325563"/>
          </a:xfrm>
        </p:spPr>
        <p:txBody>
          <a:bodyPr/>
          <a:lstStyle/>
          <a:p>
            <a:pPr algn="ctr"/>
            <a:r>
              <a:rPr lang="en-US" dirty="0"/>
              <a:t>Northeast Student Data Corps</a:t>
            </a:r>
          </a:p>
        </p:txBody>
      </p:sp>
    </p:spTree>
    <p:extLst>
      <p:ext uri="{BB962C8B-B14F-4D97-AF65-F5344CB8AC3E}">
        <p14:creationId xmlns:p14="http://schemas.microsoft.com/office/powerpoint/2010/main" val="2173419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66C35-C6C2-4D8A-8CE2-57EC02742C73}"/>
              </a:ext>
            </a:extLst>
          </p:cNvPr>
          <p:cNvSpPr>
            <a:spLocks noGrp="1"/>
          </p:cNvSpPr>
          <p:nvPr>
            <p:ph type="title"/>
          </p:nvPr>
        </p:nvSpPr>
        <p:spPr/>
        <p:txBody>
          <a:bodyPr/>
          <a:lstStyle/>
          <a:p>
            <a:r>
              <a:rPr lang="en-US" dirty="0"/>
              <a:t>What is the Northeast Student Data Corps? </a:t>
            </a:r>
          </a:p>
        </p:txBody>
      </p:sp>
      <p:sp>
        <p:nvSpPr>
          <p:cNvPr id="3" name="Content Placeholder 2">
            <a:extLst>
              <a:ext uri="{FF2B5EF4-FFF2-40B4-BE49-F238E27FC236}">
                <a16:creationId xmlns:a16="http://schemas.microsoft.com/office/drawing/2014/main" id="{829F445D-2F92-4F04-8C8E-BED34F2FBFC5}"/>
              </a:ext>
            </a:extLst>
          </p:cNvPr>
          <p:cNvSpPr>
            <a:spLocks noGrp="1"/>
          </p:cNvSpPr>
          <p:nvPr>
            <p:ph idx="1"/>
          </p:nvPr>
        </p:nvSpPr>
        <p:spPr/>
        <p:txBody>
          <a:bodyPr>
            <a:normAutofit/>
          </a:bodyPr>
          <a:lstStyle/>
          <a:p>
            <a:r>
              <a:rPr lang="en-US" dirty="0"/>
              <a:t>The NSDC is a community-developed initiative that will teach data science fundamentals to students across the northeastern United States, with a special focus on underserved institutions and students. To better build in community insights and perspectives from the start, the Northeast Big Data Hub invites community members to apply to join the Founding Committee of the Northeast Student Data Corps.</a:t>
            </a:r>
          </a:p>
          <a:p>
            <a:endParaRPr lang="en-US" dirty="0"/>
          </a:p>
          <a:p>
            <a:r>
              <a:rPr lang="en-US" dirty="0"/>
              <a:t>Read the Insight Paper: </a:t>
            </a:r>
            <a:r>
              <a:rPr lang="en-US" dirty="0">
                <a:hlinkClick r:id="rId2"/>
              </a:rPr>
              <a:t>http://nebigdatahub.org/nsdc-seedfund/</a:t>
            </a:r>
            <a:endParaRPr lang="en-US" dirty="0"/>
          </a:p>
        </p:txBody>
      </p:sp>
    </p:spTree>
    <p:extLst>
      <p:ext uri="{BB962C8B-B14F-4D97-AF65-F5344CB8AC3E}">
        <p14:creationId xmlns:p14="http://schemas.microsoft.com/office/powerpoint/2010/main" val="3502323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4DF4-96AD-419E-BA2C-9BB0490033E4}"/>
              </a:ext>
            </a:extLst>
          </p:cNvPr>
          <p:cNvSpPr>
            <a:spLocks noGrp="1"/>
          </p:cNvSpPr>
          <p:nvPr>
            <p:ph type="title"/>
          </p:nvPr>
        </p:nvSpPr>
        <p:spPr/>
        <p:txBody>
          <a:bodyPr/>
          <a:lstStyle/>
          <a:p>
            <a:r>
              <a:rPr lang="en-US" dirty="0"/>
              <a:t>Northeast Student Data Corps</a:t>
            </a:r>
          </a:p>
        </p:txBody>
      </p:sp>
      <p:sp>
        <p:nvSpPr>
          <p:cNvPr id="3" name="Content Placeholder 2">
            <a:extLst>
              <a:ext uri="{FF2B5EF4-FFF2-40B4-BE49-F238E27FC236}">
                <a16:creationId xmlns:a16="http://schemas.microsoft.com/office/drawing/2014/main" id="{8E37BED1-1BF2-44A5-975C-829008C22EA0}"/>
              </a:ext>
            </a:extLst>
          </p:cNvPr>
          <p:cNvSpPr>
            <a:spLocks noGrp="1"/>
          </p:cNvSpPr>
          <p:nvPr>
            <p:ph idx="1"/>
          </p:nvPr>
        </p:nvSpPr>
        <p:spPr/>
        <p:txBody>
          <a:bodyPr/>
          <a:lstStyle/>
          <a:p>
            <a:pPr marL="50800" indent="0">
              <a:buNone/>
            </a:pPr>
            <a:r>
              <a:rPr lang="en-US" dirty="0"/>
              <a:t>Starting in 2020, the Founding Committee will be responsible for planning, designing, and launching Northeast Student Data Corps activities in partnership with leadership of the Northeast Big Data Hub. </a:t>
            </a:r>
          </a:p>
          <a:p>
            <a:pPr marL="50800" indent="0">
              <a:buNone/>
            </a:pPr>
            <a:r>
              <a:rPr lang="en-US" dirty="0"/>
              <a:t>This is an opportunity to contribute to the creation of a groundbreaking and inclusive new program in data science. A modest honorarium is offered to Founding Committee members in recognition of their service to the community and as part of the Northeast Big Data Hub’s seed fund program.</a:t>
            </a:r>
          </a:p>
        </p:txBody>
      </p:sp>
    </p:spTree>
    <p:extLst>
      <p:ext uri="{BB962C8B-B14F-4D97-AF65-F5344CB8AC3E}">
        <p14:creationId xmlns:p14="http://schemas.microsoft.com/office/powerpoint/2010/main" val="959528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8A9BB-7867-4E0C-9B0D-0BC3D287F7A2}"/>
              </a:ext>
            </a:extLst>
          </p:cNvPr>
          <p:cNvSpPr>
            <a:spLocks noGrp="1"/>
          </p:cNvSpPr>
          <p:nvPr>
            <p:ph type="title"/>
          </p:nvPr>
        </p:nvSpPr>
        <p:spPr/>
        <p:txBody>
          <a:bodyPr/>
          <a:lstStyle/>
          <a:p>
            <a:r>
              <a:rPr lang="en-US" dirty="0"/>
              <a:t>Eligibility</a:t>
            </a:r>
          </a:p>
        </p:txBody>
      </p:sp>
      <p:sp>
        <p:nvSpPr>
          <p:cNvPr id="3" name="Content Placeholder 2">
            <a:extLst>
              <a:ext uri="{FF2B5EF4-FFF2-40B4-BE49-F238E27FC236}">
                <a16:creationId xmlns:a16="http://schemas.microsoft.com/office/drawing/2014/main" id="{042D94CC-6B67-484B-8904-352E9924BEA5}"/>
              </a:ext>
            </a:extLst>
          </p:cNvPr>
          <p:cNvSpPr>
            <a:spLocks noGrp="1"/>
          </p:cNvSpPr>
          <p:nvPr>
            <p:ph idx="1"/>
          </p:nvPr>
        </p:nvSpPr>
        <p:spPr/>
        <p:txBody>
          <a:bodyPr>
            <a:normAutofit lnSpcReduction="10000"/>
          </a:bodyPr>
          <a:lstStyle/>
          <a:p>
            <a:r>
              <a:rPr lang="en-US" dirty="0"/>
              <a:t>The Northeast Big Data Hub welcomes applications from undergraduate and graduate students, postdoctoral researchers, faculty, and leaders from academia and non-profit organizations based in the Northeastern United States, defined as Pennsylvania, New Jersey, New York, Connecticut, Rhode Island, Massachusetts, Vermont, New Hampshire, and Maine.</a:t>
            </a:r>
          </a:p>
          <a:p>
            <a:pPr marL="50800" indent="0">
              <a:buNone/>
            </a:pPr>
            <a:endParaRPr lang="en-US" dirty="0"/>
          </a:p>
          <a:p>
            <a:r>
              <a:rPr lang="en-US" dirty="0"/>
              <a:t>Colleagues from historically black colleges and universities, minority-serving institutions, Hispanic-serving institutions and others from underrepresented groups are strongly encouraged to apply.</a:t>
            </a:r>
          </a:p>
        </p:txBody>
      </p:sp>
    </p:spTree>
    <p:extLst>
      <p:ext uri="{BB962C8B-B14F-4D97-AF65-F5344CB8AC3E}">
        <p14:creationId xmlns:p14="http://schemas.microsoft.com/office/powerpoint/2010/main" val="2436955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51460-C2F3-47E4-BE30-17911E6BF1B5}"/>
              </a:ext>
            </a:extLst>
          </p:cNvPr>
          <p:cNvSpPr>
            <a:spLocks noGrp="1"/>
          </p:cNvSpPr>
          <p:nvPr>
            <p:ph type="title"/>
          </p:nvPr>
        </p:nvSpPr>
        <p:spPr/>
        <p:txBody>
          <a:bodyPr/>
          <a:lstStyle/>
          <a:p>
            <a:r>
              <a:rPr lang="en-US" dirty="0"/>
              <a:t>Application Process</a:t>
            </a:r>
          </a:p>
        </p:txBody>
      </p:sp>
      <p:sp>
        <p:nvSpPr>
          <p:cNvPr id="3" name="Content Placeholder 2">
            <a:extLst>
              <a:ext uri="{FF2B5EF4-FFF2-40B4-BE49-F238E27FC236}">
                <a16:creationId xmlns:a16="http://schemas.microsoft.com/office/drawing/2014/main" id="{5B3B090E-7938-4B0A-A80B-5CAE11518A8D}"/>
              </a:ext>
            </a:extLst>
          </p:cNvPr>
          <p:cNvSpPr>
            <a:spLocks noGrp="1"/>
          </p:cNvSpPr>
          <p:nvPr>
            <p:ph idx="1"/>
          </p:nvPr>
        </p:nvSpPr>
        <p:spPr/>
        <p:txBody>
          <a:bodyPr>
            <a:normAutofit fontScale="77500" lnSpcReduction="20000"/>
          </a:bodyPr>
          <a:lstStyle/>
          <a:p>
            <a:pPr marL="50800" indent="0">
              <a:buNone/>
            </a:pPr>
            <a:r>
              <a:rPr lang="en-US" dirty="0"/>
              <a:t>For consideration, all NSDC Founding Committee applications must include:</a:t>
            </a:r>
          </a:p>
          <a:p>
            <a:endParaRPr lang="en-US" dirty="0"/>
          </a:p>
          <a:p>
            <a:pPr marL="565150" indent="-514350">
              <a:buFont typeface="+mj-lt"/>
              <a:buAutoNum type="arabicPeriod"/>
            </a:pPr>
            <a:r>
              <a:rPr lang="en-US" dirty="0"/>
              <a:t>Individual’s name</a:t>
            </a:r>
          </a:p>
          <a:p>
            <a:pPr marL="565150" indent="-514350">
              <a:buFont typeface="+mj-lt"/>
              <a:buAutoNum type="arabicPeriod"/>
            </a:pPr>
            <a:r>
              <a:rPr lang="en-US" dirty="0"/>
              <a:t>Institution</a:t>
            </a:r>
          </a:p>
          <a:p>
            <a:pPr marL="565150" indent="-514350">
              <a:buFont typeface="+mj-lt"/>
              <a:buAutoNum type="arabicPeriod"/>
            </a:pPr>
            <a:r>
              <a:rPr lang="en-US" dirty="0"/>
              <a:t>Role</a:t>
            </a:r>
          </a:p>
          <a:p>
            <a:pPr marL="565150" indent="-514350">
              <a:buFont typeface="+mj-lt"/>
              <a:buAutoNum type="arabicPeriod"/>
            </a:pPr>
            <a:r>
              <a:rPr lang="en-US" dirty="0"/>
              <a:t>Statement of interest in joining the Founding Committee [up to 200 words]</a:t>
            </a:r>
          </a:p>
          <a:p>
            <a:pPr marL="565150" indent="-514350">
              <a:buFont typeface="+mj-lt"/>
              <a:buAutoNum type="arabicPeriod"/>
            </a:pPr>
            <a:r>
              <a:rPr lang="en-US" dirty="0"/>
              <a:t>Areas of Expertise [checklist]</a:t>
            </a:r>
          </a:p>
          <a:p>
            <a:pPr marL="565150" indent="-514350">
              <a:buFont typeface="+mj-lt"/>
              <a:buAutoNum type="arabicPeriod"/>
            </a:pPr>
            <a:r>
              <a:rPr lang="en-US" dirty="0"/>
              <a:t>Overview of Areas of Expertise [up to 500 words]</a:t>
            </a:r>
          </a:p>
          <a:p>
            <a:pPr marL="565150" indent="-514350">
              <a:buFont typeface="+mj-lt"/>
              <a:buAutoNum type="arabicPeriod"/>
            </a:pPr>
            <a:r>
              <a:rPr lang="en-US" dirty="0"/>
              <a:t>Please provide your thoughts on how the Founding Committee might plan and launch one or more of the three activities the Northeast Student Data Corps will engage in [up to 500 words]</a:t>
            </a:r>
          </a:p>
          <a:p>
            <a:pPr marL="565150" indent="-514350">
              <a:buFont typeface="+mj-lt"/>
              <a:buAutoNum type="arabicPeriod"/>
            </a:pPr>
            <a:r>
              <a:rPr lang="en-US" dirty="0"/>
              <a:t>Resume or CV (up to 2 pages)</a:t>
            </a:r>
          </a:p>
        </p:txBody>
      </p:sp>
    </p:spTree>
    <p:extLst>
      <p:ext uri="{BB962C8B-B14F-4D97-AF65-F5344CB8AC3E}">
        <p14:creationId xmlns:p14="http://schemas.microsoft.com/office/powerpoint/2010/main" val="4075733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0A2E5-3A2C-4D36-9825-B1F6778BA8DA}"/>
              </a:ext>
            </a:extLst>
          </p:cNvPr>
          <p:cNvSpPr>
            <a:spLocks noGrp="1"/>
          </p:cNvSpPr>
          <p:nvPr>
            <p:ph type="title"/>
          </p:nvPr>
        </p:nvSpPr>
        <p:spPr/>
        <p:txBody>
          <a:bodyPr/>
          <a:lstStyle/>
          <a:p>
            <a:r>
              <a:rPr lang="en-US" dirty="0"/>
              <a:t>Review Process and Selection Criteria</a:t>
            </a:r>
          </a:p>
        </p:txBody>
      </p:sp>
      <p:sp>
        <p:nvSpPr>
          <p:cNvPr id="3" name="Content Placeholder 2">
            <a:extLst>
              <a:ext uri="{FF2B5EF4-FFF2-40B4-BE49-F238E27FC236}">
                <a16:creationId xmlns:a16="http://schemas.microsoft.com/office/drawing/2014/main" id="{F63EE17A-47D3-41CF-A1C1-127B37F54E29}"/>
              </a:ext>
            </a:extLst>
          </p:cNvPr>
          <p:cNvSpPr>
            <a:spLocks noGrp="1"/>
          </p:cNvSpPr>
          <p:nvPr>
            <p:ph idx="1"/>
          </p:nvPr>
        </p:nvSpPr>
        <p:spPr/>
        <p:txBody>
          <a:bodyPr/>
          <a:lstStyle/>
          <a:p>
            <a:r>
              <a:rPr lang="en-US" dirty="0"/>
              <a:t>The Northeast Big Data Innovation Hub Seed Fund Steering Committee (SFSC) will review applications.</a:t>
            </a:r>
          </a:p>
          <a:p>
            <a:endParaRPr lang="en-US" dirty="0"/>
          </a:p>
          <a:p>
            <a:r>
              <a:rPr lang="en-US" dirty="0"/>
              <a:t>Each application will be reviewed by 3 or more members of the SFSC. The SFSC will use NSF’s Conflicts of Interest policy during the review process.</a:t>
            </a:r>
          </a:p>
        </p:txBody>
      </p:sp>
    </p:spTree>
    <p:extLst>
      <p:ext uri="{BB962C8B-B14F-4D97-AF65-F5344CB8AC3E}">
        <p14:creationId xmlns:p14="http://schemas.microsoft.com/office/powerpoint/2010/main" val="1350888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99E55-6560-4A54-B252-3B16D5C24A89}"/>
              </a:ext>
            </a:extLst>
          </p:cNvPr>
          <p:cNvSpPr>
            <a:spLocks noGrp="1"/>
          </p:cNvSpPr>
          <p:nvPr>
            <p:ph type="title"/>
          </p:nvPr>
        </p:nvSpPr>
        <p:spPr/>
        <p:txBody>
          <a:bodyPr/>
          <a:lstStyle/>
          <a:p>
            <a:r>
              <a:rPr lang="en-US" dirty="0"/>
              <a:t>Service Requirements</a:t>
            </a:r>
          </a:p>
        </p:txBody>
      </p:sp>
      <p:sp>
        <p:nvSpPr>
          <p:cNvPr id="3" name="Content Placeholder 2">
            <a:extLst>
              <a:ext uri="{FF2B5EF4-FFF2-40B4-BE49-F238E27FC236}">
                <a16:creationId xmlns:a16="http://schemas.microsoft.com/office/drawing/2014/main" id="{B7329E5D-8384-465F-B0D6-C58F1F8C2EB2}"/>
              </a:ext>
            </a:extLst>
          </p:cNvPr>
          <p:cNvSpPr>
            <a:spLocks noGrp="1"/>
          </p:cNvSpPr>
          <p:nvPr>
            <p:ph idx="1"/>
          </p:nvPr>
        </p:nvSpPr>
        <p:spPr/>
        <p:txBody>
          <a:bodyPr/>
          <a:lstStyle/>
          <a:p>
            <a:r>
              <a:rPr lang="en-US" dirty="0"/>
              <a:t>Founding Committee members will be expected to carry out their service of planning, designing, and launching the Northeast Student Data Corps in conjunction with Northeast Big Data Hub leadership, starting in fall 2020. The Northeast Student Data Corps is expected to launch initial activities by 2021.</a:t>
            </a:r>
          </a:p>
        </p:txBody>
      </p:sp>
    </p:spTree>
    <p:extLst>
      <p:ext uri="{BB962C8B-B14F-4D97-AF65-F5344CB8AC3E}">
        <p14:creationId xmlns:p14="http://schemas.microsoft.com/office/powerpoint/2010/main" val="1443664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AE3B2-B47E-40B8-8CA5-8A1469CC781D}"/>
              </a:ext>
            </a:extLst>
          </p:cNvPr>
          <p:cNvSpPr>
            <a:spLocks noGrp="1"/>
          </p:cNvSpPr>
          <p:nvPr>
            <p:ph type="title"/>
          </p:nvPr>
        </p:nvSpPr>
        <p:spPr/>
        <p:txBody>
          <a:bodyPr>
            <a:normAutofit/>
          </a:bodyPr>
          <a:lstStyle/>
          <a:p>
            <a:r>
              <a:rPr lang="en-US" dirty="0"/>
              <a:t>(Inaugural) Seed Fund Steering Committee </a:t>
            </a:r>
          </a:p>
        </p:txBody>
      </p:sp>
      <p:sp>
        <p:nvSpPr>
          <p:cNvPr id="3" name="Content Placeholder 2">
            <a:extLst>
              <a:ext uri="{FF2B5EF4-FFF2-40B4-BE49-F238E27FC236}">
                <a16:creationId xmlns:a16="http://schemas.microsoft.com/office/drawing/2014/main" id="{120B36A1-CD51-47DC-8362-716E9DC034AB}"/>
              </a:ext>
            </a:extLst>
          </p:cNvPr>
          <p:cNvSpPr>
            <a:spLocks noGrp="1"/>
          </p:cNvSpPr>
          <p:nvPr>
            <p:ph idx="1"/>
          </p:nvPr>
        </p:nvSpPr>
        <p:spPr>
          <a:xfrm>
            <a:off x="838200" y="1690688"/>
            <a:ext cx="10515600" cy="4486275"/>
          </a:xfrm>
        </p:spPr>
        <p:txBody>
          <a:bodyPr>
            <a:normAutofit lnSpcReduction="10000"/>
          </a:bodyPr>
          <a:lstStyle/>
          <a:p>
            <a:r>
              <a:rPr lang="en-US" u="sng" dirty="0">
                <a:hlinkClick r:id="rId2"/>
              </a:rPr>
              <a:t>David A. Bader</a:t>
            </a:r>
            <a:r>
              <a:rPr lang="en-US" dirty="0"/>
              <a:t>, New Jersey Institute of Technology (chair)</a:t>
            </a:r>
          </a:p>
          <a:p>
            <a:r>
              <a:rPr lang="en-US" u="sng" dirty="0">
                <a:hlinkClick r:id="rId3"/>
              </a:rPr>
              <a:t>Jenni Evans</a:t>
            </a:r>
            <a:r>
              <a:rPr lang="en-US" dirty="0"/>
              <a:t>, Penn State</a:t>
            </a:r>
          </a:p>
          <a:p>
            <a:r>
              <a:rPr lang="en-US" u="sng" dirty="0">
                <a:hlinkClick r:id="rId4"/>
              </a:rPr>
              <a:t>Josh Greenberg</a:t>
            </a:r>
            <a:r>
              <a:rPr lang="en-US" dirty="0"/>
              <a:t>, Alfred P. Sloan Foundation</a:t>
            </a:r>
          </a:p>
          <a:p>
            <a:r>
              <a:rPr lang="en-US" u="sng" dirty="0">
                <a:hlinkClick r:id="rId5"/>
              </a:rPr>
              <a:t>Christopher Hill</a:t>
            </a:r>
            <a:r>
              <a:rPr lang="en-US" dirty="0"/>
              <a:t>, MIT</a:t>
            </a:r>
            <a:endParaRPr lang="en-US" b="0" dirty="0">
              <a:effectLst/>
            </a:endParaRPr>
          </a:p>
          <a:p>
            <a:r>
              <a:rPr lang="en-US" u="sng" dirty="0">
                <a:hlinkClick r:id="rId6"/>
              </a:rPr>
              <a:t>Jill Jemison</a:t>
            </a:r>
            <a:r>
              <a:rPr lang="en-US" dirty="0"/>
              <a:t>, University of Vermont</a:t>
            </a:r>
          </a:p>
          <a:p>
            <a:r>
              <a:rPr lang="en-US" u="sng" dirty="0">
                <a:hlinkClick r:id="rId7"/>
              </a:rPr>
              <a:t>Dan Lopresti</a:t>
            </a:r>
            <a:r>
              <a:rPr lang="en-US" dirty="0"/>
              <a:t>, Lehigh University</a:t>
            </a:r>
            <a:endParaRPr lang="en-US" b="0" dirty="0">
              <a:effectLst/>
            </a:endParaRPr>
          </a:p>
          <a:p>
            <a:r>
              <a:rPr lang="en-US" u="sng" dirty="0">
                <a:hlinkClick r:id="rId8"/>
              </a:rPr>
              <a:t>Gideon Mann</a:t>
            </a:r>
            <a:r>
              <a:rPr lang="en-US" dirty="0"/>
              <a:t>, Bloomberg</a:t>
            </a:r>
            <a:endParaRPr lang="en-US" b="0" dirty="0">
              <a:effectLst/>
            </a:endParaRPr>
          </a:p>
          <a:p>
            <a:r>
              <a:rPr lang="en-US" u="sng" dirty="0">
                <a:hlinkClick r:id="rId9"/>
              </a:rPr>
              <a:t>Renee Miller</a:t>
            </a:r>
            <a:r>
              <a:rPr lang="en-US" dirty="0"/>
              <a:t>, Northeastern</a:t>
            </a:r>
            <a:endParaRPr lang="en-US" b="0" dirty="0">
              <a:effectLst/>
            </a:endParaRPr>
          </a:p>
          <a:p>
            <a:r>
              <a:rPr lang="en-US" u="sng" dirty="0">
                <a:hlinkClick r:id="rId10"/>
              </a:rPr>
              <a:t>Florence Hudson</a:t>
            </a:r>
            <a:r>
              <a:rPr lang="en-US" dirty="0"/>
              <a:t>, NE Big Data Hub / Columbia University (ex-officio)</a:t>
            </a:r>
          </a:p>
        </p:txBody>
      </p:sp>
      <p:sp>
        <p:nvSpPr>
          <p:cNvPr id="4" name="Slide Number Placeholder 3">
            <a:extLst>
              <a:ext uri="{FF2B5EF4-FFF2-40B4-BE49-F238E27FC236}">
                <a16:creationId xmlns:a16="http://schemas.microsoft.com/office/drawing/2014/main" id="{1F607B81-404E-4B41-BCA6-660DB85F6DFF}"/>
              </a:ext>
            </a:extLst>
          </p:cNvPr>
          <p:cNvSpPr>
            <a:spLocks noGrp="1"/>
          </p:cNvSpPr>
          <p:nvPr>
            <p:ph type="sldNum" sz="quarter" idx="12"/>
          </p:nvPr>
        </p:nvSpPr>
        <p:spPr/>
        <p:txBody>
          <a:bodyPr/>
          <a:lstStyle/>
          <a:p>
            <a:fld id="{F337F98F-5A5B-4884-8D65-68D27A2A979C}" type="slidenum">
              <a:rPr lang="en-US" smtClean="0"/>
              <a:t>2</a:t>
            </a:fld>
            <a:endParaRPr lang="en-US" dirty="0"/>
          </a:p>
        </p:txBody>
      </p:sp>
    </p:spTree>
    <p:extLst>
      <p:ext uri="{BB962C8B-B14F-4D97-AF65-F5344CB8AC3E}">
        <p14:creationId xmlns:p14="http://schemas.microsoft.com/office/powerpoint/2010/main" val="2077966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182DB-ACB0-4A10-B8DB-3F7663E787AC}"/>
              </a:ext>
            </a:extLst>
          </p:cNvPr>
          <p:cNvSpPr>
            <a:spLocks noGrp="1"/>
          </p:cNvSpPr>
          <p:nvPr>
            <p:ph type="title"/>
          </p:nvPr>
        </p:nvSpPr>
        <p:spPr>
          <a:xfrm>
            <a:off x="652670" y="2207177"/>
            <a:ext cx="7073347" cy="1325563"/>
          </a:xfrm>
        </p:spPr>
        <p:txBody>
          <a:bodyPr/>
          <a:lstStyle/>
          <a:p>
            <a:pPr algn="ctr"/>
            <a:r>
              <a:rPr lang="en-US" dirty="0"/>
              <a:t>Submission Walk-Through</a:t>
            </a:r>
          </a:p>
        </p:txBody>
      </p:sp>
    </p:spTree>
    <p:extLst>
      <p:ext uri="{BB962C8B-B14F-4D97-AF65-F5344CB8AC3E}">
        <p14:creationId xmlns:p14="http://schemas.microsoft.com/office/powerpoint/2010/main" val="65745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3C077-CB5A-466D-A05B-5AEDDE28E2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9F8ADD6-DE6D-47CF-B1CD-48B5DF40BA0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DBF62AC-C57E-4CD2-A2D2-D215475C6581}"/>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509851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E97F0-5A67-4A38-8DD7-4C60D790D702}"/>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E2DAD7CA-6D09-ED4E-9504-0719E5C341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5344"/>
            <a:ext cx="12410684" cy="6943344"/>
          </a:xfrm>
        </p:spPr>
      </p:pic>
    </p:spTree>
    <p:extLst>
      <p:ext uri="{BB962C8B-B14F-4D97-AF65-F5344CB8AC3E}">
        <p14:creationId xmlns:p14="http://schemas.microsoft.com/office/powerpoint/2010/main" val="926358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0B6BB-2805-4911-B411-EF28D60ECD6A}"/>
              </a:ext>
            </a:extLst>
          </p:cNvPr>
          <p:cNvSpPr>
            <a:spLocks noGrp="1"/>
          </p:cNvSpPr>
          <p:nvPr>
            <p:ph type="title"/>
          </p:nvPr>
        </p:nvSpPr>
        <p:spPr/>
        <p:txBody>
          <a:bodyPr/>
          <a:lstStyle/>
          <a:p>
            <a:endParaRPr lang="en-US"/>
          </a:p>
        </p:txBody>
      </p:sp>
      <p:pic>
        <p:nvPicPr>
          <p:cNvPr id="10" name="Content Placeholder 9">
            <a:extLst>
              <a:ext uri="{FF2B5EF4-FFF2-40B4-BE49-F238E27FC236}">
                <a16:creationId xmlns:a16="http://schemas.microsoft.com/office/drawing/2014/main" id="{8086F808-7CEB-224A-BD89-DED0606DD0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68224"/>
            <a:ext cx="12208956" cy="6096000"/>
          </a:xfrm>
        </p:spPr>
      </p:pic>
    </p:spTree>
    <p:extLst>
      <p:ext uri="{BB962C8B-B14F-4D97-AF65-F5344CB8AC3E}">
        <p14:creationId xmlns:p14="http://schemas.microsoft.com/office/powerpoint/2010/main" val="3411463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75152-59CE-4881-BD07-7EB0C673DFD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45BEADA-9588-4557-9D80-47A26928336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5162453-9F27-4D71-8370-81210AC6F3D3}"/>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899621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75451-FB87-4C0B-9D15-FECAF97AA66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F661152-7CE8-4BB6-A24C-CE60B7DFFE4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CBD5AF5-EEB0-4DAE-9E45-94447B6239FB}"/>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766230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E85C-B7DA-4AC7-886B-38C5CD3D262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D472147-A111-4476-AC2D-37787AA09A7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C6A4917-A576-471B-A14D-9D60B66D9375}"/>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54517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182DB-ACB0-4A10-B8DB-3F7663E787AC}"/>
              </a:ext>
            </a:extLst>
          </p:cNvPr>
          <p:cNvSpPr>
            <a:spLocks noGrp="1"/>
          </p:cNvSpPr>
          <p:nvPr>
            <p:ph type="title"/>
          </p:nvPr>
        </p:nvSpPr>
        <p:spPr>
          <a:xfrm>
            <a:off x="652670" y="2207177"/>
            <a:ext cx="7073347" cy="1325563"/>
          </a:xfrm>
        </p:spPr>
        <p:txBody>
          <a:bodyPr/>
          <a:lstStyle/>
          <a:p>
            <a:pPr algn="ctr"/>
            <a:r>
              <a:rPr lang="en-US" dirty="0"/>
              <a:t>Northeast Student Data Corps</a:t>
            </a:r>
          </a:p>
        </p:txBody>
      </p:sp>
    </p:spTree>
    <p:extLst>
      <p:ext uri="{BB962C8B-B14F-4D97-AF65-F5344CB8AC3E}">
        <p14:creationId xmlns:p14="http://schemas.microsoft.com/office/powerpoint/2010/main" val="2407774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C002C-096B-4CA9-AD70-B76C3919A981}"/>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93717BBE-9458-0C4F-B929-09C12A1320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43840"/>
            <a:ext cx="12192000" cy="6079067"/>
          </a:xfrm>
        </p:spPr>
      </p:pic>
    </p:spTree>
    <p:extLst>
      <p:ext uri="{BB962C8B-B14F-4D97-AF65-F5344CB8AC3E}">
        <p14:creationId xmlns:p14="http://schemas.microsoft.com/office/powerpoint/2010/main" val="3549882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034F1-80A0-4B00-87A8-CFCCB9627FC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3E1D5D-7486-4D5B-84DF-9BA0247F76D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D9EF2E1-23F5-4CCE-9C18-7E7C58DC8B58}"/>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900581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8932B-D374-456F-860C-DE9379C50A68}"/>
              </a:ext>
            </a:extLst>
          </p:cNvPr>
          <p:cNvSpPr>
            <a:spLocks noGrp="1"/>
          </p:cNvSpPr>
          <p:nvPr>
            <p:ph type="title"/>
          </p:nvPr>
        </p:nvSpPr>
        <p:spPr/>
        <p:txBody>
          <a:bodyPr/>
          <a:lstStyle/>
          <a:p>
            <a:r>
              <a:rPr lang="en-US" dirty="0"/>
              <a:t>Northeast Hub Goals</a:t>
            </a:r>
          </a:p>
        </p:txBody>
      </p:sp>
      <p:sp>
        <p:nvSpPr>
          <p:cNvPr id="3" name="Content Placeholder 2">
            <a:extLst>
              <a:ext uri="{FF2B5EF4-FFF2-40B4-BE49-F238E27FC236}">
                <a16:creationId xmlns:a16="http://schemas.microsoft.com/office/drawing/2014/main" id="{B461AC8F-1D3A-4CD6-B1E1-AEDD6F7CC48D}"/>
              </a:ext>
            </a:extLst>
          </p:cNvPr>
          <p:cNvSpPr>
            <a:spLocks noGrp="1"/>
          </p:cNvSpPr>
          <p:nvPr>
            <p:ph idx="1"/>
          </p:nvPr>
        </p:nvSpPr>
        <p:spPr>
          <a:xfrm>
            <a:off x="838200" y="1577009"/>
            <a:ext cx="10515600" cy="4599954"/>
          </a:xfrm>
        </p:spPr>
        <p:txBody>
          <a:bodyPr>
            <a:normAutofit fontScale="92500" lnSpcReduction="20000"/>
          </a:bodyPr>
          <a:lstStyle/>
          <a:p>
            <a:pPr marL="50800" indent="0">
              <a:buNone/>
            </a:pPr>
            <a:r>
              <a:rPr lang="en-US" sz="2400" dirty="0"/>
              <a:t>The Northeast Hub is a community convener, collaboration hub, and catalyst for data science innovation in the Northeast Region. The Hub amplifies successes of the community and shares credit across the community to encourage collaboration and mutual success in data science endeavors.</a:t>
            </a:r>
          </a:p>
          <a:p>
            <a:endParaRPr lang="en-US" sz="2400" dirty="0"/>
          </a:p>
          <a:p>
            <a:pPr marL="50800" indent="0">
              <a:buNone/>
            </a:pPr>
            <a:r>
              <a:rPr lang="en-US" sz="2400" dirty="0"/>
              <a:t>The goals of the Northeast Hub are to:</a:t>
            </a:r>
          </a:p>
          <a:p>
            <a:endParaRPr lang="en-US" sz="2400" dirty="0"/>
          </a:p>
          <a:p>
            <a:r>
              <a:rPr lang="en-US" sz="2400" dirty="0"/>
              <a:t>Build collaborations to address real-world challenges through translational data science approaches</a:t>
            </a:r>
          </a:p>
          <a:p>
            <a:r>
              <a:rPr lang="en-US" sz="2400" dirty="0"/>
              <a:t>Foster innovation and scale endeavors that reflect regional interests and align with national priorities related to data science</a:t>
            </a:r>
          </a:p>
          <a:p>
            <a:r>
              <a:rPr lang="en-US" sz="2400" dirty="0"/>
              <a:t>Support and promote representative community engagement/impact across all Hub activities</a:t>
            </a:r>
          </a:p>
          <a:p>
            <a:r>
              <a:rPr lang="en-US" sz="2400" dirty="0"/>
              <a:t>Increase data science capacity and talent, emphasizing underserved communities</a:t>
            </a:r>
          </a:p>
        </p:txBody>
      </p:sp>
    </p:spTree>
    <p:extLst>
      <p:ext uri="{BB962C8B-B14F-4D97-AF65-F5344CB8AC3E}">
        <p14:creationId xmlns:p14="http://schemas.microsoft.com/office/powerpoint/2010/main" val="3220558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3987E-CF48-489A-8513-81DD3699786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678AFE-142A-478C-B1CE-CE2C5AD42B9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C2A51B3-AAD5-464A-83B1-11932C880001}"/>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074538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049F8-7F33-4B0D-8D2C-64DB9951C88C}"/>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D323FC5A-8708-E843-A37C-DAB0624327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65125"/>
            <a:ext cx="12192000" cy="6091765"/>
          </a:xfrm>
        </p:spPr>
      </p:pic>
    </p:spTree>
    <p:extLst>
      <p:ext uri="{BB962C8B-B14F-4D97-AF65-F5344CB8AC3E}">
        <p14:creationId xmlns:p14="http://schemas.microsoft.com/office/powerpoint/2010/main" val="2230068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182DB-ACB0-4A10-B8DB-3F7663E787AC}"/>
              </a:ext>
            </a:extLst>
          </p:cNvPr>
          <p:cNvSpPr>
            <a:spLocks noGrp="1"/>
          </p:cNvSpPr>
          <p:nvPr>
            <p:ph type="title"/>
          </p:nvPr>
        </p:nvSpPr>
        <p:spPr>
          <a:xfrm>
            <a:off x="652670" y="2207177"/>
            <a:ext cx="7073347" cy="1325563"/>
          </a:xfrm>
        </p:spPr>
        <p:txBody>
          <a:bodyPr/>
          <a:lstStyle/>
          <a:p>
            <a:pPr algn="ctr"/>
            <a:r>
              <a:rPr lang="en-US" dirty="0"/>
              <a:t>Q&amp;A</a:t>
            </a:r>
          </a:p>
        </p:txBody>
      </p:sp>
    </p:spTree>
    <p:extLst>
      <p:ext uri="{BB962C8B-B14F-4D97-AF65-F5344CB8AC3E}">
        <p14:creationId xmlns:p14="http://schemas.microsoft.com/office/powerpoint/2010/main" val="366065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41DE3-D879-4F75-9F2C-93FD41689BB1}"/>
              </a:ext>
            </a:extLst>
          </p:cNvPr>
          <p:cNvSpPr>
            <a:spLocks noGrp="1"/>
          </p:cNvSpPr>
          <p:nvPr>
            <p:ph type="title"/>
          </p:nvPr>
        </p:nvSpPr>
        <p:spPr/>
        <p:txBody>
          <a:bodyPr>
            <a:normAutofit/>
          </a:bodyPr>
          <a:lstStyle/>
          <a:p>
            <a:r>
              <a:rPr lang="en-US" sz="4000" dirty="0"/>
              <a:t>Seed Fund Steering Committee (SFSC) Purpose </a:t>
            </a:r>
          </a:p>
        </p:txBody>
      </p:sp>
      <p:sp>
        <p:nvSpPr>
          <p:cNvPr id="3" name="Content Placeholder 2">
            <a:extLst>
              <a:ext uri="{FF2B5EF4-FFF2-40B4-BE49-F238E27FC236}">
                <a16:creationId xmlns:a16="http://schemas.microsoft.com/office/drawing/2014/main" id="{23572D52-F150-49F1-B129-8AB0C5A82668}"/>
              </a:ext>
            </a:extLst>
          </p:cNvPr>
          <p:cNvSpPr>
            <a:spLocks noGrp="1"/>
          </p:cNvSpPr>
          <p:nvPr>
            <p:ph idx="1"/>
          </p:nvPr>
        </p:nvSpPr>
        <p:spPr>
          <a:xfrm>
            <a:off x="689113" y="1772617"/>
            <a:ext cx="10760765" cy="1937992"/>
          </a:xfrm>
        </p:spPr>
        <p:txBody>
          <a:bodyPr>
            <a:normAutofit lnSpcReduction="10000"/>
          </a:bodyPr>
          <a:lstStyle/>
          <a:p>
            <a:pPr marL="50800" indent="0">
              <a:buNone/>
            </a:pPr>
            <a:r>
              <a:rPr lang="en-US" dirty="0"/>
              <a:t>The SFSC’s principal responsibility will be to administer the seed fund and to define the policies and processes for allocating the $250,000 available annually for the benefit of competitively selected pilot projects, in alignment with the Hub’s focus areas, in promising new scientific research endeavors.</a:t>
            </a:r>
            <a:endParaRPr lang="en-US" b="0" dirty="0">
              <a:effectLst/>
            </a:endParaRPr>
          </a:p>
          <a:p>
            <a:pPr lvl="1"/>
            <a:endParaRPr lang="en-US" b="0" dirty="0">
              <a:effectLst/>
            </a:endParaRPr>
          </a:p>
        </p:txBody>
      </p:sp>
      <p:sp>
        <p:nvSpPr>
          <p:cNvPr id="6" name="Slide Number Placeholder 5">
            <a:extLst>
              <a:ext uri="{FF2B5EF4-FFF2-40B4-BE49-F238E27FC236}">
                <a16:creationId xmlns:a16="http://schemas.microsoft.com/office/drawing/2014/main" id="{1AC3B0EB-CABF-C547-AE99-8E61B1D7FE3D}"/>
              </a:ext>
            </a:extLst>
          </p:cNvPr>
          <p:cNvSpPr>
            <a:spLocks noGrp="1"/>
          </p:cNvSpPr>
          <p:nvPr>
            <p:ph type="sldNum" sz="quarter" idx="12"/>
          </p:nvPr>
        </p:nvSpPr>
        <p:spPr/>
        <p:txBody>
          <a:bodyPr/>
          <a:lstStyle/>
          <a:p>
            <a:fld id="{F337F98F-5A5B-4884-8D65-68D27A2A979C}" type="slidenum">
              <a:rPr lang="en-US" smtClean="0"/>
              <a:t>4</a:t>
            </a:fld>
            <a:endParaRPr lang="en-US" dirty="0"/>
          </a:p>
        </p:txBody>
      </p:sp>
      <p:pic>
        <p:nvPicPr>
          <p:cNvPr id="8" name="Picture 7">
            <a:extLst>
              <a:ext uri="{FF2B5EF4-FFF2-40B4-BE49-F238E27FC236}">
                <a16:creationId xmlns:a16="http://schemas.microsoft.com/office/drawing/2014/main" id="{FA8EDB42-58D8-4A07-B7F8-FFF80DE358A7}"/>
              </a:ext>
            </a:extLst>
          </p:cNvPr>
          <p:cNvPicPr>
            <a:picLocks noChangeAspect="1"/>
          </p:cNvPicPr>
          <p:nvPr/>
        </p:nvPicPr>
        <p:blipFill>
          <a:blip r:embed="rId2"/>
          <a:stretch>
            <a:fillRect/>
          </a:stretch>
        </p:blipFill>
        <p:spPr>
          <a:xfrm>
            <a:off x="1958663" y="3978068"/>
            <a:ext cx="8221663" cy="2386934"/>
          </a:xfrm>
          <a:prstGeom prst="rect">
            <a:avLst/>
          </a:prstGeom>
        </p:spPr>
      </p:pic>
    </p:spTree>
    <p:extLst>
      <p:ext uri="{BB962C8B-B14F-4D97-AF65-F5344CB8AC3E}">
        <p14:creationId xmlns:p14="http://schemas.microsoft.com/office/powerpoint/2010/main" val="683815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4ED47-8AE5-4E2D-BAF7-55B528EE5BAF}"/>
              </a:ext>
            </a:extLst>
          </p:cNvPr>
          <p:cNvSpPr>
            <a:spLocks noGrp="1"/>
          </p:cNvSpPr>
          <p:nvPr>
            <p:ph type="title"/>
          </p:nvPr>
        </p:nvSpPr>
        <p:spPr/>
        <p:txBody>
          <a:bodyPr/>
          <a:lstStyle/>
          <a:p>
            <a:r>
              <a:rPr lang="en-US" dirty="0"/>
              <a:t>Two programs:</a:t>
            </a:r>
          </a:p>
        </p:txBody>
      </p:sp>
      <p:sp>
        <p:nvSpPr>
          <p:cNvPr id="3" name="Content Placeholder 2">
            <a:extLst>
              <a:ext uri="{FF2B5EF4-FFF2-40B4-BE49-F238E27FC236}">
                <a16:creationId xmlns:a16="http://schemas.microsoft.com/office/drawing/2014/main" id="{1925C53A-5F8D-4A14-A41D-424DCEF8C5EB}"/>
              </a:ext>
            </a:extLst>
          </p:cNvPr>
          <p:cNvSpPr>
            <a:spLocks noGrp="1"/>
          </p:cNvSpPr>
          <p:nvPr>
            <p:ph idx="1"/>
          </p:nvPr>
        </p:nvSpPr>
        <p:spPr/>
        <p:txBody>
          <a:bodyPr/>
          <a:lstStyle/>
          <a:p>
            <a:r>
              <a:rPr lang="en-US" sz="3600" dirty="0"/>
              <a:t>Seed Fund Grants</a:t>
            </a:r>
          </a:p>
          <a:p>
            <a:r>
              <a:rPr lang="en-US" sz="3600" dirty="0"/>
              <a:t>Northeast Student Data Corps</a:t>
            </a:r>
          </a:p>
          <a:p>
            <a:endParaRPr lang="en-US" dirty="0"/>
          </a:p>
          <a:p>
            <a:endParaRPr lang="en-US" dirty="0"/>
          </a:p>
          <a:p>
            <a:r>
              <a:rPr lang="en-US" dirty="0"/>
              <a:t>First Round Deadline: </a:t>
            </a:r>
            <a:r>
              <a:rPr lang="en-US" b="1" dirty="0"/>
              <a:t>August 31, 2020</a:t>
            </a:r>
          </a:p>
          <a:p>
            <a:r>
              <a:rPr lang="en-US" dirty="0"/>
              <a:t>Second Round Deadline: </a:t>
            </a:r>
            <a:r>
              <a:rPr lang="en-US" b="1" dirty="0"/>
              <a:t>October 1, 2020</a:t>
            </a:r>
          </a:p>
          <a:p>
            <a:endParaRPr lang="en-US" dirty="0"/>
          </a:p>
        </p:txBody>
      </p:sp>
    </p:spTree>
    <p:extLst>
      <p:ext uri="{BB962C8B-B14F-4D97-AF65-F5344CB8AC3E}">
        <p14:creationId xmlns:p14="http://schemas.microsoft.com/office/powerpoint/2010/main" val="1979526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36D31-84A0-4D06-B485-2E03D633E8F2}"/>
              </a:ext>
            </a:extLst>
          </p:cNvPr>
          <p:cNvSpPr>
            <a:spLocks noGrp="1"/>
          </p:cNvSpPr>
          <p:nvPr>
            <p:ph type="title"/>
          </p:nvPr>
        </p:nvSpPr>
        <p:spPr/>
        <p:txBody>
          <a:bodyPr/>
          <a:lstStyle/>
          <a:p>
            <a:r>
              <a:rPr lang="en-US" dirty="0"/>
              <a:t>Deadlines</a:t>
            </a:r>
          </a:p>
        </p:txBody>
      </p:sp>
      <p:sp>
        <p:nvSpPr>
          <p:cNvPr id="3" name="Content Placeholder 2">
            <a:extLst>
              <a:ext uri="{FF2B5EF4-FFF2-40B4-BE49-F238E27FC236}">
                <a16:creationId xmlns:a16="http://schemas.microsoft.com/office/drawing/2014/main" id="{B3CFE7FF-EBE2-47FC-BD99-DE41F67A9F10}"/>
              </a:ext>
            </a:extLst>
          </p:cNvPr>
          <p:cNvSpPr>
            <a:spLocks noGrp="1"/>
          </p:cNvSpPr>
          <p:nvPr>
            <p:ph idx="1"/>
          </p:nvPr>
        </p:nvSpPr>
        <p:spPr/>
        <p:txBody>
          <a:bodyPr/>
          <a:lstStyle/>
          <a:p>
            <a:r>
              <a:rPr lang="en-US" dirty="0"/>
              <a:t>Proposals will be considered with deadlines for two rounds of awards, and based on the availability of funds. Proposals submitted to the first round will receive decisions of award, no award, or remain in consideration for the second deadline.  Proposals with a negative decision on the first round are ineligible for resubmission in the second round. </a:t>
            </a:r>
          </a:p>
          <a:p>
            <a:endParaRPr lang="en-US" dirty="0"/>
          </a:p>
          <a:p>
            <a:r>
              <a:rPr lang="en-US" dirty="0"/>
              <a:t>First Round Deadline: August 31, 2020</a:t>
            </a:r>
          </a:p>
          <a:p>
            <a:r>
              <a:rPr lang="en-US" dirty="0"/>
              <a:t>Second Round Deadline: October 1, 2020</a:t>
            </a:r>
          </a:p>
        </p:txBody>
      </p:sp>
    </p:spTree>
    <p:extLst>
      <p:ext uri="{BB962C8B-B14F-4D97-AF65-F5344CB8AC3E}">
        <p14:creationId xmlns:p14="http://schemas.microsoft.com/office/powerpoint/2010/main" val="1000347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182DB-ACB0-4A10-B8DB-3F7663E787AC}"/>
              </a:ext>
            </a:extLst>
          </p:cNvPr>
          <p:cNvSpPr>
            <a:spLocks noGrp="1"/>
          </p:cNvSpPr>
          <p:nvPr>
            <p:ph type="title"/>
          </p:nvPr>
        </p:nvSpPr>
        <p:spPr>
          <a:xfrm>
            <a:off x="652670" y="2207177"/>
            <a:ext cx="7073347" cy="1325563"/>
          </a:xfrm>
        </p:spPr>
        <p:txBody>
          <a:bodyPr/>
          <a:lstStyle/>
          <a:p>
            <a:pPr algn="ctr"/>
            <a:r>
              <a:rPr lang="en-US" dirty="0"/>
              <a:t>Seed Fund Grants</a:t>
            </a:r>
          </a:p>
        </p:txBody>
      </p:sp>
    </p:spTree>
    <p:extLst>
      <p:ext uri="{BB962C8B-B14F-4D97-AF65-F5344CB8AC3E}">
        <p14:creationId xmlns:p14="http://schemas.microsoft.com/office/powerpoint/2010/main" val="1231306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8A9BB-7867-4E0C-9B0D-0BC3D287F7A2}"/>
              </a:ext>
            </a:extLst>
          </p:cNvPr>
          <p:cNvSpPr>
            <a:spLocks noGrp="1"/>
          </p:cNvSpPr>
          <p:nvPr>
            <p:ph type="title"/>
          </p:nvPr>
        </p:nvSpPr>
        <p:spPr/>
        <p:txBody>
          <a:bodyPr/>
          <a:lstStyle/>
          <a:p>
            <a:r>
              <a:rPr lang="en-US" dirty="0"/>
              <a:t>Eligibility</a:t>
            </a:r>
          </a:p>
        </p:txBody>
      </p:sp>
      <p:sp>
        <p:nvSpPr>
          <p:cNvPr id="3" name="Content Placeholder 2">
            <a:extLst>
              <a:ext uri="{FF2B5EF4-FFF2-40B4-BE49-F238E27FC236}">
                <a16:creationId xmlns:a16="http://schemas.microsoft.com/office/drawing/2014/main" id="{042D94CC-6B67-484B-8904-352E9924BEA5}"/>
              </a:ext>
            </a:extLst>
          </p:cNvPr>
          <p:cNvSpPr>
            <a:spLocks noGrp="1"/>
          </p:cNvSpPr>
          <p:nvPr>
            <p:ph idx="1"/>
          </p:nvPr>
        </p:nvSpPr>
        <p:spPr/>
        <p:txBody>
          <a:bodyPr/>
          <a:lstStyle/>
          <a:p>
            <a:r>
              <a:rPr lang="en-US" dirty="0"/>
              <a:t>Individuals or group teams led by faculty, students, or individuals from academic institutions or other non-profits within the Northeastern United States, defined as Pennsylvania, New Jersey, New York, Connecticut, Rhode Island, Massachusetts, Vermont, New Hampshire, and Maine.</a:t>
            </a:r>
          </a:p>
          <a:p>
            <a:endParaRPr lang="en-US" dirty="0"/>
          </a:p>
          <a:p>
            <a:r>
              <a:rPr lang="en-US" dirty="0"/>
              <a:t>Colleagues from historically black colleges and universities, minority-serving institutions, Hispanic-serving institutions and others from underrepresented groups are strongly encouraged to apply.</a:t>
            </a:r>
          </a:p>
        </p:txBody>
      </p:sp>
    </p:spTree>
    <p:extLst>
      <p:ext uri="{BB962C8B-B14F-4D97-AF65-F5344CB8AC3E}">
        <p14:creationId xmlns:p14="http://schemas.microsoft.com/office/powerpoint/2010/main" val="2896495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7631F-76FD-465C-B322-2BCE234FBD72}"/>
              </a:ext>
            </a:extLst>
          </p:cNvPr>
          <p:cNvSpPr>
            <a:spLocks noGrp="1"/>
          </p:cNvSpPr>
          <p:nvPr>
            <p:ph type="title"/>
          </p:nvPr>
        </p:nvSpPr>
        <p:spPr/>
        <p:txBody>
          <a:bodyPr/>
          <a:lstStyle/>
          <a:p>
            <a:r>
              <a:rPr lang="en-US" dirty="0"/>
              <a:t>Award Information</a:t>
            </a:r>
          </a:p>
        </p:txBody>
      </p:sp>
      <p:sp>
        <p:nvSpPr>
          <p:cNvPr id="3" name="Content Placeholder 2">
            <a:extLst>
              <a:ext uri="{FF2B5EF4-FFF2-40B4-BE49-F238E27FC236}">
                <a16:creationId xmlns:a16="http://schemas.microsoft.com/office/drawing/2014/main" id="{A02B7D76-CA60-44FE-97B2-5C766F7813A9}"/>
              </a:ext>
            </a:extLst>
          </p:cNvPr>
          <p:cNvSpPr>
            <a:spLocks noGrp="1"/>
          </p:cNvSpPr>
          <p:nvPr>
            <p:ph idx="1"/>
          </p:nvPr>
        </p:nvSpPr>
        <p:spPr/>
        <p:txBody>
          <a:bodyPr>
            <a:normAutofit fontScale="92500" lnSpcReduction="20000"/>
          </a:bodyPr>
          <a:lstStyle/>
          <a:p>
            <a:pPr marL="50800" indent="0">
              <a:buNone/>
            </a:pPr>
            <a:r>
              <a:rPr lang="en-US" dirty="0"/>
              <a:t>The Seed Fund Steering Committee anticipates making approximately 12-15 seed grant awards, of up to $25,000 each.</a:t>
            </a:r>
          </a:p>
          <a:p>
            <a:pPr marL="50800" indent="0">
              <a:buNone/>
            </a:pPr>
            <a:endParaRPr lang="en-US" dirty="0"/>
          </a:p>
          <a:p>
            <a:pPr marL="50800" indent="0">
              <a:buNone/>
            </a:pPr>
            <a:r>
              <a:rPr lang="en-US" b="1" dirty="0"/>
              <a:t>Examples of potential funded activities include:</a:t>
            </a:r>
            <a:endParaRPr lang="en-US" dirty="0"/>
          </a:p>
          <a:p>
            <a:r>
              <a:rPr lang="en-US" dirty="0"/>
              <a:t>Funding support for student internships</a:t>
            </a:r>
          </a:p>
          <a:p>
            <a:r>
              <a:rPr lang="en-US" dirty="0"/>
              <a:t>Faculty or student funding support</a:t>
            </a:r>
          </a:p>
          <a:p>
            <a:r>
              <a:rPr lang="en-US" dirty="0"/>
              <a:t>Access to data sets</a:t>
            </a:r>
          </a:p>
          <a:p>
            <a:r>
              <a:rPr lang="en-US" dirty="0"/>
              <a:t>Webinar facilitation</a:t>
            </a:r>
          </a:p>
          <a:p>
            <a:pPr marL="50800" indent="0">
              <a:buNone/>
            </a:pPr>
            <a:endParaRPr lang="en-US" dirty="0"/>
          </a:p>
          <a:p>
            <a:pPr marL="50800" indent="0">
              <a:buNone/>
            </a:pPr>
            <a:r>
              <a:rPr lang="en-US" dirty="0"/>
              <a:t>Note: participant support travel is not allowed.</a:t>
            </a:r>
          </a:p>
        </p:txBody>
      </p:sp>
    </p:spTree>
    <p:extLst>
      <p:ext uri="{BB962C8B-B14F-4D97-AF65-F5344CB8AC3E}">
        <p14:creationId xmlns:p14="http://schemas.microsoft.com/office/powerpoint/2010/main" val="1068933500"/>
      </p:ext>
    </p:extLst>
  </p:cSld>
  <p:clrMapOvr>
    <a:masterClrMapping/>
  </p:clrMapOvr>
</p:sld>
</file>

<file path=ppt/theme/theme1.xml><?xml version="1.0" encoding="utf-8"?>
<a:theme xmlns:a="http://schemas.openxmlformats.org/drawingml/2006/main" name="BDIH Dark">
  <a:themeElements>
    <a:clrScheme name="BDIH">
      <a:dk1>
        <a:srgbClr val="333333"/>
      </a:dk1>
      <a:lt1>
        <a:srgbClr val="E2E7ED"/>
      </a:lt1>
      <a:dk2>
        <a:srgbClr val="000000"/>
      </a:dk2>
      <a:lt2>
        <a:srgbClr val="FFFFFF"/>
      </a:lt2>
      <a:accent1>
        <a:srgbClr val="085EAC"/>
      </a:accent1>
      <a:accent2>
        <a:srgbClr val="47ABE0"/>
      </a:accent2>
      <a:accent3>
        <a:srgbClr val="1C3E59"/>
      </a:accent3>
      <a:accent4>
        <a:srgbClr val="E6D841"/>
      </a:accent4>
      <a:accent5>
        <a:srgbClr val="A2234E"/>
      </a:accent5>
      <a:accent6>
        <a:srgbClr val="F00052"/>
      </a:accent6>
      <a:hlink>
        <a:srgbClr val="47ABE0"/>
      </a:hlink>
      <a:folHlink>
        <a:srgbClr val="085EA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412</TotalTime>
  <Words>1372</Words>
  <Application>Microsoft Macintosh PowerPoint</Application>
  <PresentationFormat>Widescreen</PresentationFormat>
  <Paragraphs>124</Paragraphs>
  <Slides>32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BDIH Dark</vt:lpstr>
      <vt:lpstr>PowerPoint Presentation</vt:lpstr>
      <vt:lpstr>(Inaugural) Seed Fund Steering Committee </vt:lpstr>
      <vt:lpstr>Northeast Hub Goals</vt:lpstr>
      <vt:lpstr>Seed Fund Steering Committee (SFSC) Purpose </vt:lpstr>
      <vt:lpstr>Two programs:</vt:lpstr>
      <vt:lpstr>Deadlines</vt:lpstr>
      <vt:lpstr>Seed Fund Grants</vt:lpstr>
      <vt:lpstr>Eligibility</vt:lpstr>
      <vt:lpstr>Award Information</vt:lpstr>
      <vt:lpstr>Application Process</vt:lpstr>
      <vt:lpstr>Review Process and Selection Criteria</vt:lpstr>
      <vt:lpstr>Reporting Requirements</vt:lpstr>
      <vt:lpstr>Northeast Student Data Corps</vt:lpstr>
      <vt:lpstr>What is the Northeast Student Data Corps? </vt:lpstr>
      <vt:lpstr>Northeast Student Data Corps</vt:lpstr>
      <vt:lpstr>Eligibility</vt:lpstr>
      <vt:lpstr>Application Process</vt:lpstr>
      <vt:lpstr>Review Process and Selection Criteria</vt:lpstr>
      <vt:lpstr>Service Requirements</vt:lpstr>
      <vt:lpstr>Submission Walk-Through</vt:lpstr>
      <vt:lpstr>PowerPoint Presentation</vt:lpstr>
      <vt:lpstr>PowerPoint Presentation</vt:lpstr>
      <vt:lpstr>PowerPoint Presentation</vt:lpstr>
      <vt:lpstr>PowerPoint Presentation</vt:lpstr>
      <vt:lpstr>PowerPoint Presentation</vt:lpstr>
      <vt:lpstr>PowerPoint Presentation</vt:lpstr>
      <vt:lpstr>Northeast Student Data Corps</vt:lpstr>
      <vt:lpstr>PowerPoint Presentation</vt:lpstr>
      <vt:lpstr>PowerPoint Presentation</vt:lpstr>
      <vt:lpstr>PowerPoint Presentation</vt:lpstr>
      <vt:lpstr>PowerPoint Presentation</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 Big Data Innovation Hub Seed Fund Steering Committee</dc:title>
  <dc:creator>David Bader</dc:creator>
  <cp:lastModifiedBy>Microsoft Office User</cp:lastModifiedBy>
  <cp:revision>10</cp:revision>
  <dcterms:created xsi:type="dcterms:W3CDTF">2020-06-10T18:22:43Z</dcterms:created>
  <dcterms:modified xsi:type="dcterms:W3CDTF">2020-08-10T19:02:35Z</dcterms:modified>
</cp:coreProperties>
</file>