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5"/>
  </p:normalViewPr>
  <p:slideViewPr>
    <p:cSldViewPr snapToGrid="0" snapToObjects="1">
      <p:cViewPr varScale="1">
        <p:scale>
          <a:sx n="66" d="100"/>
          <a:sy n="66" d="100"/>
        </p:scale>
        <p:origin x="16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222500"/>
            <a:ext cx="10464800" cy="65659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3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ragjpgroup.org" TargetMode="External"/><Relationship Id="rId7" Type="http://schemas.openxmlformats.org/officeDocument/2006/relationships/image" Target="../media/image5.tif"/><Relationship Id="rId2" Type="http://schemas.openxmlformats.org/officeDocument/2006/relationships/hyperlink" Target="mailto:chirag.patel@stanford.edu?subject=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"/><Relationship Id="rId7" Type="http://schemas.openxmlformats.org/officeDocument/2006/relationships/image" Target="../media/image28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tif"/><Relationship Id="rId4" Type="http://schemas.openxmlformats.org/officeDocument/2006/relationships/image" Target="../media/image7.t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image" Target="../media/image33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chiragjpgroup.org" TargetMode="External"/><Relationship Id="rId5" Type="http://schemas.openxmlformats.org/officeDocument/2006/relationships/hyperlink" Target="mailto:chirag.patel@stanford.edu" TargetMode="External"/><Relationship Id="rId10" Type="http://schemas.openxmlformats.org/officeDocument/2006/relationships/image" Target="../media/image34.tif"/><Relationship Id="rId4" Type="http://schemas.openxmlformats.org/officeDocument/2006/relationships/image" Target="../media/image3.png"/><Relationship Id="rId9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uilding a search engine to find environmental and phenotypic factors associated with disease and health"/>
          <p:cNvSpPr txBox="1">
            <a:spLocks noGrp="1"/>
          </p:cNvSpPr>
          <p:nvPr>
            <p:ph type="title"/>
          </p:nvPr>
        </p:nvSpPr>
        <p:spPr>
          <a:xfrm>
            <a:off x="209326" y="1117600"/>
            <a:ext cx="12586148" cy="3302000"/>
          </a:xfrm>
          <a:prstGeom prst="rect">
            <a:avLst/>
          </a:prstGeom>
        </p:spPr>
        <p:txBody>
          <a:bodyPr/>
          <a:lstStyle/>
          <a:p>
            <a:pPr defTabSz="457200"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Building a </a:t>
            </a:r>
            <a:r>
              <a:rPr b="1" i="1"/>
              <a:t>search engine</a:t>
            </a:r>
            <a:r>
              <a:t> to find </a:t>
            </a:r>
            <a:r>
              <a:rPr b="1" i="1"/>
              <a:t>environmental</a:t>
            </a:r>
            <a:r>
              <a:t> and </a:t>
            </a:r>
            <a:r>
              <a:rPr b="1" i="1"/>
              <a:t>phenotypic factors</a:t>
            </a:r>
            <a:r>
              <a:t> associated with </a:t>
            </a:r>
            <a:r>
              <a:rPr b="1" i="1"/>
              <a:t>disease and health</a:t>
            </a:r>
          </a:p>
        </p:txBody>
      </p:sp>
      <p:sp>
        <p:nvSpPr>
          <p:cNvPr id="138" name="Chirag Lakhani…"/>
          <p:cNvSpPr txBox="1">
            <a:spLocks noGrp="1"/>
          </p:cNvSpPr>
          <p:nvPr>
            <p:ph type="body" sz="half" idx="1"/>
          </p:nvPr>
        </p:nvSpPr>
        <p:spPr>
          <a:xfrm>
            <a:off x="444756" y="5396251"/>
            <a:ext cx="12216243" cy="236757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Chirag Lakhani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Chirag J Patel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Northeast Big Data Innovation Hub Workshop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03/27/28</a:t>
            </a:r>
          </a:p>
        </p:txBody>
      </p:sp>
      <p:sp>
        <p:nvSpPr>
          <p:cNvPr id="139" name="chirag@hms.harvard.edu…"/>
          <p:cNvSpPr txBox="1"/>
          <p:nvPr/>
        </p:nvSpPr>
        <p:spPr>
          <a:xfrm>
            <a:off x="9183087" y="8223250"/>
            <a:ext cx="3625752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r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2"/>
              </a:rPr>
              <a:t>chirag@hms.harvard.edu</a:t>
            </a:r>
          </a:p>
          <a:p>
            <a:pPr lvl="1" indent="0" algn="r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@chiragjp</a:t>
            </a:r>
          </a:p>
          <a:p>
            <a:pPr algn="r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3"/>
              </a:rPr>
              <a:t>www.chiragjpgroup.org</a:t>
            </a:r>
          </a:p>
        </p:txBody>
      </p:sp>
      <p:pic>
        <p:nvPicPr>
          <p:cNvPr id="140" name="search?biw=1119&amp;bih=715&amp;tbm=isch&amp;q=twitter+logo&amp;revid=825195387.png" descr="search?biw=1119&amp;bih=715&amp;tbm=isch&amp;q=twitter+logo&amp;revid=82519538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3600" y="8832850"/>
            <a:ext cx="375719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ogo.png" descr="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04325" y="330504"/>
            <a:ext cx="1333501" cy="1350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1516" y="8345485"/>
            <a:ext cx="6912278" cy="969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60620" y="244973"/>
            <a:ext cx="3683001" cy="1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xamples of sources of disparate external exposome datasets available in the Exposome Data Warehouse (ExposomeDW)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220236"/>
          </a:xfrm>
          <a:prstGeom prst="rect">
            <a:avLst/>
          </a:prstGeom>
        </p:spPr>
        <p:txBody>
          <a:bodyPr/>
          <a:lstStyle/>
          <a:p>
            <a:pPr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Examples of sources of disparate </a:t>
            </a:r>
            <a:r>
              <a:rPr b="1" i="1"/>
              <a:t>external</a:t>
            </a:r>
            <a:r>
              <a:t> exposome datasets available in the </a:t>
            </a:r>
            <a:r>
              <a:rPr b="1" i="1"/>
              <a:t>Exposome Data Warehouse (ExposomeDW)</a:t>
            </a:r>
          </a:p>
        </p:txBody>
      </p:sp>
      <p:sp>
        <p:nvSpPr>
          <p:cNvPr id="180" name="Geological…"/>
          <p:cNvSpPr txBox="1">
            <a:spLocks noGrp="1"/>
          </p:cNvSpPr>
          <p:nvPr>
            <p:ph type="body" idx="1"/>
          </p:nvPr>
        </p:nvSpPr>
        <p:spPr>
          <a:xfrm>
            <a:off x="952500" y="2196157"/>
            <a:ext cx="11099800" cy="6286501"/>
          </a:xfrm>
          <a:prstGeom prst="rect">
            <a:avLst/>
          </a:prstGeom>
        </p:spPr>
        <p:txBody>
          <a:bodyPr/>
          <a:lstStyle/>
          <a:p>
            <a:pPr marL="488950" lvl="1" indent="-244475" defTabSz="321310">
              <a:spcBef>
                <a:spcPts val="2300"/>
              </a:spcBef>
              <a:defRPr sz="275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Geological</a:t>
            </a:r>
          </a:p>
          <a:p>
            <a:pPr marL="733425" lvl="2" indent="-244475" defTabSz="321310">
              <a:spcBef>
                <a:spcPts val="2300"/>
              </a:spcBef>
              <a:defRPr sz="275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NASA</a:t>
            </a:r>
            <a:r>
              <a:t> - Cloud and Atmosphere Profiles</a:t>
            </a:r>
          </a:p>
          <a:p>
            <a:pPr marL="733425" lvl="2" indent="-244475" defTabSz="321310">
              <a:spcBef>
                <a:spcPts val="2300"/>
              </a:spcBef>
              <a:defRPr sz="275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NOAA</a:t>
            </a:r>
            <a:r>
              <a:t> Climate Data</a:t>
            </a:r>
          </a:p>
          <a:p>
            <a:pPr marL="488950" lvl="1" indent="-244475" defTabSz="321310">
              <a:spcBef>
                <a:spcPts val="2300"/>
              </a:spcBef>
              <a:defRPr sz="275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Pollution</a:t>
            </a:r>
          </a:p>
          <a:p>
            <a:pPr marL="733425" lvl="2" indent="-244475" defTabSz="321310">
              <a:spcBef>
                <a:spcPts val="2300"/>
              </a:spcBef>
              <a:defRPr sz="275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>
                <a:solidFill>
                  <a:schemeClr val="accent1"/>
                </a:solidFill>
              </a:rPr>
              <a:t>EPA</a:t>
            </a:r>
            <a:r>
              <a:rPr>
                <a:solidFill>
                  <a:schemeClr val="accent1"/>
                </a:solidFill>
              </a:rPr>
              <a:t> Air Quality Surveillance Data Mart, or </a:t>
            </a:r>
            <a:r>
              <a:rPr i="1">
                <a:solidFill>
                  <a:schemeClr val="accent1"/>
                </a:solidFill>
              </a:rPr>
              <a:t>AirData</a:t>
            </a:r>
            <a:r>
              <a:t>,</a:t>
            </a:r>
          </a:p>
          <a:p>
            <a:pPr marL="488950" lvl="1" indent="-244475" defTabSz="321310">
              <a:spcBef>
                <a:spcPts val="2300"/>
              </a:spcBef>
              <a:defRPr sz="275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Socio-Economic</a:t>
            </a:r>
          </a:p>
          <a:p>
            <a:pPr marL="733425" lvl="2" indent="-244475" defTabSz="321310">
              <a:spcBef>
                <a:spcPts val="2300"/>
              </a:spcBef>
              <a:defRPr sz="275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US Census </a:t>
            </a:r>
            <a:r>
              <a:t>American Community Survey (ACS)</a:t>
            </a:r>
          </a:p>
          <a:p>
            <a:pPr marL="488950" lvl="1" indent="-244475" defTabSz="321310">
              <a:spcBef>
                <a:spcPts val="2300"/>
              </a:spcBef>
              <a:defRPr sz="275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Epidemiological</a:t>
            </a:r>
          </a:p>
          <a:p>
            <a:pPr marL="733425" lvl="2" indent="-244475" defTabSz="321310">
              <a:spcBef>
                <a:spcPts val="2300"/>
              </a:spcBef>
              <a:defRPr sz="275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CDC</a:t>
            </a:r>
            <a:r>
              <a:t> Wonder, </a:t>
            </a:r>
            <a:r>
              <a:rPr i="1"/>
              <a:t>USDA</a:t>
            </a:r>
            <a:r>
              <a:t> Food Atlas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3970" y="4329339"/>
            <a:ext cx="1856108" cy="2020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4292" y="6539557"/>
            <a:ext cx="1755463" cy="165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4292" y="2177822"/>
            <a:ext cx="1755463" cy="1638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2" build="p" bldLvl="5" animBg="1" advAuto="0"/>
      <p:bldP spid="181" grpId="3" animBg="1" advAuto="0"/>
      <p:bldP spid="182" grpId="4" animBg="1" advAuto="0"/>
      <p:bldP spid="183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xposomeDW integrates data across different geographical and temporal modalitie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424881"/>
          </a:xfrm>
          <a:prstGeom prst="rect">
            <a:avLst/>
          </a:prstGeom>
        </p:spPr>
        <p:txBody>
          <a:bodyPr/>
          <a:lstStyle/>
          <a:p>
            <a:pPr defTabSz="543305">
              <a:defRPr sz="418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ExposomeDW integrates data across different </a:t>
            </a:r>
            <a:r>
              <a:rPr b="1" i="1"/>
              <a:t>geographical</a:t>
            </a:r>
            <a:r>
              <a:t> and </a:t>
            </a:r>
            <a:r>
              <a:rPr b="1" i="1"/>
              <a:t>temporal</a:t>
            </a:r>
            <a:r>
              <a:t> modalities</a:t>
            </a:r>
          </a:p>
        </p:txBody>
      </p:sp>
      <p:grpSp>
        <p:nvGrpSpPr>
          <p:cNvPr id="188" name="Group"/>
          <p:cNvGrpSpPr/>
          <p:nvPr/>
        </p:nvGrpSpPr>
        <p:grpSpPr>
          <a:xfrm>
            <a:off x="15595" y="5022850"/>
            <a:ext cx="1861507" cy="647701"/>
            <a:chOff x="0" y="0"/>
            <a:chExt cx="1861505" cy="647700"/>
          </a:xfrm>
        </p:grpSpPr>
        <p:sp>
          <p:nvSpPr>
            <p:cNvPr id="186" name="NOAA"/>
            <p:cNvSpPr txBox="1"/>
            <p:nvPr/>
          </p:nvSpPr>
          <p:spPr>
            <a:xfrm>
              <a:off x="0" y="0"/>
              <a:ext cx="147768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t>NOAA</a:t>
              </a:r>
            </a:p>
          </p:txBody>
        </p:sp>
        <p:sp>
          <p:nvSpPr>
            <p:cNvPr id="187" name="Line"/>
            <p:cNvSpPr/>
            <p:nvPr/>
          </p:nvSpPr>
          <p:spPr>
            <a:xfrm>
              <a:off x="1449654" y="323850"/>
              <a:ext cx="4118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91" name="Group"/>
          <p:cNvGrpSpPr/>
          <p:nvPr/>
        </p:nvGrpSpPr>
        <p:grpSpPr>
          <a:xfrm>
            <a:off x="120370" y="2571750"/>
            <a:ext cx="1756732" cy="647701"/>
            <a:chOff x="0" y="0"/>
            <a:chExt cx="1756730" cy="647700"/>
          </a:xfrm>
        </p:grpSpPr>
        <p:sp>
          <p:nvSpPr>
            <p:cNvPr id="189" name="EPA"/>
            <p:cNvSpPr txBox="1"/>
            <p:nvPr/>
          </p:nvSpPr>
          <p:spPr>
            <a:xfrm>
              <a:off x="0" y="0"/>
              <a:ext cx="115983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t>EPA</a:t>
              </a:r>
            </a:p>
          </p:txBody>
        </p:sp>
        <p:sp>
          <p:nvSpPr>
            <p:cNvPr id="190" name="Line"/>
            <p:cNvSpPr/>
            <p:nvPr/>
          </p:nvSpPr>
          <p:spPr>
            <a:xfrm>
              <a:off x="1344879" y="323850"/>
              <a:ext cx="4118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120370" y="7473950"/>
            <a:ext cx="1756732" cy="647701"/>
            <a:chOff x="0" y="0"/>
            <a:chExt cx="1756730" cy="647700"/>
          </a:xfrm>
        </p:grpSpPr>
        <p:sp>
          <p:nvSpPr>
            <p:cNvPr id="192" name="ACS"/>
            <p:cNvSpPr txBox="1"/>
            <p:nvPr/>
          </p:nvSpPr>
          <p:spPr>
            <a:xfrm>
              <a:off x="0" y="0"/>
              <a:ext cx="115983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t>ACS</a:t>
              </a:r>
            </a:p>
          </p:txBody>
        </p:sp>
        <p:sp>
          <p:nvSpPr>
            <p:cNvPr id="193" name="Line"/>
            <p:cNvSpPr/>
            <p:nvPr/>
          </p:nvSpPr>
          <p:spPr>
            <a:xfrm>
              <a:off x="1344879" y="323850"/>
              <a:ext cx="411852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195" name="mecklenburg_grapple_exposome_dw.png" descr="mecklenburg_grapple_exposome_d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0328" y="1828814"/>
            <a:ext cx="10765544" cy="7848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2" animBg="1" advAuto="0"/>
      <p:bldP spid="191" grpId="1" animBg="1" advAuto="0"/>
      <p:bldP spid="194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2634442"/>
            <a:ext cx="11203631" cy="448471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millions of patients"/>
          <p:cNvSpPr txBox="1"/>
          <p:nvPr/>
        </p:nvSpPr>
        <p:spPr>
          <a:xfrm rot="16200000">
            <a:off x="-67920" y="4689500"/>
            <a:ext cx="202814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millions of patients</a:t>
            </a:r>
          </a:p>
        </p:txBody>
      </p:sp>
      <p:sp>
        <p:nvSpPr>
          <p:cNvPr id="199" name="Rectangle"/>
          <p:cNvSpPr/>
          <p:nvPr/>
        </p:nvSpPr>
        <p:spPr>
          <a:xfrm>
            <a:off x="6775450" y="2755900"/>
            <a:ext cx="5988249" cy="46589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5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Will it work? yep!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Will it work? yep!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eveloped infrastructure to store and access geotemporal environmental datasets"/>
          <p:cNvSpPr txBox="1">
            <a:spLocks noGrp="1"/>
          </p:cNvSpPr>
          <p:nvPr>
            <p:ph type="title" idx="4294967295"/>
          </p:nvPr>
        </p:nvSpPr>
        <p:spPr>
          <a:xfrm>
            <a:off x="661160" y="-131439"/>
            <a:ext cx="11682480" cy="2574278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Developed infrastructure to store and access </a:t>
            </a:r>
            <a:r>
              <a:rPr b="1" i="1"/>
              <a:t>geotemporal environmental</a:t>
            </a:r>
            <a:r>
              <a:t> datasets</a:t>
            </a:r>
          </a:p>
        </p:txBody>
      </p:sp>
      <p:pic>
        <p:nvPicPr>
          <p:cNvPr id="204" name="edw_api_diagram.png" descr="edw_api_diagr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866" y="1923271"/>
            <a:ext cx="12213068" cy="7692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PI enables simple programmatic access of ExposomeDW"/>
          <p:cNvSpPr txBox="1">
            <a:spLocks noGrp="1"/>
          </p:cNvSpPr>
          <p:nvPr>
            <p:ph type="title" idx="4294967295"/>
          </p:nvPr>
        </p:nvSpPr>
        <p:spPr>
          <a:xfrm>
            <a:off x="661160" y="-131439"/>
            <a:ext cx="11682480" cy="2574278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API enables simple </a:t>
            </a:r>
            <a:r>
              <a:rPr b="1" i="1"/>
              <a:t>programmatic</a:t>
            </a:r>
            <a:r>
              <a:t> access of ExposomeDW</a:t>
            </a:r>
          </a:p>
        </p:txBody>
      </p:sp>
      <p:pic>
        <p:nvPicPr>
          <p:cNvPr id="207" name="Screen Shot 2018-03-23 at 11.05.17 AM.png" descr="Screen Shot 2018-03-23 at 11.05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741427"/>
            <a:ext cx="13004801" cy="545289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API Input"/>
          <p:cNvSpPr txBox="1"/>
          <p:nvPr/>
        </p:nvSpPr>
        <p:spPr>
          <a:xfrm>
            <a:off x="179231" y="2274134"/>
            <a:ext cx="2145561" cy="102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API Input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Extraction of EPA PM 2.5 Data from API"/>
          <p:cNvSpPr txBox="1">
            <a:spLocks noGrp="1"/>
          </p:cNvSpPr>
          <p:nvPr>
            <p:ph type="title" idx="4294967295"/>
          </p:nvPr>
        </p:nvSpPr>
        <p:spPr>
          <a:xfrm>
            <a:off x="661160" y="45347"/>
            <a:ext cx="11682480" cy="2574277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Extraction of </a:t>
            </a:r>
            <a:r>
              <a:rPr b="1" i="1"/>
              <a:t>EPA</a:t>
            </a:r>
            <a:r>
              <a:t> </a:t>
            </a:r>
            <a:r>
              <a:rPr b="1" i="1"/>
              <a:t>PM 2.5</a:t>
            </a:r>
            <a:r>
              <a:t> Data from API</a:t>
            </a:r>
          </a:p>
        </p:txBody>
      </p:sp>
      <p:pic>
        <p:nvPicPr>
          <p:cNvPr id="211" name="Screen Shot 2018-03-23 at 11.06.34 AM.png" descr="Screen Shot 2018-03-23 at 11.06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790" y="3223178"/>
            <a:ext cx="9283220" cy="5179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xtraction of NOAA Monthly Average Temperature Data from API"/>
          <p:cNvSpPr txBox="1">
            <a:spLocks noGrp="1"/>
          </p:cNvSpPr>
          <p:nvPr>
            <p:ph type="title" idx="4294967295"/>
          </p:nvPr>
        </p:nvSpPr>
        <p:spPr>
          <a:xfrm>
            <a:off x="661160" y="45347"/>
            <a:ext cx="11682480" cy="2574277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Extraction of </a:t>
            </a:r>
            <a:r>
              <a:rPr b="1" i="1"/>
              <a:t>NOAA</a:t>
            </a:r>
            <a:r>
              <a:t> </a:t>
            </a:r>
            <a:r>
              <a:rPr b="1" i="1"/>
              <a:t>Monthly Average Temperature</a:t>
            </a:r>
            <a:r>
              <a:t> Data from API</a:t>
            </a:r>
          </a:p>
        </p:txBody>
      </p:sp>
      <p:pic>
        <p:nvPicPr>
          <p:cNvPr id="214" name="Screen Shot 2018-03-23 at 11.07.04 AM.png" descr="Screen Shot 2018-03-23 at 11.07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8753" y="3227750"/>
            <a:ext cx="10167294" cy="4874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Extraction of ACS Median Family Income Data from API"/>
          <p:cNvSpPr txBox="1">
            <a:spLocks noGrp="1"/>
          </p:cNvSpPr>
          <p:nvPr>
            <p:ph type="title" idx="4294967295"/>
          </p:nvPr>
        </p:nvSpPr>
        <p:spPr>
          <a:xfrm>
            <a:off x="661160" y="45347"/>
            <a:ext cx="11682480" cy="2574277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Extraction of </a:t>
            </a:r>
            <a:r>
              <a:rPr b="1" i="1"/>
              <a:t>ACS Median Family Income</a:t>
            </a:r>
            <a:r>
              <a:t> Data from API</a:t>
            </a:r>
          </a:p>
        </p:txBody>
      </p:sp>
      <p:pic>
        <p:nvPicPr>
          <p:cNvPr id="217" name="Screen Shot 2018-03-23 at 11.07.13 AM.png" descr="Screen Shot 2018-03-23 at 11.07.1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852" y="3440857"/>
            <a:ext cx="12177096" cy="425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5950" y="38100"/>
            <a:ext cx="9232900" cy="347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1150" y="3854450"/>
            <a:ext cx="4368800" cy="41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Line"/>
          <p:cNvSpPr/>
          <p:nvPr/>
        </p:nvSpPr>
        <p:spPr>
          <a:xfrm flipH="1">
            <a:off x="7804150" y="5600700"/>
            <a:ext cx="92765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" name="higher pollution"/>
          <p:cNvSpPr txBox="1"/>
          <p:nvPr/>
        </p:nvSpPr>
        <p:spPr>
          <a:xfrm>
            <a:off x="9008363" y="6462217"/>
            <a:ext cx="221437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higher pollution</a:t>
            </a:r>
          </a:p>
        </p:txBody>
      </p:sp>
      <p:sp>
        <p:nvSpPr>
          <p:cNvPr id="223" name="lower pollution"/>
          <p:cNvSpPr txBox="1"/>
          <p:nvPr/>
        </p:nvSpPr>
        <p:spPr>
          <a:xfrm>
            <a:off x="8757513" y="5370017"/>
            <a:ext cx="210647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lower pollution</a:t>
            </a:r>
          </a:p>
        </p:txBody>
      </p:sp>
      <p:sp>
        <p:nvSpPr>
          <p:cNvPr id="224" name="Line"/>
          <p:cNvSpPr/>
          <p:nvPr/>
        </p:nvSpPr>
        <p:spPr>
          <a:xfrm flipH="1">
            <a:off x="8045450" y="6692900"/>
            <a:ext cx="92765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 = G + E"/>
          <p:cNvSpPr txBox="1"/>
          <p:nvPr/>
        </p:nvSpPr>
        <p:spPr>
          <a:xfrm>
            <a:off x="1957402" y="3858748"/>
            <a:ext cx="8648403" cy="227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 = G + E</a:t>
            </a:r>
          </a:p>
        </p:txBody>
      </p:sp>
      <p:grpSp>
        <p:nvGrpSpPr>
          <p:cNvPr id="148" name="Group"/>
          <p:cNvGrpSpPr/>
          <p:nvPr/>
        </p:nvGrpSpPr>
        <p:grpSpPr>
          <a:xfrm>
            <a:off x="553040" y="3426942"/>
            <a:ext cx="4124936" cy="4968757"/>
            <a:chOff x="-186156" y="-5232"/>
            <a:chExt cx="4124934" cy="4968756"/>
          </a:xfrm>
        </p:grpSpPr>
        <p:sp>
          <p:nvSpPr>
            <p:cNvPr id="146" name="Type 2 Diabetes…"/>
            <p:cNvSpPr txBox="1"/>
            <p:nvPr/>
          </p:nvSpPr>
          <p:spPr>
            <a:xfrm>
              <a:off x="-186157" y="2336859"/>
              <a:ext cx="4124936" cy="2626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Type 2 Diabetes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Cancer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Alzheimer’s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Gene expression</a:t>
              </a:r>
            </a:p>
          </p:txBody>
        </p:sp>
        <p:sp>
          <p:nvSpPr>
            <p:cNvPr id="147" name="Phenotype"/>
            <p:cNvSpPr txBox="1"/>
            <p:nvPr/>
          </p:nvSpPr>
          <p:spPr>
            <a:xfrm>
              <a:off x="539800" y="-5233"/>
              <a:ext cx="2673021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Phenotype</a:t>
              </a:r>
            </a:p>
          </p:txBody>
        </p:sp>
      </p:grpSp>
      <p:grpSp>
        <p:nvGrpSpPr>
          <p:cNvPr id="151" name="Group"/>
          <p:cNvGrpSpPr/>
          <p:nvPr/>
        </p:nvGrpSpPr>
        <p:grpSpPr>
          <a:xfrm>
            <a:off x="5325639" y="3426942"/>
            <a:ext cx="2149222" cy="3021424"/>
            <a:chOff x="374652" y="-5232"/>
            <a:chExt cx="2149220" cy="3021423"/>
          </a:xfrm>
        </p:grpSpPr>
        <p:sp>
          <p:nvSpPr>
            <p:cNvPr id="149" name="Genome"/>
            <p:cNvSpPr txBox="1"/>
            <p:nvPr/>
          </p:nvSpPr>
          <p:spPr>
            <a:xfrm>
              <a:off x="374652" y="-5233"/>
              <a:ext cx="2149222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Genome</a:t>
              </a:r>
            </a:p>
          </p:txBody>
        </p:sp>
        <p:sp>
          <p:nvSpPr>
            <p:cNvPr id="150" name="Variants"/>
            <p:cNvSpPr txBox="1"/>
            <p:nvPr/>
          </p:nvSpPr>
          <p:spPr>
            <a:xfrm>
              <a:off x="443728" y="2294525"/>
              <a:ext cx="2011071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Variants</a:t>
              </a:r>
            </a:p>
          </p:txBody>
        </p:sp>
      </p:grpSp>
      <p:grpSp>
        <p:nvGrpSpPr>
          <p:cNvPr id="154" name="Group"/>
          <p:cNvGrpSpPr/>
          <p:nvPr/>
        </p:nvGrpSpPr>
        <p:grpSpPr>
          <a:xfrm>
            <a:off x="8076927" y="3426942"/>
            <a:ext cx="4342562" cy="4933832"/>
            <a:chOff x="-153885" y="-5232"/>
            <a:chExt cx="4342561" cy="4933831"/>
          </a:xfrm>
        </p:grpSpPr>
        <p:sp>
          <p:nvSpPr>
            <p:cNvPr id="152" name="Environment"/>
            <p:cNvSpPr txBox="1"/>
            <p:nvPr/>
          </p:nvSpPr>
          <p:spPr>
            <a:xfrm>
              <a:off x="473392" y="-5233"/>
              <a:ext cx="3088006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Environment</a:t>
              </a:r>
            </a:p>
          </p:txBody>
        </p:sp>
        <p:sp>
          <p:nvSpPr>
            <p:cNvPr id="153" name="Infectious agents…"/>
            <p:cNvSpPr txBox="1"/>
            <p:nvPr/>
          </p:nvSpPr>
          <p:spPr>
            <a:xfrm>
              <a:off x="-153886" y="2301934"/>
              <a:ext cx="4342562" cy="2626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Infectious agents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Nutrients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Pollutants</a:t>
              </a:r>
            </a:p>
            <a:p>
              <a:pPr>
                <a:defRPr sz="42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Drugs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51" grpId="2" animBg="1" advAuto="0"/>
      <p:bldP spid="154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PI will facilitate mashups of data such as CDC 500 Cities Data and ExposomeDW"/>
          <p:cNvSpPr txBox="1">
            <a:spLocks noGrp="1"/>
          </p:cNvSpPr>
          <p:nvPr>
            <p:ph type="title" idx="4294967295"/>
          </p:nvPr>
        </p:nvSpPr>
        <p:spPr>
          <a:xfrm>
            <a:off x="661160" y="-131439"/>
            <a:ext cx="11682480" cy="2574278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API will facilitate mashups of data such as </a:t>
            </a:r>
            <a:r>
              <a:rPr b="1" i="1"/>
              <a:t>CDC 500 Cities Data</a:t>
            </a:r>
            <a:r>
              <a:t> and </a:t>
            </a:r>
            <a:r>
              <a:rPr b="1" i="1"/>
              <a:t>ExposomeDW</a:t>
            </a:r>
          </a:p>
        </p:txBody>
      </p:sp>
      <p:pic>
        <p:nvPicPr>
          <p:cNvPr id="227" name="Screen Shot 2018-03-22 at 1.44.03 PM.png" descr="Screen Shot 2018-03-22 at 1.44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3086"/>
            <a:ext cx="13004801" cy="7529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2679700"/>
            <a:ext cx="12395200" cy="642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Integrating the ExposomeDW with OHDSI and causal modeling tools to drive and demonstrate discovery."/>
          <p:cNvSpPr txBox="1">
            <a:spLocks noGrp="1"/>
          </p:cNvSpPr>
          <p:nvPr>
            <p:ph type="title" idx="4294967295"/>
          </p:nvPr>
        </p:nvSpPr>
        <p:spPr>
          <a:xfrm>
            <a:off x="661160" y="-131439"/>
            <a:ext cx="11682480" cy="2574278"/>
          </a:xfrm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Integrating the </a:t>
            </a:r>
            <a:r>
              <a:rPr b="1" i="1"/>
              <a:t>ExposomeDW</a:t>
            </a:r>
            <a:r>
              <a:t> with </a:t>
            </a:r>
            <a:r>
              <a:rPr b="1" i="1"/>
              <a:t>OHDSI</a:t>
            </a:r>
            <a:r>
              <a:rPr b="1"/>
              <a:t> </a:t>
            </a:r>
            <a:r>
              <a:t>and causal modeling tools to drive and demonstrate discovery.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We will harness tools in machine learning extract signal from noise!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4248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6674">
              <a:defRPr sz="436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will harness tools in machine learning extract </a:t>
            </a:r>
            <a:r>
              <a:rPr b="1" i="1"/>
              <a:t>signal from noise</a:t>
            </a:r>
            <a:r>
              <a:t>!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691" t="15949" r="6682" b="20978"/>
          <a:stretch>
            <a:fillRect/>
          </a:stretch>
        </p:blipFill>
        <p:spPr>
          <a:xfrm>
            <a:off x="9995792" y="2895228"/>
            <a:ext cx="1567707" cy="176222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reg Cooper, MD, PhD…"/>
          <p:cNvSpPr txBox="1"/>
          <p:nvPr/>
        </p:nvSpPr>
        <p:spPr>
          <a:xfrm>
            <a:off x="9034336" y="4708104"/>
            <a:ext cx="3490570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Greg Cooper, MD,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Pittsburgh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393" r="13393" b="22155"/>
          <a:stretch>
            <a:fillRect/>
          </a:stretch>
        </p:blipFill>
        <p:spPr>
          <a:xfrm>
            <a:off x="9974262" y="6203205"/>
            <a:ext cx="1813990" cy="192872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Vasant Honavar, PhD…"/>
          <p:cNvSpPr txBox="1"/>
          <p:nvPr/>
        </p:nvSpPr>
        <p:spPr>
          <a:xfrm>
            <a:off x="9265423" y="8187904"/>
            <a:ext cx="323179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Vasant Honavar,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Penn State</a:t>
            </a:r>
          </a:p>
        </p:txBody>
      </p:sp>
      <p:sp>
        <p:nvSpPr>
          <p:cNvPr id="237" name="SES"/>
          <p:cNvSpPr/>
          <p:nvPr/>
        </p:nvSpPr>
        <p:spPr>
          <a:xfrm>
            <a:off x="2876550" y="3139380"/>
            <a:ext cx="1471067" cy="127000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SES</a:t>
            </a:r>
          </a:p>
        </p:txBody>
      </p:sp>
      <p:sp>
        <p:nvSpPr>
          <p:cNvPr id="238" name="PM2.5"/>
          <p:cNvSpPr/>
          <p:nvPr/>
        </p:nvSpPr>
        <p:spPr>
          <a:xfrm>
            <a:off x="5035121" y="2415480"/>
            <a:ext cx="1471068" cy="127000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PM2.5</a:t>
            </a:r>
          </a:p>
        </p:txBody>
      </p:sp>
      <p:sp>
        <p:nvSpPr>
          <p:cNvPr id="239" name="asthma"/>
          <p:cNvSpPr/>
          <p:nvPr/>
        </p:nvSpPr>
        <p:spPr>
          <a:xfrm>
            <a:off x="7193693" y="3139380"/>
            <a:ext cx="1471068" cy="1270001"/>
          </a:xfrm>
          <a:prstGeom prst="ellipse">
            <a:avLst/>
          </a:prstGeom>
          <a:solidFill>
            <a:schemeClr val="accent3">
              <a:hueOff val="-546623"/>
              <a:satOff val="7767"/>
              <a:lumOff val="-1451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asthma</a:t>
            </a:r>
          </a:p>
        </p:txBody>
      </p:sp>
      <p:sp>
        <p:nvSpPr>
          <p:cNvPr id="240" name="oF"/>
          <p:cNvSpPr/>
          <p:nvPr/>
        </p:nvSpPr>
        <p:spPr>
          <a:xfrm>
            <a:off x="5035121" y="4231580"/>
            <a:ext cx="1471068" cy="1138040"/>
          </a:xfrm>
          <a:prstGeom prst="ellipse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aseline="31999"/>
              <a:t>o</a:t>
            </a:r>
            <a:r>
              <a:t>F</a:t>
            </a:r>
          </a:p>
        </p:txBody>
      </p:sp>
      <p:sp>
        <p:nvSpPr>
          <p:cNvPr id="241" name="bayesian networks"/>
          <p:cNvSpPr txBox="1"/>
          <p:nvPr/>
        </p:nvSpPr>
        <p:spPr>
          <a:xfrm>
            <a:off x="405638" y="2263386"/>
            <a:ext cx="420441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bayesian networks</a:t>
            </a:r>
          </a:p>
        </p:txBody>
      </p:sp>
      <p:sp>
        <p:nvSpPr>
          <p:cNvPr id="242" name="socio-economic"/>
          <p:cNvSpPr txBox="1"/>
          <p:nvPr/>
        </p:nvSpPr>
        <p:spPr>
          <a:xfrm>
            <a:off x="2459786" y="4417517"/>
            <a:ext cx="230459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socio-economic</a:t>
            </a:r>
          </a:p>
        </p:txBody>
      </p:sp>
      <p:sp>
        <p:nvSpPr>
          <p:cNvPr id="243" name="case-crossover"/>
          <p:cNvSpPr txBox="1"/>
          <p:nvPr/>
        </p:nvSpPr>
        <p:spPr>
          <a:xfrm>
            <a:off x="383972" y="5920680"/>
            <a:ext cx="343494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case-crossover</a:t>
            </a:r>
          </a:p>
        </p:txBody>
      </p:sp>
      <p:sp>
        <p:nvSpPr>
          <p:cNvPr id="244" name="weather"/>
          <p:cNvSpPr txBox="1"/>
          <p:nvPr/>
        </p:nvSpPr>
        <p:spPr>
          <a:xfrm>
            <a:off x="5168979" y="5268417"/>
            <a:ext cx="120335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weather</a:t>
            </a:r>
          </a:p>
        </p:txBody>
      </p:sp>
      <p:sp>
        <p:nvSpPr>
          <p:cNvPr id="245" name="air pollution"/>
          <p:cNvSpPr txBox="1"/>
          <p:nvPr/>
        </p:nvSpPr>
        <p:spPr>
          <a:xfrm>
            <a:off x="6241215" y="2356272"/>
            <a:ext cx="170048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air pollution</a:t>
            </a:r>
          </a:p>
        </p:txBody>
      </p:sp>
      <p:pic>
        <p:nvPicPr>
          <p:cNvPr id="246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130361">
            <a:off x="3988942" y="3201729"/>
            <a:ext cx="1359970" cy="399760"/>
          </a:xfrm>
          <a:prstGeom prst="rect">
            <a:avLst/>
          </a:prstGeom>
        </p:spPr>
      </p:pic>
      <p:pic>
        <p:nvPicPr>
          <p:cNvPr id="248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77828">
            <a:off x="6231452" y="3142553"/>
            <a:ext cx="1294221" cy="399761"/>
          </a:xfrm>
          <a:prstGeom prst="rect">
            <a:avLst/>
          </a:prstGeom>
        </p:spPr>
      </p:pic>
      <p:pic>
        <p:nvPicPr>
          <p:cNvPr id="250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105605">
            <a:off x="6201156" y="4181605"/>
            <a:ext cx="1354059" cy="399760"/>
          </a:xfrm>
          <a:prstGeom prst="rect">
            <a:avLst/>
          </a:prstGeom>
        </p:spPr>
      </p:pic>
      <p:pic>
        <p:nvPicPr>
          <p:cNvPr id="252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92917" y="3621568"/>
            <a:ext cx="3270714" cy="399760"/>
          </a:xfrm>
          <a:prstGeom prst="rect">
            <a:avLst/>
          </a:prstGeom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72627" y="6494217"/>
            <a:ext cx="4872375" cy="2440149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ci Rep 2016"/>
          <p:cNvSpPr txBox="1"/>
          <p:nvPr/>
        </p:nvSpPr>
        <p:spPr>
          <a:xfrm>
            <a:off x="7060895" y="8875217"/>
            <a:ext cx="194371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Sci Rep 2016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ome to our afternoon breakout s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Come to our </a:t>
            </a:r>
            <a:r>
              <a:rPr b="1" i="1"/>
              <a:t>afternoon breakout session</a:t>
            </a:r>
          </a:p>
        </p:txBody>
      </p:sp>
      <p:sp>
        <p:nvSpPr>
          <p:cNvPr id="258" name="Introduction of ExposomeDW Data mod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of ExposomeDW Data model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Hands-on exploration of ExposomeDW through SQL access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Introduction and exploration of ExposomeDW API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Exploration of 500 Cities Shiny App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nhance accessibility of large open data and tools to…"/>
          <p:cNvSpPr txBox="1"/>
          <p:nvPr/>
        </p:nvSpPr>
        <p:spPr>
          <a:xfrm>
            <a:off x="508914" y="305080"/>
            <a:ext cx="11656772" cy="176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Enhance </a:t>
            </a:r>
            <a:r>
              <a:rPr b="1" u="sng"/>
              <a:t>accessibility</a:t>
            </a:r>
            <a:r>
              <a:t> of </a:t>
            </a:r>
            <a:r>
              <a:rPr b="1"/>
              <a:t>large </a:t>
            </a:r>
            <a:r>
              <a:rPr b="1" u="sng"/>
              <a:t>open data</a:t>
            </a:r>
            <a:r>
              <a:t> and </a:t>
            </a:r>
            <a:r>
              <a:rPr b="1" u="sng"/>
              <a:t>tools</a:t>
            </a:r>
            <a:r>
              <a:t> to 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drive </a:t>
            </a:r>
            <a:r>
              <a:rPr b="1"/>
              <a:t>discovery</a:t>
            </a:r>
            <a:r>
              <a:t> of 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environmental factors (</a:t>
            </a:r>
            <a:r>
              <a:rPr b="1"/>
              <a:t>E</a:t>
            </a:r>
            <a:r>
              <a:t>) in disease phenotypes (</a:t>
            </a:r>
            <a:r>
              <a:rPr b="1"/>
              <a:t>P</a:t>
            </a:r>
            <a:r>
              <a:t>)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691" t="15949" r="6682" b="20978"/>
          <a:stretch>
            <a:fillRect/>
          </a:stretch>
        </p:blipFill>
        <p:spPr>
          <a:xfrm>
            <a:off x="8217792" y="3034928"/>
            <a:ext cx="1567707" cy="1762225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Greg Cooper, MD, PhD…"/>
          <p:cNvSpPr txBox="1"/>
          <p:nvPr/>
        </p:nvSpPr>
        <p:spPr>
          <a:xfrm>
            <a:off x="7256336" y="4847804"/>
            <a:ext cx="3490570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Greg Cooper, MD,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Pittsburgh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3393" r="13393" b="22155"/>
          <a:stretch>
            <a:fillRect/>
          </a:stretch>
        </p:blipFill>
        <p:spPr>
          <a:xfrm>
            <a:off x="8196262" y="6342905"/>
            <a:ext cx="1813990" cy="192872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Vasant Honavar, PhD…"/>
          <p:cNvSpPr txBox="1"/>
          <p:nvPr/>
        </p:nvSpPr>
        <p:spPr>
          <a:xfrm>
            <a:off x="7487423" y="8327604"/>
            <a:ext cx="323179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Vasant Honavar,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Penn State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5962" t="3842" r="8828" b="23347"/>
          <a:stretch>
            <a:fillRect/>
          </a:stretch>
        </p:blipFill>
        <p:spPr>
          <a:xfrm>
            <a:off x="3092548" y="2990800"/>
            <a:ext cx="1992509" cy="192893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Noémie Elhadad, PhD…"/>
          <p:cNvSpPr txBox="1"/>
          <p:nvPr/>
        </p:nvSpPr>
        <p:spPr>
          <a:xfrm>
            <a:off x="2409105" y="4974804"/>
            <a:ext cx="3359201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Noémie Elhadad,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Columbia</a:t>
            </a:r>
          </a:p>
        </p:txBody>
      </p:sp>
      <p:sp>
        <p:nvSpPr>
          <p:cNvPr id="267" name="Chirag Patel, PhD…"/>
          <p:cNvSpPr txBox="1"/>
          <p:nvPr/>
        </p:nvSpPr>
        <p:spPr>
          <a:xfrm>
            <a:off x="2705065" y="8327604"/>
            <a:ext cx="276728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Chirag Patel,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Harvard 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8199" r="8199" b="11075"/>
          <a:stretch>
            <a:fillRect/>
          </a:stretch>
        </p:blipFill>
        <p:spPr>
          <a:xfrm>
            <a:off x="3186409" y="6119993"/>
            <a:ext cx="1804579" cy="2171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Harvard DBMI…"/>
          <p:cNvSpPr txBox="1"/>
          <p:nvPr/>
        </p:nvSpPr>
        <p:spPr>
          <a:xfrm>
            <a:off x="880686" y="2969142"/>
            <a:ext cx="2870201" cy="230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Harvard DBMI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Isaac Kohane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Susanne Churchill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Nathan Palmer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Sunny Alvear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Michal Preminger</a:t>
            </a:r>
          </a:p>
        </p:txBody>
      </p:sp>
      <p:pic>
        <p:nvPicPr>
          <p:cNvPr id="271" name="imgres?client=safari&amp;sa=X&amp;rls=en&amp;biw=1131&amp;bih=708&amp;tbm=isch&amp;tbnid=13q6k_nrMdyk3M%3A&amp;imgrefurl=http%3A%2F%2Fwww.grandlakemercurystudy.org%2Fcontact.html&amp;docid=KoRi4QkMsKrwwM&amp;imgurl=http%3A%2F%2Fwww.gran.png" descr="imgres?client=safari&amp;sa=X&amp;rls=en&amp;biw=1131&amp;bih=708&amp;tbm=isch&amp;tbnid=13q6k_nrMdyk3M%3A&amp;imgrefurl=http%3A%2F%2Fwww.grandlakemercurystudy.org%2Fcontact.html&amp;docid=KoRi4QkMsKrwwM&amp;imgurl=http%3A%2F%2Fwww.gran.png"/>
          <p:cNvPicPr>
            <a:picLocks noChangeAspect="1"/>
          </p:cNvPicPr>
          <p:nvPr/>
        </p:nvPicPr>
        <p:blipFill>
          <a:blip r:embed="rId2">
            <a:extLst/>
          </a:blip>
          <a:srcRect l="2875" r="3247" b="10534"/>
          <a:stretch>
            <a:fillRect/>
          </a:stretch>
        </p:blipFill>
        <p:spPr>
          <a:xfrm>
            <a:off x="376280" y="5958997"/>
            <a:ext cx="3278684" cy="969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0" extrusionOk="0">
                <a:moveTo>
                  <a:pt x="3417" y="0"/>
                </a:moveTo>
                <a:cubicBezTo>
                  <a:pt x="3028" y="0"/>
                  <a:pt x="2990" y="30"/>
                  <a:pt x="3033" y="336"/>
                </a:cubicBezTo>
                <a:cubicBezTo>
                  <a:pt x="3083" y="690"/>
                  <a:pt x="3083" y="1821"/>
                  <a:pt x="3031" y="2315"/>
                </a:cubicBezTo>
                <a:cubicBezTo>
                  <a:pt x="3014" y="2475"/>
                  <a:pt x="2991" y="2730"/>
                  <a:pt x="2978" y="2881"/>
                </a:cubicBezTo>
                <a:cubicBezTo>
                  <a:pt x="2962" y="3089"/>
                  <a:pt x="2849" y="3147"/>
                  <a:pt x="2516" y="3137"/>
                </a:cubicBezTo>
                <a:cubicBezTo>
                  <a:pt x="2126" y="3125"/>
                  <a:pt x="2077" y="3167"/>
                  <a:pt x="2077" y="3482"/>
                </a:cubicBezTo>
                <a:cubicBezTo>
                  <a:pt x="2077" y="3677"/>
                  <a:pt x="2106" y="3897"/>
                  <a:pt x="2140" y="3968"/>
                </a:cubicBezTo>
                <a:cubicBezTo>
                  <a:pt x="2180" y="4053"/>
                  <a:pt x="2182" y="4163"/>
                  <a:pt x="2145" y="4286"/>
                </a:cubicBezTo>
                <a:cubicBezTo>
                  <a:pt x="2114" y="4390"/>
                  <a:pt x="2103" y="4804"/>
                  <a:pt x="2119" y="5205"/>
                </a:cubicBezTo>
                <a:cubicBezTo>
                  <a:pt x="2135" y="5610"/>
                  <a:pt x="2120" y="5985"/>
                  <a:pt x="2088" y="6053"/>
                </a:cubicBezTo>
                <a:cubicBezTo>
                  <a:pt x="2055" y="6121"/>
                  <a:pt x="1704" y="6181"/>
                  <a:pt x="1306" y="6186"/>
                </a:cubicBezTo>
                <a:cubicBezTo>
                  <a:pt x="630" y="6195"/>
                  <a:pt x="579" y="6220"/>
                  <a:pt x="551" y="6584"/>
                </a:cubicBezTo>
                <a:cubicBezTo>
                  <a:pt x="535" y="6798"/>
                  <a:pt x="459" y="7053"/>
                  <a:pt x="384" y="7149"/>
                </a:cubicBezTo>
                <a:cubicBezTo>
                  <a:pt x="248" y="7325"/>
                  <a:pt x="248" y="7340"/>
                  <a:pt x="253" y="10278"/>
                </a:cubicBezTo>
                <a:cubicBezTo>
                  <a:pt x="257" y="11897"/>
                  <a:pt x="258" y="13376"/>
                  <a:pt x="256" y="13565"/>
                </a:cubicBezTo>
                <a:cubicBezTo>
                  <a:pt x="254" y="13754"/>
                  <a:pt x="195" y="13973"/>
                  <a:pt x="125" y="14060"/>
                </a:cubicBezTo>
                <a:lnTo>
                  <a:pt x="0" y="14219"/>
                </a:lnTo>
                <a:lnTo>
                  <a:pt x="125" y="14449"/>
                </a:lnTo>
                <a:cubicBezTo>
                  <a:pt x="195" y="14574"/>
                  <a:pt x="251" y="14845"/>
                  <a:pt x="251" y="15050"/>
                </a:cubicBezTo>
                <a:cubicBezTo>
                  <a:pt x="251" y="15385"/>
                  <a:pt x="294" y="15418"/>
                  <a:pt x="682" y="15403"/>
                </a:cubicBezTo>
                <a:cubicBezTo>
                  <a:pt x="919" y="15394"/>
                  <a:pt x="1124" y="15431"/>
                  <a:pt x="1139" y="15483"/>
                </a:cubicBezTo>
                <a:cubicBezTo>
                  <a:pt x="1154" y="15535"/>
                  <a:pt x="1180" y="16651"/>
                  <a:pt x="1194" y="17966"/>
                </a:cubicBezTo>
                <a:cubicBezTo>
                  <a:pt x="1218" y="20199"/>
                  <a:pt x="1277" y="21098"/>
                  <a:pt x="1421" y="21474"/>
                </a:cubicBezTo>
                <a:cubicBezTo>
                  <a:pt x="1453" y="21556"/>
                  <a:pt x="2024" y="21600"/>
                  <a:pt x="2691" y="21571"/>
                </a:cubicBezTo>
                <a:cubicBezTo>
                  <a:pt x="3886" y="21520"/>
                  <a:pt x="3903" y="21509"/>
                  <a:pt x="3903" y="21103"/>
                </a:cubicBezTo>
                <a:cubicBezTo>
                  <a:pt x="3903" y="20841"/>
                  <a:pt x="3857" y="20651"/>
                  <a:pt x="3775" y="20573"/>
                </a:cubicBezTo>
                <a:cubicBezTo>
                  <a:pt x="3658" y="20461"/>
                  <a:pt x="3653" y="20431"/>
                  <a:pt x="3741" y="20202"/>
                </a:cubicBezTo>
                <a:cubicBezTo>
                  <a:pt x="3794" y="20064"/>
                  <a:pt x="3858" y="19692"/>
                  <a:pt x="3880" y="19380"/>
                </a:cubicBezTo>
                <a:cubicBezTo>
                  <a:pt x="3943" y="18482"/>
                  <a:pt x="3997" y="18360"/>
                  <a:pt x="4233" y="18540"/>
                </a:cubicBezTo>
                <a:cubicBezTo>
                  <a:pt x="4506" y="18749"/>
                  <a:pt x="4634" y="19289"/>
                  <a:pt x="4494" y="19636"/>
                </a:cubicBezTo>
                <a:cubicBezTo>
                  <a:pt x="4418" y="19824"/>
                  <a:pt x="4414" y="19875"/>
                  <a:pt x="4478" y="19875"/>
                </a:cubicBezTo>
                <a:cubicBezTo>
                  <a:pt x="4553" y="19875"/>
                  <a:pt x="4694" y="19312"/>
                  <a:pt x="4708" y="18956"/>
                </a:cubicBezTo>
                <a:cubicBezTo>
                  <a:pt x="4711" y="18876"/>
                  <a:pt x="4764" y="18576"/>
                  <a:pt x="4826" y="18284"/>
                </a:cubicBezTo>
                <a:cubicBezTo>
                  <a:pt x="4918" y="17847"/>
                  <a:pt x="4957" y="17793"/>
                  <a:pt x="5048" y="17957"/>
                </a:cubicBezTo>
                <a:cubicBezTo>
                  <a:pt x="5108" y="18067"/>
                  <a:pt x="5160" y="18129"/>
                  <a:pt x="5163" y="18098"/>
                </a:cubicBezTo>
                <a:cubicBezTo>
                  <a:pt x="5203" y="17595"/>
                  <a:pt x="5194" y="17361"/>
                  <a:pt x="5139" y="17427"/>
                </a:cubicBezTo>
                <a:cubicBezTo>
                  <a:pt x="5102" y="17471"/>
                  <a:pt x="5006" y="17345"/>
                  <a:pt x="4925" y="17153"/>
                </a:cubicBezTo>
                <a:cubicBezTo>
                  <a:pt x="4805" y="16869"/>
                  <a:pt x="4782" y="16691"/>
                  <a:pt x="4802" y="16172"/>
                </a:cubicBezTo>
                <a:cubicBezTo>
                  <a:pt x="4833" y="15392"/>
                  <a:pt x="4940" y="15076"/>
                  <a:pt x="5131" y="15200"/>
                </a:cubicBezTo>
                <a:cubicBezTo>
                  <a:pt x="5230" y="15264"/>
                  <a:pt x="5303" y="15181"/>
                  <a:pt x="5359" y="14935"/>
                </a:cubicBezTo>
                <a:cubicBezTo>
                  <a:pt x="5438" y="14586"/>
                  <a:pt x="5444" y="14587"/>
                  <a:pt x="5479" y="15005"/>
                </a:cubicBezTo>
                <a:cubicBezTo>
                  <a:pt x="5506" y="15327"/>
                  <a:pt x="5556" y="15438"/>
                  <a:pt x="5677" y="15438"/>
                </a:cubicBezTo>
                <a:lnTo>
                  <a:pt x="5842" y="15438"/>
                </a:lnTo>
                <a:lnTo>
                  <a:pt x="5842" y="14025"/>
                </a:lnTo>
                <a:cubicBezTo>
                  <a:pt x="5842" y="13245"/>
                  <a:pt x="5815" y="12527"/>
                  <a:pt x="5779" y="12407"/>
                </a:cubicBezTo>
                <a:cubicBezTo>
                  <a:pt x="5693" y="12114"/>
                  <a:pt x="5694" y="10661"/>
                  <a:pt x="5782" y="9597"/>
                </a:cubicBezTo>
                <a:cubicBezTo>
                  <a:pt x="5833" y="8986"/>
                  <a:pt x="5839" y="8353"/>
                  <a:pt x="5805" y="7494"/>
                </a:cubicBezTo>
                <a:lnTo>
                  <a:pt x="5758" y="6274"/>
                </a:lnTo>
                <a:lnTo>
                  <a:pt x="5461" y="6266"/>
                </a:lnTo>
                <a:cubicBezTo>
                  <a:pt x="5278" y="6260"/>
                  <a:pt x="5124" y="6140"/>
                  <a:pt x="5061" y="5956"/>
                </a:cubicBezTo>
                <a:cubicBezTo>
                  <a:pt x="5004" y="5792"/>
                  <a:pt x="4911" y="5594"/>
                  <a:pt x="4852" y="5523"/>
                </a:cubicBezTo>
                <a:cubicBezTo>
                  <a:pt x="4764" y="5417"/>
                  <a:pt x="4751" y="5267"/>
                  <a:pt x="4779" y="4675"/>
                </a:cubicBezTo>
                <a:cubicBezTo>
                  <a:pt x="4834" y="3499"/>
                  <a:pt x="4777" y="3084"/>
                  <a:pt x="4557" y="3084"/>
                </a:cubicBezTo>
                <a:cubicBezTo>
                  <a:pt x="4452" y="3084"/>
                  <a:pt x="4348" y="3181"/>
                  <a:pt x="4327" y="3296"/>
                </a:cubicBezTo>
                <a:cubicBezTo>
                  <a:pt x="4299" y="3447"/>
                  <a:pt x="4272" y="3447"/>
                  <a:pt x="4227" y="3296"/>
                </a:cubicBezTo>
                <a:cubicBezTo>
                  <a:pt x="4193" y="3181"/>
                  <a:pt x="4117" y="3084"/>
                  <a:pt x="4058" y="3084"/>
                </a:cubicBezTo>
                <a:cubicBezTo>
                  <a:pt x="3998" y="3084"/>
                  <a:pt x="3938" y="2918"/>
                  <a:pt x="3922" y="2713"/>
                </a:cubicBezTo>
                <a:cubicBezTo>
                  <a:pt x="3906" y="2508"/>
                  <a:pt x="3854" y="2294"/>
                  <a:pt x="3809" y="2236"/>
                </a:cubicBezTo>
                <a:cubicBezTo>
                  <a:pt x="3742" y="2149"/>
                  <a:pt x="3742" y="2062"/>
                  <a:pt x="3801" y="1741"/>
                </a:cubicBezTo>
                <a:cubicBezTo>
                  <a:pt x="3858" y="1432"/>
                  <a:pt x="3859" y="1270"/>
                  <a:pt x="3804" y="972"/>
                </a:cubicBezTo>
                <a:cubicBezTo>
                  <a:pt x="3760" y="735"/>
                  <a:pt x="3756" y="551"/>
                  <a:pt x="3791" y="477"/>
                </a:cubicBezTo>
                <a:cubicBezTo>
                  <a:pt x="3940" y="166"/>
                  <a:pt x="3808" y="0"/>
                  <a:pt x="3417" y="0"/>
                </a:cubicBezTo>
                <a:close/>
                <a:moveTo>
                  <a:pt x="10294" y="3279"/>
                </a:moveTo>
                <a:cubicBezTo>
                  <a:pt x="8113" y="3226"/>
                  <a:pt x="6267" y="3252"/>
                  <a:pt x="6195" y="3332"/>
                </a:cubicBezTo>
                <a:cubicBezTo>
                  <a:pt x="6097" y="3438"/>
                  <a:pt x="6072" y="3572"/>
                  <a:pt x="6098" y="3844"/>
                </a:cubicBezTo>
                <a:cubicBezTo>
                  <a:pt x="6117" y="4047"/>
                  <a:pt x="6106" y="4268"/>
                  <a:pt x="6072" y="4339"/>
                </a:cubicBezTo>
                <a:cubicBezTo>
                  <a:pt x="6031" y="4424"/>
                  <a:pt x="6011" y="5371"/>
                  <a:pt x="6017" y="7061"/>
                </a:cubicBezTo>
                <a:cubicBezTo>
                  <a:pt x="6023" y="8796"/>
                  <a:pt x="6004" y="9742"/>
                  <a:pt x="5960" y="9924"/>
                </a:cubicBezTo>
                <a:cubicBezTo>
                  <a:pt x="5907" y="10140"/>
                  <a:pt x="5918" y="10248"/>
                  <a:pt x="6012" y="10419"/>
                </a:cubicBezTo>
                <a:cubicBezTo>
                  <a:pt x="6077" y="10537"/>
                  <a:pt x="6152" y="10589"/>
                  <a:pt x="6179" y="10534"/>
                </a:cubicBezTo>
                <a:cubicBezTo>
                  <a:pt x="6206" y="10478"/>
                  <a:pt x="6365" y="10412"/>
                  <a:pt x="6534" y="10392"/>
                </a:cubicBezTo>
                <a:cubicBezTo>
                  <a:pt x="6703" y="10373"/>
                  <a:pt x="6898" y="10237"/>
                  <a:pt x="6968" y="10083"/>
                </a:cubicBezTo>
                <a:cubicBezTo>
                  <a:pt x="7078" y="9842"/>
                  <a:pt x="7101" y="9837"/>
                  <a:pt x="7127" y="10074"/>
                </a:cubicBezTo>
                <a:cubicBezTo>
                  <a:pt x="7149" y="10264"/>
                  <a:pt x="7229" y="10328"/>
                  <a:pt x="7386" y="10286"/>
                </a:cubicBezTo>
                <a:cubicBezTo>
                  <a:pt x="7511" y="10253"/>
                  <a:pt x="7724" y="10309"/>
                  <a:pt x="7856" y="10410"/>
                </a:cubicBezTo>
                <a:cubicBezTo>
                  <a:pt x="8009" y="10526"/>
                  <a:pt x="8117" y="10526"/>
                  <a:pt x="8152" y="10410"/>
                </a:cubicBezTo>
                <a:cubicBezTo>
                  <a:pt x="8242" y="10104"/>
                  <a:pt x="8405" y="10205"/>
                  <a:pt x="8481" y="10613"/>
                </a:cubicBezTo>
                <a:cubicBezTo>
                  <a:pt x="8549" y="10981"/>
                  <a:pt x="8613" y="11002"/>
                  <a:pt x="9847" y="11002"/>
                </a:cubicBezTo>
                <a:cubicBezTo>
                  <a:pt x="11093" y="11002"/>
                  <a:pt x="11146" y="10982"/>
                  <a:pt x="11206" y="10605"/>
                </a:cubicBezTo>
                <a:cubicBezTo>
                  <a:pt x="11255" y="10295"/>
                  <a:pt x="11318" y="10224"/>
                  <a:pt x="11499" y="10260"/>
                </a:cubicBezTo>
                <a:cubicBezTo>
                  <a:pt x="11624" y="10285"/>
                  <a:pt x="11741" y="10381"/>
                  <a:pt x="11757" y="10472"/>
                </a:cubicBezTo>
                <a:cubicBezTo>
                  <a:pt x="11774" y="10563"/>
                  <a:pt x="11867" y="10576"/>
                  <a:pt x="11966" y="10499"/>
                </a:cubicBezTo>
                <a:cubicBezTo>
                  <a:pt x="12065" y="10421"/>
                  <a:pt x="12238" y="10343"/>
                  <a:pt x="12348" y="10331"/>
                </a:cubicBezTo>
                <a:cubicBezTo>
                  <a:pt x="12457" y="10319"/>
                  <a:pt x="12580" y="10245"/>
                  <a:pt x="12619" y="10163"/>
                </a:cubicBezTo>
                <a:cubicBezTo>
                  <a:pt x="12663" y="10071"/>
                  <a:pt x="12703" y="10134"/>
                  <a:pt x="12724" y="10322"/>
                </a:cubicBezTo>
                <a:cubicBezTo>
                  <a:pt x="12745" y="10508"/>
                  <a:pt x="12800" y="10581"/>
                  <a:pt x="12860" y="10516"/>
                </a:cubicBezTo>
                <a:cubicBezTo>
                  <a:pt x="12914" y="10458"/>
                  <a:pt x="12990" y="10540"/>
                  <a:pt x="13030" y="10702"/>
                </a:cubicBezTo>
                <a:cubicBezTo>
                  <a:pt x="13131" y="11116"/>
                  <a:pt x="13861" y="11124"/>
                  <a:pt x="13907" y="10711"/>
                </a:cubicBezTo>
                <a:cubicBezTo>
                  <a:pt x="13926" y="10549"/>
                  <a:pt x="13997" y="10446"/>
                  <a:pt x="14069" y="10472"/>
                </a:cubicBezTo>
                <a:cubicBezTo>
                  <a:pt x="14151" y="10502"/>
                  <a:pt x="14199" y="10409"/>
                  <a:pt x="14200" y="10225"/>
                </a:cubicBezTo>
                <a:cubicBezTo>
                  <a:pt x="14201" y="10059"/>
                  <a:pt x="14255" y="9942"/>
                  <a:pt x="14325" y="9942"/>
                </a:cubicBezTo>
                <a:cubicBezTo>
                  <a:pt x="14507" y="9942"/>
                  <a:pt x="14541" y="9731"/>
                  <a:pt x="14542" y="8625"/>
                </a:cubicBezTo>
                <a:cubicBezTo>
                  <a:pt x="14543" y="7920"/>
                  <a:pt x="14564" y="7636"/>
                  <a:pt x="14615" y="7671"/>
                </a:cubicBezTo>
                <a:cubicBezTo>
                  <a:pt x="14664" y="7704"/>
                  <a:pt x="14677" y="7571"/>
                  <a:pt x="14657" y="7282"/>
                </a:cubicBezTo>
                <a:cubicBezTo>
                  <a:pt x="14641" y="7042"/>
                  <a:pt x="14663" y="6637"/>
                  <a:pt x="14704" y="6372"/>
                </a:cubicBezTo>
                <a:cubicBezTo>
                  <a:pt x="14776" y="5916"/>
                  <a:pt x="14766" y="5839"/>
                  <a:pt x="14503" y="4975"/>
                </a:cubicBezTo>
                <a:cubicBezTo>
                  <a:pt x="14338" y="4432"/>
                  <a:pt x="14232" y="3922"/>
                  <a:pt x="14242" y="3720"/>
                </a:cubicBezTo>
                <a:cubicBezTo>
                  <a:pt x="14258" y="3399"/>
                  <a:pt x="14040" y="3370"/>
                  <a:pt x="10294" y="3279"/>
                </a:cubicBezTo>
                <a:close/>
                <a:moveTo>
                  <a:pt x="15441" y="11046"/>
                </a:moveTo>
                <a:cubicBezTo>
                  <a:pt x="15423" y="11012"/>
                  <a:pt x="15406" y="11015"/>
                  <a:pt x="15394" y="11055"/>
                </a:cubicBezTo>
                <a:cubicBezTo>
                  <a:pt x="15370" y="11135"/>
                  <a:pt x="15396" y="11306"/>
                  <a:pt x="15452" y="11444"/>
                </a:cubicBezTo>
                <a:cubicBezTo>
                  <a:pt x="15508" y="11583"/>
                  <a:pt x="15544" y="11866"/>
                  <a:pt x="15533" y="12072"/>
                </a:cubicBezTo>
                <a:cubicBezTo>
                  <a:pt x="15516" y="12372"/>
                  <a:pt x="15457" y="12459"/>
                  <a:pt x="15227" y="12505"/>
                </a:cubicBezTo>
                <a:cubicBezTo>
                  <a:pt x="14971" y="12555"/>
                  <a:pt x="14931" y="12617"/>
                  <a:pt x="14864" y="13132"/>
                </a:cubicBezTo>
                <a:cubicBezTo>
                  <a:pt x="14805" y="13578"/>
                  <a:pt x="14804" y="13776"/>
                  <a:pt x="14856" y="13989"/>
                </a:cubicBezTo>
                <a:cubicBezTo>
                  <a:pt x="14928" y="14281"/>
                  <a:pt x="14884" y="14746"/>
                  <a:pt x="14801" y="14572"/>
                </a:cubicBezTo>
                <a:cubicBezTo>
                  <a:pt x="14774" y="14516"/>
                  <a:pt x="14733" y="14557"/>
                  <a:pt x="14712" y="14670"/>
                </a:cubicBezTo>
                <a:cubicBezTo>
                  <a:pt x="14654" y="14988"/>
                  <a:pt x="14522" y="14521"/>
                  <a:pt x="14529" y="14025"/>
                </a:cubicBezTo>
                <a:cubicBezTo>
                  <a:pt x="14533" y="13793"/>
                  <a:pt x="14558" y="13499"/>
                  <a:pt x="14587" y="13371"/>
                </a:cubicBezTo>
                <a:cubicBezTo>
                  <a:pt x="14615" y="13243"/>
                  <a:pt x="14621" y="13046"/>
                  <a:pt x="14600" y="12929"/>
                </a:cubicBezTo>
                <a:cubicBezTo>
                  <a:pt x="14574" y="12787"/>
                  <a:pt x="14538" y="12822"/>
                  <a:pt x="14490" y="13044"/>
                </a:cubicBezTo>
                <a:cubicBezTo>
                  <a:pt x="14416" y="13386"/>
                  <a:pt x="14192" y="13293"/>
                  <a:pt x="14255" y="12946"/>
                </a:cubicBezTo>
                <a:cubicBezTo>
                  <a:pt x="14322" y="12579"/>
                  <a:pt x="14185" y="12564"/>
                  <a:pt x="14088" y="12929"/>
                </a:cubicBezTo>
                <a:cubicBezTo>
                  <a:pt x="13979" y="13334"/>
                  <a:pt x="13860" y="13257"/>
                  <a:pt x="13910" y="12814"/>
                </a:cubicBezTo>
                <a:cubicBezTo>
                  <a:pt x="13936" y="12587"/>
                  <a:pt x="13720" y="12540"/>
                  <a:pt x="12570" y="12540"/>
                </a:cubicBezTo>
                <a:cubicBezTo>
                  <a:pt x="11329" y="12540"/>
                  <a:pt x="11201" y="12570"/>
                  <a:pt x="11216" y="12858"/>
                </a:cubicBezTo>
                <a:cubicBezTo>
                  <a:pt x="11242" y="13341"/>
                  <a:pt x="11113" y="13384"/>
                  <a:pt x="10981" y="12938"/>
                </a:cubicBezTo>
                <a:cubicBezTo>
                  <a:pt x="10916" y="12719"/>
                  <a:pt x="10796" y="12540"/>
                  <a:pt x="10715" y="12540"/>
                </a:cubicBezTo>
                <a:cubicBezTo>
                  <a:pt x="10570" y="12540"/>
                  <a:pt x="10567" y="12569"/>
                  <a:pt x="10595" y="13600"/>
                </a:cubicBezTo>
                <a:cubicBezTo>
                  <a:pt x="10615" y="14386"/>
                  <a:pt x="10600" y="14713"/>
                  <a:pt x="10537" y="14891"/>
                </a:cubicBezTo>
                <a:cubicBezTo>
                  <a:pt x="10467" y="15086"/>
                  <a:pt x="10435" y="15040"/>
                  <a:pt x="10346" y="14652"/>
                </a:cubicBezTo>
                <a:cubicBezTo>
                  <a:pt x="10217" y="14085"/>
                  <a:pt x="10211" y="13730"/>
                  <a:pt x="10323" y="13229"/>
                </a:cubicBezTo>
                <a:cubicBezTo>
                  <a:pt x="10369" y="13023"/>
                  <a:pt x="10406" y="12787"/>
                  <a:pt x="10406" y="12699"/>
                </a:cubicBezTo>
                <a:cubicBezTo>
                  <a:pt x="10406" y="12611"/>
                  <a:pt x="9434" y="12543"/>
                  <a:pt x="8246" y="12549"/>
                </a:cubicBezTo>
                <a:lnTo>
                  <a:pt x="6085" y="12558"/>
                </a:lnTo>
                <a:lnTo>
                  <a:pt x="6054" y="13468"/>
                </a:lnTo>
                <a:cubicBezTo>
                  <a:pt x="6032" y="14102"/>
                  <a:pt x="6047" y="14466"/>
                  <a:pt x="6103" y="14678"/>
                </a:cubicBezTo>
                <a:cubicBezTo>
                  <a:pt x="6218" y="15112"/>
                  <a:pt x="6208" y="15298"/>
                  <a:pt x="6020" y="15907"/>
                </a:cubicBezTo>
                <a:cubicBezTo>
                  <a:pt x="5876" y="16374"/>
                  <a:pt x="5850" y="16609"/>
                  <a:pt x="5834" y="17674"/>
                </a:cubicBezTo>
                <a:cubicBezTo>
                  <a:pt x="5821" y="18561"/>
                  <a:pt x="5835" y="18939"/>
                  <a:pt x="5889" y="19009"/>
                </a:cubicBezTo>
                <a:cubicBezTo>
                  <a:pt x="5930" y="19062"/>
                  <a:pt x="5947" y="19199"/>
                  <a:pt x="5926" y="19318"/>
                </a:cubicBezTo>
                <a:cubicBezTo>
                  <a:pt x="5904" y="19437"/>
                  <a:pt x="5922" y="19605"/>
                  <a:pt x="5965" y="19698"/>
                </a:cubicBezTo>
                <a:cubicBezTo>
                  <a:pt x="6067" y="19917"/>
                  <a:pt x="6114" y="19915"/>
                  <a:pt x="6156" y="19689"/>
                </a:cubicBezTo>
                <a:cubicBezTo>
                  <a:pt x="6174" y="19588"/>
                  <a:pt x="6274" y="19546"/>
                  <a:pt x="6380" y="19592"/>
                </a:cubicBezTo>
                <a:cubicBezTo>
                  <a:pt x="6517" y="19651"/>
                  <a:pt x="6584" y="19588"/>
                  <a:pt x="6608" y="19380"/>
                </a:cubicBezTo>
                <a:cubicBezTo>
                  <a:pt x="6636" y="19131"/>
                  <a:pt x="6665" y="19153"/>
                  <a:pt x="6809" y="19512"/>
                </a:cubicBezTo>
                <a:cubicBezTo>
                  <a:pt x="6945" y="19852"/>
                  <a:pt x="6996" y="19893"/>
                  <a:pt x="7062" y="19707"/>
                </a:cubicBezTo>
                <a:cubicBezTo>
                  <a:pt x="7121" y="19541"/>
                  <a:pt x="7155" y="19529"/>
                  <a:pt x="7182" y="19680"/>
                </a:cubicBezTo>
                <a:cubicBezTo>
                  <a:pt x="7205" y="19806"/>
                  <a:pt x="7250" y="19825"/>
                  <a:pt x="7289" y="19725"/>
                </a:cubicBezTo>
                <a:cubicBezTo>
                  <a:pt x="7375" y="19506"/>
                  <a:pt x="7714" y="19443"/>
                  <a:pt x="7802" y="19627"/>
                </a:cubicBezTo>
                <a:cubicBezTo>
                  <a:pt x="7922" y="19882"/>
                  <a:pt x="8093" y="19897"/>
                  <a:pt x="8222" y="19663"/>
                </a:cubicBezTo>
                <a:cubicBezTo>
                  <a:pt x="8310" y="19505"/>
                  <a:pt x="8373" y="19490"/>
                  <a:pt x="8423" y="19627"/>
                </a:cubicBezTo>
                <a:cubicBezTo>
                  <a:pt x="8464" y="19736"/>
                  <a:pt x="8546" y="19767"/>
                  <a:pt x="8609" y="19689"/>
                </a:cubicBezTo>
                <a:cubicBezTo>
                  <a:pt x="8672" y="19612"/>
                  <a:pt x="8801" y="19617"/>
                  <a:pt x="8894" y="19707"/>
                </a:cubicBezTo>
                <a:cubicBezTo>
                  <a:pt x="8995" y="19805"/>
                  <a:pt x="9083" y="19801"/>
                  <a:pt x="9116" y="19689"/>
                </a:cubicBezTo>
                <a:cubicBezTo>
                  <a:pt x="9151" y="19569"/>
                  <a:pt x="9199" y="19575"/>
                  <a:pt x="9249" y="19716"/>
                </a:cubicBezTo>
                <a:cubicBezTo>
                  <a:pt x="9307" y="19879"/>
                  <a:pt x="9344" y="19879"/>
                  <a:pt x="9393" y="19716"/>
                </a:cubicBezTo>
                <a:cubicBezTo>
                  <a:pt x="9439" y="19560"/>
                  <a:pt x="9479" y="19561"/>
                  <a:pt x="9531" y="19707"/>
                </a:cubicBezTo>
                <a:cubicBezTo>
                  <a:pt x="9571" y="19820"/>
                  <a:pt x="9635" y="19847"/>
                  <a:pt x="9672" y="19769"/>
                </a:cubicBezTo>
                <a:cubicBezTo>
                  <a:pt x="9782" y="19539"/>
                  <a:pt x="10115" y="19488"/>
                  <a:pt x="10153" y="19698"/>
                </a:cubicBezTo>
                <a:cubicBezTo>
                  <a:pt x="10176" y="19822"/>
                  <a:pt x="10220" y="19812"/>
                  <a:pt x="10273" y="19663"/>
                </a:cubicBezTo>
                <a:cubicBezTo>
                  <a:pt x="10336" y="19486"/>
                  <a:pt x="10372" y="19485"/>
                  <a:pt x="10422" y="19654"/>
                </a:cubicBezTo>
                <a:cubicBezTo>
                  <a:pt x="10494" y="19896"/>
                  <a:pt x="10706" y="19957"/>
                  <a:pt x="10767" y="19751"/>
                </a:cubicBezTo>
                <a:cubicBezTo>
                  <a:pt x="10819" y="19575"/>
                  <a:pt x="11165" y="19536"/>
                  <a:pt x="11235" y="19698"/>
                </a:cubicBezTo>
                <a:cubicBezTo>
                  <a:pt x="11318" y="19893"/>
                  <a:pt x="12015" y="19850"/>
                  <a:pt x="12133" y="19645"/>
                </a:cubicBezTo>
                <a:cubicBezTo>
                  <a:pt x="12189" y="19548"/>
                  <a:pt x="12266" y="19532"/>
                  <a:pt x="12303" y="19610"/>
                </a:cubicBezTo>
                <a:cubicBezTo>
                  <a:pt x="12416" y="19845"/>
                  <a:pt x="12651" y="19872"/>
                  <a:pt x="12729" y="19654"/>
                </a:cubicBezTo>
                <a:cubicBezTo>
                  <a:pt x="12769" y="19541"/>
                  <a:pt x="12864" y="19500"/>
                  <a:pt x="12941" y="19565"/>
                </a:cubicBezTo>
                <a:cubicBezTo>
                  <a:pt x="13018" y="19631"/>
                  <a:pt x="13093" y="19619"/>
                  <a:pt x="13108" y="19539"/>
                </a:cubicBezTo>
                <a:cubicBezTo>
                  <a:pt x="13122" y="19459"/>
                  <a:pt x="13117" y="18806"/>
                  <a:pt x="13095" y="18090"/>
                </a:cubicBezTo>
                <a:cubicBezTo>
                  <a:pt x="13071" y="17300"/>
                  <a:pt x="13076" y="16712"/>
                  <a:pt x="13111" y="16596"/>
                </a:cubicBezTo>
                <a:cubicBezTo>
                  <a:pt x="13199" y="16297"/>
                  <a:pt x="13374" y="16962"/>
                  <a:pt x="13374" y="17595"/>
                </a:cubicBezTo>
                <a:cubicBezTo>
                  <a:pt x="13374" y="17898"/>
                  <a:pt x="13406" y="18321"/>
                  <a:pt x="13445" y="18531"/>
                </a:cubicBezTo>
                <a:cubicBezTo>
                  <a:pt x="13501" y="18837"/>
                  <a:pt x="13501" y="18986"/>
                  <a:pt x="13445" y="19291"/>
                </a:cubicBezTo>
                <a:cubicBezTo>
                  <a:pt x="13337" y="19876"/>
                  <a:pt x="13355" y="19903"/>
                  <a:pt x="13583" y="19468"/>
                </a:cubicBezTo>
                <a:cubicBezTo>
                  <a:pt x="13771" y="19112"/>
                  <a:pt x="13803" y="19097"/>
                  <a:pt x="13860" y="19362"/>
                </a:cubicBezTo>
                <a:cubicBezTo>
                  <a:pt x="13896" y="19526"/>
                  <a:pt x="13972" y="19666"/>
                  <a:pt x="14033" y="19671"/>
                </a:cubicBezTo>
                <a:cubicBezTo>
                  <a:pt x="14093" y="19677"/>
                  <a:pt x="14240" y="19716"/>
                  <a:pt x="14359" y="19751"/>
                </a:cubicBezTo>
                <a:cubicBezTo>
                  <a:pt x="14479" y="19786"/>
                  <a:pt x="14591" y="19735"/>
                  <a:pt x="14608" y="19645"/>
                </a:cubicBezTo>
                <a:cubicBezTo>
                  <a:pt x="14624" y="19555"/>
                  <a:pt x="14667" y="19549"/>
                  <a:pt x="14704" y="19627"/>
                </a:cubicBezTo>
                <a:cubicBezTo>
                  <a:pt x="14797" y="19825"/>
                  <a:pt x="14930" y="19823"/>
                  <a:pt x="15015" y="19618"/>
                </a:cubicBezTo>
                <a:cubicBezTo>
                  <a:pt x="15058" y="19516"/>
                  <a:pt x="15113" y="19524"/>
                  <a:pt x="15156" y="19645"/>
                </a:cubicBezTo>
                <a:cubicBezTo>
                  <a:pt x="15218" y="19817"/>
                  <a:pt x="15854" y="19844"/>
                  <a:pt x="16026" y="19680"/>
                </a:cubicBezTo>
                <a:cubicBezTo>
                  <a:pt x="16058" y="19650"/>
                  <a:pt x="16132" y="19691"/>
                  <a:pt x="16191" y="19778"/>
                </a:cubicBezTo>
                <a:cubicBezTo>
                  <a:pt x="16254" y="19870"/>
                  <a:pt x="16341" y="19849"/>
                  <a:pt x="16400" y="19725"/>
                </a:cubicBezTo>
                <a:cubicBezTo>
                  <a:pt x="16455" y="19608"/>
                  <a:pt x="16517" y="19572"/>
                  <a:pt x="16538" y="19645"/>
                </a:cubicBezTo>
                <a:cubicBezTo>
                  <a:pt x="16560" y="19718"/>
                  <a:pt x="16767" y="19793"/>
                  <a:pt x="16998" y="19804"/>
                </a:cubicBezTo>
                <a:cubicBezTo>
                  <a:pt x="17319" y="19820"/>
                  <a:pt x="17426" y="19755"/>
                  <a:pt x="17450" y="19539"/>
                </a:cubicBezTo>
                <a:cubicBezTo>
                  <a:pt x="17472" y="19351"/>
                  <a:pt x="17505" y="19314"/>
                  <a:pt x="17552" y="19433"/>
                </a:cubicBezTo>
                <a:cubicBezTo>
                  <a:pt x="17591" y="19531"/>
                  <a:pt x="17714" y="19596"/>
                  <a:pt x="17824" y="19583"/>
                </a:cubicBezTo>
                <a:cubicBezTo>
                  <a:pt x="17934" y="19570"/>
                  <a:pt x="18081" y="19634"/>
                  <a:pt x="18150" y="19716"/>
                </a:cubicBezTo>
                <a:cubicBezTo>
                  <a:pt x="18220" y="19798"/>
                  <a:pt x="18290" y="19782"/>
                  <a:pt x="18307" y="19689"/>
                </a:cubicBezTo>
                <a:cubicBezTo>
                  <a:pt x="18324" y="19596"/>
                  <a:pt x="18468" y="19565"/>
                  <a:pt x="18626" y="19618"/>
                </a:cubicBezTo>
                <a:cubicBezTo>
                  <a:pt x="18806" y="19679"/>
                  <a:pt x="18943" y="19631"/>
                  <a:pt x="18994" y="19486"/>
                </a:cubicBezTo>
                <a:cubicBezTo>
                  <a:pt x="19060" y="19302"/>
                  <a:pt x="19085" y="19315"/>
                  <a:pt x="19112" y="19557"/>
                </a:cubicBezTo>
                <a:cubicBezTo>
                  <a:pt x="19143" y="19828"/>
                  <a:pt x="19161" y="19830"/>
                  <a:pt x="19277" y="19574"/>
                </a:cubicBezTo>
                <a:cubicBezTo>
                  <a:pt x="19392" y="19319"/>
                  <a:pt x="19414" y="19323"/>
                  <a:pt x="19480" y="19592"/>
                </a:cubicBezTo>
                <a:cubicBezTo>
                  <a:pt x="19574" y="19976"/>
                  <a:pt x="20144" y="19947"/>
                  <a:pt x="20188" y="19557"/>
                </a:cubicBezTo>
                <a:cubicBezTo>
                  <a:pt x="20225" y="19237"/>
                  <a:pt x="20403" y="19221"/>
                  <a:pt x="20494" y="19530"/>
                </a:cubicBezTo>
                <a:cubicBezTo>
                  <a:pt x="20532" y="19657"/>
                  <a:pt x="20562" y="19696"/>
                  <a:pt x="20562" y="19618"/>
                </a:cubicBezTo>
                <a:cubicBezTo>
                  <a:pt x="20562" y="19540"/>
                  <a:pt x="20615" y="19572"/>
                  <a:pt x="20680" y="19689"/>
                </a:cubicBezTo>
                <a:cubicBezTo>
                  <a:pt x="20766" y="19845"/>
                  <a:pt x="20819" y="19847"/>
                  <a:pt x="20876" y="19689"/>
                </a:cubicBezTo>
                <a:cubicBezTo>
                  <a:pt x="20932" y="19532"/>
                  <a:pt x="20962" y="19533"/>
                  <a:pt x="20991" y="19689"/>
                </a:cubicBezTo>
                <a:cubicBezTo>
                  <a:pt x="21035" y="19930"/>
                  <a:pt x="21296" y="19883"/>
                  <a:pt x="21403" y="19618"/>
                </a:cubicBezTo>
                <a:cubicBezTo>
                  <a:pt x="21442" y="19523"/>
                  <a:pt x="21458" y="19364"/>
                  <a:pt x="21440" y="19265"/>
                </a:cubicBezTo>
                <a:cubicBezTo>
                  <a:pt x="21422" y="19166"/>
                  <a:pt x="21437" y="18964"/>
                  <a:pt x="21474" y="18814"/>
                </a:cubicBezTo>
                <a:cubicBezTo>
                  <a:pt x="21511" y="18664"/>
                  <a:pt x="21524" y="18444"/>
                  <a:pt x="21503" y="18328"/>
                </a:cubicBezTo>
                <a:cubicBezTo>
                  <a:pt x="21482" y="18213"/>
                  <a:pt x="21499" y="17970"/>
                  <a:pt x="21539" y="17789"/>
                </a:cubicBezTo>
                <a:cubicBezTo>
                  <a:pt x="21600" y="17517"/>
                  <a:pt x="21599" y="17504"/>
                  <a:pt x="21537" y="17692"/>
                </a:cubicBezTo>
                <a:cubicBezTo>
                  <a:pt x="21490" y="17832"/>
                  <a:pt x="21424" y="17856"/>
                  <a:pt x="21367" y="17754"/>
                </a:cubicBezTo>
                <a:cubicBezTo>
                  <a:pt x="21095" y="17269"/>
                  <a:pt x="20857" y="17149"/>
                  <a:pt x="20606" y="17383"/>
                </a:cubicBezTo>
                <a:cubicBezTo>
                  <a:pt x="20521" y="17463"/>
                  <a:pt x="20437" y="17468"/>
                  <a:pt x="20424" y="17391"/>
                </a:cubicBezTo>
                <a:cubicBezTo>
                  <a:pt x="20390" y="17208"/>
                  <a:pt x="20097" y="17238"/>
                  <a:pt x="20003" y="17436"/>
                </a:cubicBezTo>
                <a:cubicBezTo>
                  <a:pt x="19962" y="17521"/>
                  <a:pt x="19886" y="17532"/>
                  <a:pt x="19833" y="17453"/>
                </a:cubicBezTo>
                <a:cubicBezTo>
                  <a:pt x="19659" y="17197"/>
                  <a:pt x="19529" y="17167"/>
                  <a:pt x="19420" y="17365"/>
                </a:cubicBezTo>
                <a:cubicBezTo>
                  <a:pt x="19354" y="17485"/>
                  <a:pt x="19302" y="17496"/>
                  <a:pt x="19282" y="17383"/>
                </a:cubicBezTo>
                <a:cubicBezTo>
                  <a:pt x="19244" y="17177"/>
                  <a:pt x="18914" y="17208"/>
                  <a:pt x="18812" y="17427"/>
                </a:cubicBezTo>
                <a:cubicBezTo>
                  <a:pt x="18774" y="17506"/>
                  <a:pt x="18729" y="17482"/>
                  <a:pt x="18710" y="17374"/>
                </a:cubicBezTo>
                <a:cubicBezTo>
                  <a:pt x="18685" y="17241"/>
                  <a:pt x="18638" y="17234"/>
                  <a:pt x="18566" y="17365"/>
                </a:cubicBezTo>
                <a:cubicBezTo>
                  <a:pt x="18441" y="17592"/>
                  <a:pt x="18389" y="17397"/>
                  <a:pt x="18422" y="16817"/>
                </a:cubicBezTo>
                <a:cubicBezTo>
                  <a:pt x="18437" y="16554"/>
                  <a:pt x="18415" y="16402"/>
                  <a:pt x="18365" y="16402"/>
                </a:cubicBezTo>
                <a:cubicBezTo>
                  <a:pt x="18321" y="16402"/>
                  <a:pt x="18263" y="16265"/>
                  <a:pt x="18234" y="16092"/>
                </a:cubicBezTo>
                <a:cubicBezTo>
                  <a:pt x="18196" y="15865"/>
                  <a:pt x="18170" y="15837"/>
                  <a:pt x="18140" y="16004"/>
                </a:cubicBezTo>
                <a:cubicBezTo>
                  <a:pt x="18117" y="16131"/>
                  <a:pt x="18142" y="16397"/>
                  <a:pt x="18195" y="16596"/>
                </a:cubicBezTo>
                <a:cubicBezTo>
                  <a:pt x="18325" y="17081"/>
                  <a:pt x="18266" y="17329"/>
                  <a:pt x="18043" y="17241"/>
                </a:cubicBezTo>
                <a:cubicBezTo>
                  <a:pt x="17905" y="17187"/>
                  <a:pt x="17821" y="17295"/>
                  <a:pt x="17701" y="17683"/>
                </a:cubicBezTo>
                <a:cubicBezTo>
                  <a:pt x="17568" y="18115"/>
                  <a:pt x="17528" y="18159"/>
                  <a:pt x="17453" y="17948"/>
                </a:cubicBezTo>
                <a:cubicBezTo>
                  <a:pt x="17373" y="17724"/>
                  <a:pt x="17372" y="17666"/>
                  <a:pt x="17450" y="17374"/>
                </a:cubicBezTo>
                <a:cubicBezTo>
                  <a:pt x="17498" y="17195"/>
                  <a:pt x="17522" y="16988"/>
                  <a:pt x="17500" y="16914"/>
                </a:cubicBezTo>
                <a:cubicBezTo>
                  <a:pt x="17436" y="16697"/>
                  <a:pt x="17427" y="16140"/>
                  <a:pt x="17484" y="15907"/>
                </a:cubicBezTo>
                <a:cubicBezTo>
                  <a:pt x="17549" y="15642"/>
                  <a:pt x="17201" y="15593"/>
                  <a:pt x="17103" y="15854"/>
                </a:cubicBezTo>
                <a:cubicBezTo>
                  <a:pt x="17065" y="15954"/>
                  <a:pt x="16980" y="15952"/>
                  <a:pt x="16896" y="15845"/>
                </a:cubicBezTo>
                <a:cubicBezTo>
                  <a:pt x="16776" y="15690"/>
                  <a:pt x="16730" y="15743"/>
                  <a:pt x="16599" y="16207"/>
                </a:cubicBezTo>
                <a:cubicBezTo>
                  <a:pt x="16513" y="16510"/>
                  <a:pt x="16460" y="16853"/>
                  <a:pt x="16481" y="16967"/>
                </a:cubicBezTo>
                <a:cubicBezTo>
                  <a:pt x="16502" y="17082"/>
                  <a:pt x="16501" y="17263"/>
                  <a:pt x="16481" y="17374"/>
                </a:cubicBezTo>
                <a:cubicBezTo>
                  <a:pt x="16428" y="17664"/>
                  <a:pt x="16282" y="17218"/>
                  <a:pt x="16282" y="16764"/>
                </a:cubicBezTo>
                <a:cubicBezTo>
                  <a:pt x="16282" y="16376"/>
                  <a:pt x="16170" y="16278"/>
                  <a:pt x="16079" y="16587"/>
                </a:cubicBezTo>
                <a:cubicBezTo>
                  <a:pt x="16042" y="16710"/>
                  <a:pt x="15961" y="16656"/>
                  <a:pt x="15846" y="16419"/>
                </a:cubicBezTo>
                <a:lnTo>
                  <a:pt x="15671" y="16048"/>
                </a:lnTo>
                <a:lnTo>
                  <a:pt x="15700" y="14634"/>
                </a:lnTo>
                <a:cubicBezTo>
                  <a:pt x="15715" y="13855"/>
                  <a:pt x="15754" y="13110"/>
                  <a:pt x="15786" y="12973"/>
                </a:cubicBezTo>
                <a:cubicBezTo>
                  <a:pt x="15827" y="12800"/>
                  <a:pt x="15824" y="12651"/>
                  <a:pt x="15778" y="12496"/>
                </a:cubicBezTo>
                <a:cubicBezTo>
                  <a:pt x="15742" y="12373"/>
                  <a:pt x="15713" y="12112"/>
                  <a:pt x="15713" y="11921"/>
                </a:cubicBezTo>
                <a:cubicBezTo>
                  <a:pt x="15713" y="11730"/>
                  <a:pt x="15675" y="11577"/>
                  <a:pt x="15629" y="11577"/>
                </a:cubicBezTo>
                <a:cubicBezTo>
                  <a:pt x="15584" y="11577"/>
                  <a:pt x="15521" y="11426"/>
                  <a:pt x="15491" y="11241"/>
                </a:cubicBezTo>
                <a:cubicBezTo>
                  <a:pt x="15475" y="11148"/>
                  <a:pt x="15459" y="11081"/>
                  <a:pt x="15441" y="110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2" name="url?sa=i&amp;rct=j&amp;q=&amp;esrc=s&amp;source=images&amp;cd=&amp;docid=bYe9wXpw4zxICM&amp;tbnid=D3U9v8L9osNT9M-&amp;ved=0CAUQjRw&amp;url=http%3A%2F%2Fwww.phrma.org%2F&amp;ei=ofmeU6a9GseuyATBz4LYCA&amp;bvm=bv.68911936,d.tiff" descr="url?sa=i&amp;rct=j&amp;q=&amp;esrc=s&amp;source=images&amp;cd=&amp;docid=bYe9wXpw4zxICM&amp;tbnid=D3U9v8L9osNT9M-&amp;ved=0CAUQjRw&amp;url=http%3A%2F%2Fwww.phrma.org%2F&amp;ei=ofmeU6a9GseuyATBz4LYCA&amp;bvm=bv.68911936,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7685" y="7399289"/>
            <a:ext cx="1556386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logo.png" descr="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25200" y="7962900"/>
            <a:ext cx="1333500" cy="135035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hirag J Patel…"/>
          <p:cNvSpPr txBox="1"/>
          <p:nvPr/>
        </p:nvSpPr>
        <p:spPr>
          <a:xfrm>
            <a:off x="7454315" y="7846517"/>
            <a:ext cx="3576524" cy="1566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Chirag J Patel</a:t>
            </a:r>
          </a:p>
          <a:p>
            <a:pPr lvl="1" indent="0" algn="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hlinkClick r:id="rId5"/>
              </a:rPr>
              <a:t>chirag@hms.harvard.edu</a:t>
            </a:r>
          </a:p>
          <a:p>
            <a:pPr lvl="1" indent="0" algn="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@chiragjp</a:t>
            </a:r>
          </a:p>
          <a:p>
            <a:pPr algn="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hlinkClick r:id="rId6"/>
              </a:rPr>
              <a:t>www.chiragjpgroup.org</a:t>
            </a:r>
          </a:p>
        </p:txBody>
      </p:sp>
      <p:sp>
        <p:nvSpPr>
          <p:cNvPr id="275" name="Thanks"/>
          <p:cNvSpPr txBox="1"/>
          <p:nvPr/>
        </p:nvSpPr>
        <p:spPr>
          <a:xfrm>
            <a:off x="5574698" y="176783"/>
            <a:ext cx="1855404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Thanks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1965" y="7030798"/>
            <a:ext cx="4255476" cy="969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1516" y="8345485"/>
            <a:ext cx="6912278" cy="96901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agGroup…"/>
          <p:cNvSpPr txBox="1"/>
          <p:nvPr/>
        </p:nvSpPr>
        <p:spPr>
          <a:xfrm>
            <a:off x="880686" y="684443"/>
            <a:ext cx="2891334" cy="23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RagGroup</a:t>
            </a:r>
          </a:p>
          <a:p>
            <a: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Chirag Lakhani</a:t>
            </a:r>
          </a:p>
          <a:p>
            <a: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Shreyas Bhave</a:t>
            </a:r>
          </a:p>
          <a:p>
            <a: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Andrew Deonarine</a:t>
            </a:r>
          </a:p>
          <a:p>
            <a: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Braden Tierney</a:t>
            </a:r>
          </a:p>
          <a:p>
            <a:pPr algn="l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Rolando Acosta</a:t>
            </a:r>
          </a:p>
        </p:txBody>
      </p:sp>
      <p:sp>
        <p:nvSpPr>
          <p:cNvPr id="279" name="Noémie Elhadad (Columbia)…"/>
          <p:cNvSpPr txBox="1"/>
          <p:nvPr/>
        </p:nvSpPr>
        <p:spPr>
          <a:xfrm>
            <a:off x="5121256" y="1076287"/>
            <a:ext cx="6291530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Noémie Elhadad (Columbia)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Vasant Honavar (PSU)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Greg Cooper (Pitt)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George Hripcsak (Columbia)</a:t>
            </a:r>
          </a:p>
        </p:txBody>
      </p:sp>
      <p:sp>
        <p:nvSpPr>
          <p:cNvPr id="280" name="René Baston…"/>
          <p:cNvSpPr txBox="1"/>
          <p:nvPr/>
        </p:nvSpPr>
        <p:spPr>
          <a:xfrm>
            <a:off x="6080919" y="3902460"/>
            <a:ext cx="4372204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René Baston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Katie Naum</a:t>
            </a:r>
          </a:p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Kathleen McKeown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11620" y="-72527"/>
            <a:ext cx="36830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28172" y="5801477"/>
            <a:ext cx="1807125" cy="181801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NIH Common Fund…"/>
          <p:cNvSpPr txBox="1"/>
          <p:nvPr/>
        </p:nvSpPr>
        <p:spPr>
          <a:xfrm>
            <a:off x="3702924" y="6169833"/>
            <a:ext cx="348034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NIH Common Fund</a:t>
            </a:r>
          </a:p>
          <a:p>
            <a:pPr>
              <a:defRPr sz="2400" b="1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Big Data to Knowledge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We are great at G investigation!"/>
          <p:cNvSpPr txBox="1"/>
          <p:nvPr/>
        </p:nvSpPr>
        <p:spPr>
          <a:xfrm>
            <a:off x="996950" y="4648480"/>
            <a:ext cx="1101090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are great at </a:t>
            </a:r>
            <a:r>
              <a:rPr b="1" i="1"/>
              <a:t>G </a:t>
            </a:r>
            <a:r>
              <a:t>investigation!</a:t>
            </a:r>
          </a:p>
        </p:txBody>
      </p:sp>
      <p:sp>
        <p:nvSpPr>
          <p:cNvPr id="157" name="over 2400…"/>
          <p:cNvSpPr txBox="1"/>
          <p:nvPr/>
        </p:nvSpPr>
        <p:spPr>
          <a:xfrm>
            <a:off x="2603500" y="6407150"/>
            <a:ext cx="7797800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over </a:t>
            </a:r>
            <a:r>
              <a:rPr b="1"/>
              <a:t>2400 </a:t>
            </a:r>
          </a:p>
          <a:p>
            <a:pPr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Genome-wide Association Studies </a:t>
            </a:r>
            <a:r>
              <a:t>(GWAS)</a:t>
            </a:r>
          </a:p>
          <a:p>
            <a:pPr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https://www.ebi.ac.uk/gwas/</a:t>
            </a:r>
          </a:p>
        </p:txBody>
      </p:sp>
      <p:sp>
        <p:nvSpPr>
          <p:cNvPr id="158" name="G"/>
          <p:cNvSpPr txBox="1"/>
          <p:nvPr/>
        </p:nvSpPr>
        <p:spPr>
          <a:xfrm>
            <a:off x="5458073" y="1877548"/>
            <a:ext cx="2088654" cy="227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Nothing comparable to elucidate E influence!"/>
          <p:cNvSpPr txBox="1"/>
          <p:nvPr/>
        </p:nvSpPr>
        <p:spPr>
          <a:xfrm>
            <a:off x="990600" y="4648480"/>
            <a:ext cx="1101090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Nothing comparable to elucidate </a:t>
            </a:r>
            <a:r>
              <a:rPr b="1" i="1"/>
              <a:t>E</a:t>
            </a:r>
            <a:r>
              <a:rPr i="1"/>
              <a:t> </a:t>
            </a:r>
            <a:r>
              <a:t>influence!</a:t>
            </a:r>
          </a:p>
        </p:txBody>
      </p:sp>
      <p:sp>
        <p:nvSpPr>
          <p:cNvPr id="161" name="E: ???"/>
          <p:cNvSpPr txBox="1"/>
          <p:nvPr/>
        </p:nvSpPr>
        <p:spPr>
          <a:xfrm>
            <a:off x="3819093" y="1902948"/>
            <a:ext cx="5366614" cy="227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E: ???</a:t>
            </a:r>
          </a:p>
        </p:txBody>
      </p:sp>
      <p:sp>
        <p:nvSpPr>
          <p:cNvPr id="162" name="We lack high-throughput methods and data to discover new E in P……"/>
          <p:cNvSpPr txBox="1"/>
          <p:nvPr/>
        </p:nvSpPr>
        <p:spPr>
          <a:xfrm>
            <a:off x="2603500" y="6169025"/>
            <a:ext cx="7797800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 lack high-throughput methods and data to discover new </a:t>
            </a:r>
            <a:r>
              <a:rPr b="1" i="1"/>
              <a:t>E</a:t>
            </a:r>
            <a:r>
              <a:rPr i="1"/>
              <a:t> </a:t>
            </a:r>
            <a:r>
              <a:t>in </a:t>
            </a:r>
            <a:r>
              <a:rPr b="1" i="1"/>
              <a:t>P…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i="1"/>
              <a:t>until now!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Enhance accessibility of clinical and environmental data, and analytic artificial intelligence tools!"/>
          <p:cNvSpPr txBox="1"/>
          <p:nvPr/>
        </p:nvSpPr>
        <p:spPr>
          <a:xfrm>
            <a:off x="-49072" y="4271506"/>
            <a:ext cx="1310294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Enhance </a:t>
            </a:r>
            <a:r>
              <a:rPr b="1" dirty="0"/>
              <a:t>accessibility</a:t>
            </a:r>
            <a:r>
              <a:rPr dirty="0"/>
              <a:t> of </a:t>
            </a:r>
            <a:r>
              <a:rPr b="1" dirty="0"/>
              <a:t>clinical and </a:t>
            </a:r>
            <a:endParaRPr lang="en-US" b="1" dirty="0"/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/>
              <a:t>environmental data,</a:t>
            </a:r>
            <a:r>
              <a:rPr dirty="0"/>
              <a:t> and </a:t>
            </a:r>
            <a:r>
              <a:rPr b="1" dirty="0"/>
              <a:t>analytic artificial intelligence</a:t>
            </a:r>
            <a:r>
              <a:rPr dirty="0"/>
              <a:t> </a:t>
            </a:r>
            <a:r>
              <a:rPr b="1" dirty="0"/>
              <a:t>tools!</a:t>
            </a:r>
          </a:p>
        </p:txBody>
      </p:sp>
      <p:sp>
        <p:nvSpPr>
          <p:cNvPr id="165" name="How can we drive discovery of…"/>
          <p:cNvSpPr txBox="1"/>
          <p:nvPr/>
        </p:nvSpPr>
        <p:spPr>
          <a:xfrm>
            <a:off x="978966" y="1276630"/>
            <a:ext cx="10818268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can we drive </a:t>
            </a:r>
            <a:r>
              <a:rPr b="1"/>
              <a:t>discovery</a:t>
            </a:r>
            <a:r>
              <a:t> of 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environmental factors (</a:t>
            </a:r>
            <a:r>
              <a:rPr b="1"/>
              <a:t>E</a:t>
            </a:r>
            <a:r>
              <a:t>) in disease phenotypes (</a:t>
            </a:r>
            <a:r>
              <a:rPr b="1"/>
              <a:t>P</a:t>
            </a:r>
            <a:r>
              <a:t>)?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3333750"/>
            <a:ext cx="1216660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5962" t="3842" r="8828" b="23347"/>
          <a:stretch>
            <a:fillRect/>
          </a:stretch>
        </p:blipFill>
        <p:spPr>
          <a:xfrm>
            <a:off x="9848948" y="6686500"/>
            <a:ext cx="1992509" cy="192893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Noémie Elhadad, PhD…"/>
          <p:cNvSpPr txBox="1"/>
          <p:nvPr/>
        </p:nvSpPr>
        <p:spPr>
          <a:xfrm>
            <a:off x="9165505" y="8670504"/>
            <a:ext cx="335920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Noémie Elhadad, PhD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Columbia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pitalize on digitalized health record data…"/>
          <p:cNvSpPr txBox="1">
            <a:spLocks noGrp="1"/>
          </p:cNvSpPr>
          <p:nvPr>
            <p:ph type="title"/>
          </p:nvPr>
        </p:nvSpPr>
        <p:spPr>
          <a:xfrm>
            <a:off x="952500" y="419100"/>
            <a:ext cx="11208147" cy="1582490"/>
          </a:xfrm>
          <a:prstGeom prst="rect">
            <a:avLst/>
          </a:prstGeom>
        </p:spPr>
        <p:txBody>
          <a:bodyPr/>
          <a:lstStyle/>
          <a:p>
            <a:pPr defTabSz="414781">
              <a:defRPr sz="319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Capitalize on </a:t>
            </a:r>
            <a:r>
              <a:rPr b="1" i="1"/>
              <a:t>digitalized health record data</a:t>
            </a:r>
            <a:r>
              <a:t> </a:t>
            </a:r>
          </a:p>
          <a:p>
            <a:pPr defTabSz="414781">
              <a:defRPr sz="3195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(from around the world)!</a:t>
            </a:r>
          </a:p>
          <a:p>
            <a:pPr defTabSz="414781">
              <a:defRPr sz="319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High-powered dataset(s) for discovery.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9469"/>
          <a:stretch>
            <a:fillRect/>
          </a:stretch>
        </p:blipFill>
        <p:spPr>
          <a:xfrm>
            <a:off x="0" y="2202831"/>
            <a:ext cx="13004800" cy="5830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here do we get disease P data?…"/>
          <p:cNvSpPr txBox="1">
            <a:spLocks noGrp="1"/>
          </p:cNvSpPr>
          <p:nvPr>
            <p:ph type="title"/>
          </p:nvPr>
        </p:nvSpPr>
        <p:spPr>
          <a:xfrm>
            <a:off x="952500" y="241300"/>
            <a:ext cx="11099800" cy="13971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Where do we get disease</a:t>
            </a:r>
            <a:r>
              <a:rPr b="1"/>
              <a:t> </a:t>
            </a:r>
            <a:r>
              <a:rPr b="1" i="1"/>
              <a:t>P</a:t>
            </a:r>
            <a:r>
              <a:rPr i="1"/>
              <a:t> </a:t>
            </a:r>
            <a:r>
              <a:t>data?</a:t>
            </a:r>
          </a:p>
          <a:p>
            <a:pPr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i="1"/>
              <a:t>Health record data from your doctor!</a:t>
            </a:r>
          </a:p>
        </p:txBody>
      </p:sp>
      <p:sp>
        <p:nvSpPr>
          <p:cNvPr id="175" name="Longitudinal data on millions of patients…"/>
          <p:cNvSpPr txBox="1">
            <a:spLocks noGrp="1"/>
          </p:cNvSpPr>
          <p:nvPr>
            <p:ph type="body" idx="1"/>
          </p:nvPr>
        </p:nvSpPr>
        <p:spPr>
          <a:xfrm>
            <a:off x="704329" y="2299295"/>
            <a:ext cx="11596143" cy="6907610"/>
          </a:xfrm>
          <a:prstGeom prst="rect">
            <a:avLst/>
          </a:prstGeom>
        </p:spPr>
        <p:txBody>
          <a:bodyPr/>
          <a:lstStyle/>
          <a:p>
            <a:pPr marL="407458" indent="-407458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Longitudinal data on </a:t>
            </a:r>
            <a:r>
              <a:rPr b="1" i="1"/>
              <a:t>millions</a:t>
            </a:r>
            <a:r>
              <a:t> of patients </a:t>
            </a:r>
          </a:p>
          <a:p>
            <a:pPr marL="851958" lvl="1" indent="-407458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i="1"/>
              <a:t>diagnoses</a:t>
            </a:r>
            <a:r>
              <a:t>, </a:t>
            </a:r>
            <a:r>
              <a:rPr b="1" i="1"/>
              <a:t>prescriptions</a:t>
            </a:r>
            <a:r>
              <a:t>, </a:t>
            </a:r>
            <a:r>
              <a:rPr b="1" i="1"/>
              <a:t>lab reports</a:t>
            </a:r>
            <a:r>
              <a:t>, </a:t>
            </a:r>
            <a:r>
              <a:rPr b="1" i="1"/>
              <a:t>notes</a:t>
            </a:r>
          </a:p>
          <a:p>
            <a:pPr marL="407458" indent="-407458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Sitting there in institutional IT infrastructure</a:t>
            </a:r>
          </a:p>
          <a:p>
            <a:pPr marL="407458" indent="-407458">
              <a:defRPr sz="33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OHDSI</a:t>
            </a:r>
            <a:r>
              <a:t> </a:t>
            </a:r>
            <a:r>
              <a:rPr b="0"/>
              <a:t>provides a </a:t>
            </a:r>
            <a:r>
              <a:rPr i="1"/>
              <a:t>unified model</a:t>
            </a:r>
            <a:r>
              <a:rPr b="0"/>
              <a:t> to </a:t>
            </a:r>
            <a:r>
              <a:t>access</a:t>
            </a:r>
            <a:r>
              <a:rPr b="0"/>
              <a:t> data </a:t>
            </a:r>
            <a:r>
              <a:rPr i="1"/>
              <a:t>across institutions</a:t>
            </a:r>
            <a:r>
              <a:rPr b="0" i="1"/>
              <a:t>, enhancing the scientific process</a:t>
            </a:r>
            <a:r>
              <a:rPr b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Where do we get environmental (E) data?"/>
          <p:cNvSpPr txBox="1"/>
          <p:nvPr/>
        </p:nvSpPr>
        <p:spPr>
          <a:xfrm>
            <a:off x="1020857" y="4485038"/>
            <a:ext cx="1096308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Where do we get </a:t>
            </a:r>
            <a:r>
              <a:rPr b="1" i="1"/>
              <a:t>environmental</a:t>
            </a:r>
            <a:r>
              <a:rPr i="1"/>
              <a:t> (</a:t>
            </a:r>
            <a:r>
              <a:rPr b="1" i="1"/>
              <a:t>E</a:t>
            </a:r>
            <a:r>
              <a:rPr i="1"/>
              <a:t>) </a:t>
            </a:r>
            <a:r>
              <a:t>data?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Macintosh PowerPoint</Application>
  <PresentationFormat>Custom</PresentationFormat>
  <Paragraphs>129</Paragraphs>
  <Slides>25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Gill Sans</vt:lpstr>
      <vt:lpstr>Helvetica</vt:lpstr>
      <vt:lpstr>Helvetica Light</vt:lpstr>
      <vt:lpstr>Helvetica Neue</vt:lpstr>
      <vt:lpstr>White</vt:lpstr>
      <vt:lpstr>Building a search engine to find environmental and phenotypic factors associated with disease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Capitalize on digitalized health record data  (from around the world)! High-powered dataset(s) for discovery.</vt:lpstr>
      <vt:lpstr>Where do we get disease P data? Health record data from your doctor!</vt:lpstr>
      <vt:lpstr>PowerPoint Presentation</vt:lpstr>
      <vt:lpstr>Examples of sources of disparate external exposome datasets available in the Exposome Data Warehouse (ExposomeDW)</vt:lpstr>
      <vt:lpstr>ExposomeDW integrates data across different geographical and temporal modalities</vt:lpstr>
      <vt:lpstr>PowerPoint Presentation</vt:lpstr>
      <vt:lpstr>PowerPoint Presentation</vt:lpstr>
      <vt:lpstr>Developed infrastructure to store and access geotemporal environmental datasets</vt:lpstr>
      <vt:lpstr>API enables simple programmatic access of ExposomeDW</vt:lpstr>
      <vt:lpstr>Extraction of EPA PM 2.5 Data from API</vt:lpstr>
      <vt:lpstr>Extraction of NOAA Monthly Average Temperature Data from API</vt:lpstr>
      <vt:lpstr>Extraction of ACS Median Family Income Data from API</vt:lpstr>
      <vt:lpstr>PowerPoint Presentation</vt:lpstr>
      <vt:lpstr>API will facilitate mashups of data such as CDC 500 Cities Data and ExposomeDW</vt:lpstr>
      <vt:lpstr>Integrating the ExposomeDW with OHDSI and causal modeling tools to drive and demonstrate discovery.</vt:lpstr>
      <vt:lpstr>We will harness tools in machine learning extract signal from noise!</vt:lpstr>
      <vt:lpstr>Come to our afternoon breakout session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search engine to find environmental and phenotypic factors associated with disease and health</dc:title>
  <cp:lastModifiedBy>Lakhani, Chirag</cp:lastModifiedBy>
  <cp:revision>1</cp:revision>
  <dcterms:modified xsi:type="dcterms:W3CDTF">2018-03-23T19:53:23Z</dcterms:modified>
</cp:coreProperties>
</file>