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31"/>
  </p:notesMasterIdLst>
  <p:sldIdLst>
    <p:sldId id="286" r:id="rId2"/>
    <p:sldId id="413" r:id="rId3"/>
    <p:sldId id="385" r:id="rId4"/>
    <p:sldId id="387" r:id="rId5"/>
    <p:sldId id="427" r:id="rId6"/>
    <p:sldId id="428" r:id="rId7"/>
    <p:sldId id="429" r:id="rId8"/>
    <p:sldId id="473" r:id="rId9"/>
    <p:sldId id="474" r:id="rId10"/>
    <p:sldId id="475" r:id="rId11"/>
    <p:sldId id="476" r:id="rId12"/>
    <p:sldId id="477" r:id="rId13"/>
    <p:sldId id="480" r:id="rId14"/>
    <p:sldId id="478" r:id="rId15"/>
    <p:sldId id="442" r:id="rId16"/>
    <p:sldId id="432" r:id="rId17"/>
    <p:sldId id="443" r:id="rId18"/>
    <p:sldId id="479" r:id="rId19"/>
    <p:sldId id="481" r:id="rId20"/>
    <p:sldId id="437" r:id="rId21"/>
    <p:sldId id="434" r:id="rId22"/>
    <p:sldId id="403" r:id="rId23"/>
    <p:sldId id="454" r:id="rId24"/>
    <p:sldId id="293" r:id="rId25"/>
    <p:sldId id="300" r:id="rId26"/>
    <p:sldId id="303" r:id="rId27"/>
    <p:sldId id="482" r:id="rId28"/>
    <p:sldId id="407" r:id="rId29"/>
    <p:sldId id="316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3C2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3826036-4DF4-4E30-8F2F-4ED8A778B7C8}">
  <a:tblStyle styleId="{33826036-4DF4-4E30-8F2F-4ED8A778B7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0"/>
    <p:restoredTop sz="94666"/>
  </p:normalViewPr>
  <p:slideViewPr>
    <p:cSldViewPr snapToObjects="1">
      <p:cViewPr varScale="1">
        <p:scale>
          <a:sx n="98" d="100"/>
          <a:sy n="98" d="100"/>
        </p:scale>
        <p:origin x="-53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651F5-8A38-4437-86C5-6437F611517A}" type="doc">
      <dgm:prSet loTypeId="urn:microsoft.com/office/officeart/2008/layout/PictureStrips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2B5F904-1502-49BC-98BA-F7FFEC059FC4}">
      <dgm:prSet phldrT="[Text]" custT="1"/>
      <dgm:spPr/>
      <dgm:t>
        <a:bodyPr/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 smtClean="0"/>
            <a:t>Integrated EMR </a:t>
          </a:r>
        </a:p>
      </dgm:t>
    </dgm:pt>
    <dgm:pt modelId="{A1C9918E-2044-40FD-9BFA-29685A7A4014}" type="parTrans" cxnId="{99EB0B19-2EC4-40E8-B3D1-367603F63CCE}">
      <dgm:prSet/>
      <dgm:spPr/>
      <dgm:t>
        <a:bodyPr/>
        <a:lstStyle/>
        <a:p>
          <a:endParaRPr lang="en-US"/>
        </a:p>
      </dgm:t>
    </dgm:pt>
    <dgm:pt modelId="{9CD4A16C-AEC0-41A2-A6FB-34583ED6E4E2}" type="sibTrans" cxnId="{99EB0B19-2EC4-40E8-B3D1-367603F63CCE}">
      <dgm:prSet/>
      <dgm:spPr/>
      <dgm:t>
        <a:bodyPr/>
        <a:lstStyle/>
        <a:p>
          <a:endParaRPr lang="en-US"/>
        </a:p>
      </dgm:t>
    </dgm:pt>
    <dgm:pt modelId="{C6CE504B-4D45-43CE-9FA2-24EE432DA522}">
      <dgm:prSet phldrT="[Text]" custT="1"/>
      <dgm:spPr/>
      <dgm:t>
        <a:bodyPr/>
        <a:lstStyle/>
        <a:p>
          <a:r>
            <a:rPr lang="en-US" sz="1400" b="1" dirty="0" smtClean="0"/>
            <a:t>ACO                </a:t>
          </a:r>
        </a:p>
      </dgm:t>
    </dgm:pt>
    <dgm:pt modelId="{8B72DDD1-9D06-4575-95AE-0452E08CEE46}" type="parTrans" cxnId="{CC6FA3FE-AC72-48EF-B002-5631E64CB8F0}">
      <dgm:prSet/>
      <dgm:spPr/>
      <dgm:t>
        <a:bodyPr/>
        <a:lstStyle/>
        <a:p>
          <a:endParaRPr lang="en-US"/>
        </a:p>
      </dgm:t>
    </dgm:pt>
    <dgm:pt modelId="{20FD887E-542E-407F-8C56-DDB792F70607}" type="sibTrans" cxnId="{CC6FA3FE-AC72-48EF-B002-5631E64CB8F0}">
      <dgm:prSet/>
      <dgm:spPr/>
      <dgm:t>
        <a:bodyPr/>
        <a:lstStyle/>
        <a:p>
          <a:endParaRPr lang="en-US"/>
        </a:p>
      </dgm:t>
    </dgm:pt>
    <dgm:pt modelId="{4A679FA8-DFA2-4F84-B509-969D387E52AD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Regional scale for contractual leverage</a:t>
          </a:r>
          <a:endParaRPr lang="en-US" sz="1100" dirty="0"/>
        </a:p>
      </dgm:t>
    </dgm:pt>
    <dgm:pt modelId="{A02E428C-7F68-4148-8E83-5942A00B5987}" type="parTrans" cxnId="{96C5DE60-E38C-4A5E-B3BD-1D8CD802A098}">
      <dgm:prSet/>
      <dgm:spPr/>
      <dgm:t>
        <a:bodyPr/>
        <a:lstStyle/>
        <a:p>
          <a:endParaRPr lang="en-US"/>
        </a:p>
      </dgm:t>
    </dgm:pt>
    <dgm:pt modelId="{FD05E869-97C9-432C-B72F-E9DD9338A6DC}" type="sibTrans" cxnId="{96C5DE60-E38C-4A5E-B3BD-1D8CD802A098}">
      <dgm:prSet/>
      <dgm:spPr/>
      <dgm:t>
        <a:bodyPr/>
        <a:lstStyle/>
        <a:p>
          <a:endParaRPr lang="en-US"/>
        </a:p>
      </dgm:t>
    </dgm:pt>
    <dgm:pt modelId="{F9C507D2-D0F1-4D51-AAE6-DDA8515B9B2B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Vehicle to support medical team model</a:t>
          </a:r>
          <a:endParaRPr lang="en-US" sz="1100" dirty="0"/>
        </a:p>
      </dgm:t>
    </dgm:pt>
    <dgm:pt modelId="{31314330-6459-4757-AC6C-CFCC92D73013}" type="parTrans" cxnId="{B4C6CF83-862B-4CE3-9140-95DB166C2264}">
      <dgm:prSet/>
      <dgm:spPr/>
      <dgm:t>
        <a:bodyPr/>
        <a:lstStyle/>
        <a:p>
          <a:endParaRPr lang="en-US"/>
        </a:p>
      </dgm:t>
    </dgm:pt>
    <dgm:pt modelId="{A2F592E4-15B0-4BA8-9562-6EDB49264EC9}" type="sibTrans" cxnId="{B4C6CF83-862B-4CE3-9140-95DB166C2264}">
      <dgm:prSet/>
      <dgm:spPr/>
      <dgm:t>
        <a:bodyPr/>
        <a:lstStyle/>
        <a:p>
          <a:endParaRPr lang="en-US"/>
        </a:p>
      </dgm:t>
    </dgm:pt>
    <dgm:pt modelId="{4A6DD3A9-9DCD-4741-88A3-44CA4ACD96B5}">
      <dgm:prSet phldrT="[Text]" custT="1"/>
      <dgm:spPr/>
      <dgm:t>
        <a:bodyPr/>
        <a:lstStyle/>
        <a:p>
          <a:r>
            <a:rPr lang="en-US" sz="1400" b="1" dirty="0" smtClean="0"/>
            <a:t>Unscheduled, Convenient, Low </a:t>
          </a:r>
          <a:br>
            <a:rPr lang="en-US" sz="1400" b="1" dirty="0" smtClean="0"/>
          </a:br>
          <a:r>
            <a:rPr lang="en-US" sz="1400" b="1" dirty="0" smtClean="0"/>
            <a:t>Acuity Care</a:t>
          </a:r>
        </a:p>
      </dgm:t>
    </dgm:pt>
    <dgm:pt modelId="{4EC5EA79-5E91-4B64-9773-285D46450A61}" type="parTrans" cxnId="{2B04A871-4996-4216-86FD-B802158D5B45}">
      <dgm:prSet/>
      <dgm:spPr/>
      <dgm:t>
        <a:bodyPr/>
        <a:lstStyle/>
        <a:p>
          <a:endParaRPr lang="en-US"/>
        </a:p>
      </dgm:t>
    </dgm:pt>
    <dgm:pt modelId="{4232EFCB-2D28-41EA-9C6C-447B03A4B787}" type="sibTrans" cxnId="{2B04A871-4996-4216-86FD-B802158D5B45}">
      <dgm:prSet/>
      <dgm:spPr/>
      <dgm:t>
        <a:bodyPr/>
        <a:lstStyle/>
        <a:p>
          <a:endParaRPr lang="en-US"/>
        </a:p>
      </dgm:t>
    </dgm:pt>
    <dgm:pt modelId="{E2293D67-EDC4-4FF3-B2B2-CDD9D1E15BD2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b="1" dirty="0" smtClean="0"/>
            <a:t>Urgent Care centers and “Day Hospital” centers</a:t>
          </a:r>
          <a:endParaRPr lang="en-US" sz="1100" b="1" dirty="0"/>
        </a:p>
      </dgm:t>
    </dgm:pt>
    <dgm:pt modelId="{9FDEF131-A055-4525-9442-0400E2BF078E}" type="parTrans" cxnId="{31692EEA-1F86-421F-9AC2-491C9C5996D5}">
      <dgm:prSet/>
      <dgm:spPr/>
      <dgm:t>
        <a:bodyPr/>
        <a:lstStyle/>
        <a:p>
          <a:endParaRPr lang="en-US"/>
        </a:p>
      </dgm:t>
    </dgm:pt>
    <dgm:pt modelId="{0E49F8E2-3927-4E0B-90CB-0ED5B363AC4F}" type="sibTrans" cxnId="{31692EEA-1F86-421F-9AC2-491C9C5996D5}">
      <dgm:prSet/>
      <dgm:spPr/>
      <dgm:t>
        <a:bodyPr/>
        <a:lstStyle/>
        <a:p>
          <a:endParaRPr lang="en-US"/>
        </a:p>
      </dgm:t>
    </dgm:pt>
    <dgm:pt modelId="{E701B982-2DBF-4E1C-84CC-DFE47BFC411F}">
      <dgm:prSet phldrT="[Text]" custT="1"/>
      <dgm:spPr/>
      <dgm:t>
        <a:bodyPr/>
        <a:lstStyle/>
        <a:p>
          <a:r>
            <a:rPr lang="en-US" sz="1400" b="1" dirty="0" smtClean="0"/>
            <a:t>MLHC Primary Care</a:t>
          </a:r>
        </a:p>
      </dgm:t>
    </dgm:pt>
    <dgm:pt modelId="{038F9FE7-78F3-4003-BD14-4D02A6E4EA05}" type="parTrans" cxnId="{7A29E8E4-62EB-45A2-97B3-22F52747C459}">
      <dgm:prSet/>
      <dgm:spPr/>
      <dgm:t>
        <a:bodyPr/>
        <a:lstStyle/>
        <a:p>
          <a:endParaRPr lang="en-US"/>
        </a:p>
      </dgm:t>
    </dgm:pt>
    <dgm:pt modelId="{06E37DFF-AD3F-4AEE-B600-75EB62CBDC7A}" type="sibTrans" cxnId="{7A29E8E4-62EB-45A2-97B3-22F52747C459}">
      <dgm:prSet/>
      <dgm:spPr/>
      <dgm:t>
        <a:bodyPr/>
        <a:lstStyle/>
        <a:p>
          <a:endParaRPr lang="en-US"/>
        </a:p>
      </dgm:t>
    </dgm:pt>
    <dgm:pt modelId="{C649D978-BA7F-49D2-ADFE-4049D435397C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Distributed access to MLH PCPs across region</a:t>
          </a:r>
          <a:endParaRPr lang="en-US" sz="1100" dirty="0"/>
        </a:p>
      </dgm:t>
    </dgm:pt>
    <dgm:pt modelId="{605F47AB-04E4-4A99-A5E1-B3A848767B03}" type="parTrans" cxnId="{C12D64C5-E57F-404A-8534-8B867EFA63D6}">
      <dgm:prSet/>
      <dgm:spPr/>
      <dgm:t>
        <a:bodyPr/>
        <a:lstStyle/>
        <a:p>
          <a:endParaRPr lang="en-US"/>
        </a:p>
      </dgm:t>
    </dgm:pt>
    <dgm:pt modelId="{3B86AD25-16EF-4269-A73E-F54C53F187B6}" type="sibTrans" cxnId="{C12D64C5-E57F-404A-8534-8B867EFA63D6}">
      <dgm:prSet/>
      <dgm:spPr/>
      <dgm:t>
        <a:bodyPr/>
        <a:lstStyle/>
        <a:p>
          <a:endParaRPr lang="en-US"/>
        </a:p>
      </dgm:t>
    </dgm:pt>
    <dgm:pt modelId="{E08E08FB-2747-4A90-BA1E-0A985ABA8BFB}">
      <dgm:prSet phldrT="[Text]" custT="1"/>
      <dgm:spPr/>
      <dgm:t>
        <a:bodyPr/>
        <a:lstStyle/>
        <a:p>
          <a:r>
            <a:rPr lang="en-US" sz="1400" b="1" dirty="0" smtClean="0"/>
            <a:t>Post Acute  Management</a:t>
          </a:r>
        </a:p>
      </dgm:t>
    </dgm:pt>
    <dgm:pt modelId="{E722F39E-E5E0-4E52-929D-4E8DB6513E84}" type="parTrans" cxnId="{A95A8B94-90C3-4E6E-8A30-26A899642E33}">
      <dgm:prSet/>
      <dgm:spPr/>
      <dgm:t>
        <a:bodyPr/>
        <a:lstStyle/>
        <a:p>
          <a:endParaRPr lang="en-US"/>
        </a:p>
      </dgm:t>
    </dgm:pt>
    <dgm:pt modelId="{E80FB60B-B17F-44A8-9511-D6746467AC56}" type="sibTrans" cxnId="{A95A8B94-90C3-4E6E-8A30-26A899642E33}">
      <dgm:prSet/>
      <dgm:spPr/>
      <dgm:t>
        <a:bodyPr/>
        <a:lstStyle/>
        <a:p>
          <a:endParaRPr lang="en-US"/>
        </a:p>
      </dgm:t>
    </dgm:pt>
    <dgm:pt modelId="{A3309EA6-E001-4841-9B00-D68EEA667F8F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100" dirty="0" smtClean="0"/>
            <a:t> </a:t>
          </a:r>
          <a:r>
            <a:rPr lang="en-US" sz="1100" b="1" dirty="0" smtClean="0"/>
            <a:t>SNF management process</a:t>
          </a:r>
          <a:endParaRPr lang="en-US" sz="2000" b="1" dirty="0"/>
        </a:p>
      </dgm:t>
    </dgm:pt>
    <dgm:pt modelId="{FC0B1F89-085F-4374-9816-10CBB41BA948}" type="parTrans" cxnId="{7C4BEB5F-8A9B-4C08-9B43-0C8848EEC6EE}">
      <dgm:prSet/>
      <dgm:spPr/>
      <dgm:t>
        <a:bodyPr/>
        <a:lstStyle/>
        <a:p>
          <a:endParaRPr lang="en-US"/>
        </a:p>
      </dgm:t>
    </dgm:pt>
    <dgm:pt modelId="{B3614510-7AB8-4329-B979-CBB83A5B8975}" type="sibTrans" cxnId="{7C4BEB5F-8A9B-4C08-9B43-0C8848EEC6EE}">
      <dgm:prSet/>
      <dgm:spPr/>
      <dgm:t>
        <a:bodyPr/>
        <a:lstStyle/>
        <a:p>
          <a:endParaRPr lang="en-US"/>
        </a:p>
      </dgm:t>
    </dgm:pt>
    <dgm:pt modelId="{B70475A3-7178-4DB6-966F-C9FDA0D2189E}">
      <dgm:prSet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Regional patient access via ACO contracts</a:t>
          </a:r>
          <a:endParaRPr lang="en-US" sz="1100" dirty="0"/>
        </a:p>
      </dgm:t>
    </dgm:pt>
    <dgm:pt modelId="{46E13B26-FCA1-4999-A861-5731455584D3}" type="parTrans" cxnId="{C0B1EBBB-43DF-4D70-B847-DFF8535FC4EA}">
      <dgm:prSet/>
      <dgm:spPr/>
      <dgm:t>
        <a:bodyPr/>
        <a:lstStyle/>
        <a:p>
          <a:endParaRPr lang="en-US"/>
        </a:p>
      </dgm:t>
    </dgm:pt>
    <dgm:pt modelId="{1D1DFDD9-F67D-4E7B-80AE-0E37E155B6F9}" type="sibTrans" cxnId="{C0B1EBBB-43DF-4D70-B847-DFF8535FC4EA}">
      <dgm:prSet/>
      <dgm:spPr/>
      <dgm:t>
        <a:bodyPr/>
        <a:lstStyle/>
        <a:p>
          <a:endParaRPr lang="en-US"/>
        </a:p>
      </dgm:t>
    </dgm:pt>
    <dgm:pt modelId="{90FD02A1-59FA-4EC5-88F4-27C87A87A8E9}">
      <dgm:prSet custT="1"/>
      <dgm:spPr/>
      <dgm:t>
        <a:bodyPr/>
        <a:lstStyle/>
        <a:p>
          <a:pPr marL="111125" indent="-111125">
            <a:tabLst/>
          </a:pPr>
          <a:r>
            <a:rPr lang="en-US" sz="1100" b="1" dirty="0" smtClean="0"/>
            <a:t>Shared learning and infrastructure for population health management </a:t>
          </a:r>
          <a:endParaRPr lang="en-US" sz="1100" b="1" dirty="0"/>
        </a:p>
      </dgm:t>
    </dgm:pt>
    <dgm:pt modelId="{26E2FF18-1ADA-4BFD-B8C0-435168D07805}" type="parTrans" cxnId="{54C7ED40-617C-4A5D-8B4A-EC61E5035DFD}">
      <dgm:prSet/>
      <dgm:spPr/>
      <dgm:t>
        <a:bodyPr/>
        <a:lstStyle/>
        <a:p>
          <a:endParaRPr lang="en-US"/>
        </a:p>
      </dgm:t>
    </dgm:pt>
    <dgm:pt modelId="{20574E9F-AA42-4F45-88F5-6692F7337F38}" type="sibTrans" cxnId="{54C7ED40-617C-4A5D-8B4A-EC61E5035DFD}">
      <dgm:prSet/>
      <dgm:spPr/>
      <dgm:t>
        <a:bodyPr/>
        <a:lstStyle/>
        <a:p>
          <a:endParaRPr lang="en-US"/>
        </a:p>
      </dgm:t>
    </dgm:pt>
    <dgm:pt modelId="{B6310591-8199-4BF9-90AD-384A5CFB3B5F}">
      <dgm:prSet phldrT="[Text]" custT="1"/>
      <dgm:spPr/>
      <dgm:t>
        <a:bodyPr/>
        <a:lstStyle/>
        <a:p>
          <a:r>
            <a:rPr lang="en-US" sz="1400" b="1" dirty="0" smtClean="0"/>
            <a:t>Clinically Integrated Network</a:t>
          </a:r>
        </a:p>
      </dgm:t>
    </dgm:pt>
    <dgm:pt modelId="{A284280D-37E6-4810-B7E6-C802EE35291D}" type="sibTrans" cxnId="{49974D2B-316C-4A34-B3AE-A220932E5710}">
      <dgm:prSet/>
      <dgm:spPr/>
      <dgm:t>
        <a:bodyPr/>
        <a:lstStyle/>
        <a:p>
          <a:endParaRPr lang="en-US"/>
        </a:p>
      </dgm:t>
    </dgm:pt>
    <dgm:pt modelId="{B2C46FDF-618C-4FEB-AD61-66D2BA1EDFD3}" type="parTrans" cxnId="{49974D2B-316C-4A34-B3AE-A220932E5710}">
      <dgm:prSet/>
      <dgm:spPr/>
      <dgm:t>
        <a:bodyPr/>
        <a:lstStyle/>
        <a:p>
          <a:endParaRPr lang="en-US"/>
        </a:p>
      </dgm:t>
    </dgm:pt>
    <dgm:pt modelId="{70A57F38-1B13-4B01-BF33-51ACF87A3B4C}">
      <dgm:prSet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Legal structure to share savings, infrastructure, data, with non-employed med staff</a:t>
          </a:r>
          <a:endParaRPr lang="en-US" sz="1100" dirty="0"/>
        </a:p>
      </dgm:t>
    </dgm:pt>
    <dgm:pt modelId="{52B36E19-9538-40E0-8D01-A1984DA1CFA0}" type="parTrans" cxnId="{38E35B45-E343-4093-B28E-67DCE3EA9010}">
      <dgm:prSet/>
      <dgm:spPr/>
      <dgm:t>
        <a:bodyPr/>
        <a:lstStyle/>
        <a:p>
          <a:endParaRPr lang="en-US"/>
        </a:p>
      </dgm:t>
    </dgm:pt>
    <dgm:pt modelId="{191E190A-9B69-4201-A219-079A0664CDA4}" type="sibTrans" cxnId="{38E35B45-E343-4093-B28E-67DCE3EA9010}">
      <dgm:prSet/>
      <dgm:spPr/>
      <dgm:t>
        <a:bodyPr/>
        <a:lstStyle/>
        <a:p>
          <a:endParaRPr lang="en-US"/>
        </a:p>
      </dgm:t>
    </dgm:pt>
    <dgm:pt modelId="{A9311473-0189-4DA6-A66F-D8EA76005C24}">
      <dgm:prSet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Shared learning and infrastructure for </a:t>
          </a:r>
          <a:r>
            <a:rPr lang="en-US" sz="1100" b="1" dirty="0" smtClean="0"/>
            <a:t>population health management</a:t>
          </a:r>
          <a:endParaRPr lang="en-US" sz="1100" b="1" dirty="0"/>
        </a:p>
      </dgm:t>
    </dgm:pt>
    <dgm:pt modelId="{680A46E1-BF1B-4368-9636-3D839F64604F}" type="parTrans" cxnId="{1F303D6E-9706-4E04-9CD5-401DE36FDBDC}">
      <dgm:prSet/>
      <dgm:spPr/>
      <dgm:t>
        <a:bodyPr/>
        <a:lstStyle/>
        <a:p>
          <a:endParaRPr lang="en-US"/>
        </a:p>
      </dgm:t>
    </dgm:pt>
    <dgm:pt modelId="{ABB10AB8-902F-40D2-8D61-6861FDE0FBF2}" type="sibTrans" cxnId="{1F303D6E-9706-4E04-9CD5-401DE36FDBDC}">
      <dgm:prSet/>
      <dgm:spPr/>
      <dgm:t>
        <a:bodyPr/>
        <a:lstStyle/>
        <a:p>
          <a:endParaRPr lang="en-US"/>
        </a:p>
      </dgm:t>
    </dgm:pt>
    <dgm:pt modelId="{183FC556-5E10-4C9B-8254-8E234E5F6A8F}">
      <dgm:prSet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Telehealth, virtual visit platform</a:t>
          </a:r>
          <a:endParaRPr lang="en-US" sz="1100" dirty="0"/>
        </a:p>
      </dgm:t>
    </dgm:pt>
    <dgm:pt modelId="{D54313C3-E162-4B4D-A107-857498327C97}" type="parTrans" cxnId="{05FFED5E-5ED2-4FD8-B100-E73F423BBE5A}">
      <dgm:prSet/>
      <dgm:spPr/>
      <dgm:t>
        <a:bodyPr/>
        <a:lstStyle/>
        <a:p>
          <a:endParaRPr lang="en-US"/>
        </a:p>
      </dgm:t>
    </dgm:pt>
    <dgm:pt modelId="{006154A0-5ABE-44ED-86CF-4FF5C3A12784}" type="sibTrans" cxnId="{05FFED5E-5ED2-4FD8-B100-E73F423BBE5A}">
      <dgm:prSet/>
      <dgm:spPr/>
      <dgm:t>
        <a:bodyPr/>
        <a:lstStyle/>
        <a:p>
          <a:endParaRPr lang="en-US"/>
        </a:p>
      </dgm:t>
    </dgm:pt>
    <dgm:pt modelId="{F3A55DC6-6587-46ED-BB9F-85D25882D23F}">
      <dgm:prSet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 Retail Clinic joint venture</a:t>
          </a:r>
          <a:endParaRPr lang="en-US" sz="1100" dirty="0"/>
        </a:p>
      </dgm:t>
    </dgm:pt>
    <dgm:pt modelId="{E1A4FA5C-8087-4684-899C-40BA9EDD97B2}" type="parTrans" cxnId="{32BFB548-510C-4A50-B464-A1F861D8508E}">
      <dgm:prSet/>
      <dgm:spPr/>
      <dgm:t>
        <a:bodyPr/>
        <a:lstStyle/>
        <a:p>
          <a:endParaRPr lang="en-US"/>
        </a:p>
      </dgm:t>
    </dgm:pt>
    <dgm:pt modelId="{375E69A9-E8F5-4B92-B8BE-899A41DD4346}" type="sibTrans" cxnId="{32BFB548-510C-4A50-B464-A1F861D8508E}">
      <dgm:prSet/>
      <dgm:spPr/>
      <dgm:t>
        <a:bodyPr/>
        <a:lstStyle/>
        <a:p>
          <a:endParaRPr lang="en-US"/>
        </a:p>
      </dgm:t>
    </dgm:pt>
    <dgm:pt modelId="{C0AFBEC2-E7BA-4FE0-BC11-E56E6C70F46D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dirty="0" smtClean="0"/>
            <a:t>Increased access to PCP offices for unscheduled care</a:t>
          </a:r>
          <a:endParaRPr lang="en-US" sz="1100" dirty="0"/>
        </a:p>
      </dgm:t>
    </dgm:pt>
    <dgm:pt modelId="{FA3A819F-0BD7-42BE-877F-3A89B92FE2E0}" type="parTrans" cxnId="{DFAA0773-94F3-477E-B754-3985B3E50C91}">
      <dgm:prSet/>
      <dgm:spPr/>
      <dgm:t>
        <a:bodyPr/>
        <a:lstStyle/>
        <a:p>
          <a:endParaRPr lang="en-US"/>
        </a:p>
      </dgm:t>
    </dgm:pt>
    <dgm:pt modelId="{D7D868CF-6BFF-46EE-9355-42C4E3DBD922}" type="sibTrans" cxnId="{DFAA0773-94F3-477E-B754-3985B3E50C91}">
      <dgm:prSet/>
      <dgm:spPr/>
      <dgm:t>
        <a:bodyPr/>
        <a:lstStyle/>
        <a:p>
          <a:endParaRPr lang="en-US"/>
        </a:p>
      </dgm:t>
    </dgm:pt>
    <dgm:pt modelId="{CD82B954-7AB7-4865-8D83-16B004437A04}">
      <dgm:prSet phldrT="[Text]" custT="1"/>
      <dgm:spPr/>
      <dgm:t>
        <a:bodyPr/>
        <a:lstStyle/>
        <a:p>
          <a:pPr marL="111125" indent="-111125">
            <a:tabLst/>
          </a:pPr>
          <a:r>
            <a:rPr lang="en-US" sz="1100" b="1" dirty="0" smtClean="0"/>
            <a:t>Resources to manage high risk (complex, elderly) patients</a:t>
          </a:r>
          <a:endParaRPr lang="en-US" sz="1100" b="1" dirty="0"/>
        </a:p>
      </dgm:t>
    </dgm:pt>
    <dgm:pt modelId="{0DDD7A4E-518F-46DF-A496-7427628FFF42}" type="parTrans" cxnId="{060E0546-09C6-4DFF-9099-583F0B3425F2}">
      <dgm:prSet/>
      <dgm:spPr/>
      <dgm:t>
        <a:bodyPr/>
        <a:lstStyle/>
        <a:p>
          <a:endParaRPr lang="en-US"/>
        </a:p>
      </dgm:t>
    </dgm:pt>
    <dgm:pt modelId="{4032B1D1-B287-45D0-AB5F-C305E94655B1}" type="sibTrans" cxnId="{060E0546-09C6-4DFF-9099-583F0B3425F2}">
      <dgm:prSet/>
      <dgm:spPr/>
      <dgm:t>
        <a:bodyPr/>
        <a:lstStyle/>
        <a:p>
          <a:endParaRPr lang="en-US"/>
        </a:p>
      </dgm:t>
    </dgm:pt>
    <dgm:pt modelId="{63656B5D-A4EA-42C7-9323-DE6F31D7F8F3}">
      <dgm:prSet custT="1"/>
      <dgm:spPr/>
      <dgm:t>
        <a:bodyPr/>
        <a:lstStyle/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1" dirty="0" smtClean="0"/>
            <a:t> Patient engagement </a:t>
          </a:r>
          <a:r>
            <a:rPr lang="en-US" sz="1100" b="0" dirty="0" smtClean="0"/>
            <a:t>-</a:t>
          </a:r>
          <a:r>
            <a:rPr lang="en-US" sz="1100" dirty="0" smtClean="0"/>
            <a:t> My Chart portal</a:t>
          </a:r>
          <a:endParaRPr lang="en-US" sz="1100" dirty="0"/>
        </a:p>
      </dgm:t>
    </dgm:pt>
    <dgm:pt modelId="{5BC99029-E4BE-4731-94B2-8197DD955FC0}" type="sibTrans" cxnId="{443E5B4E-0A5E-4469-946F-5585808C8277}">
      <dgm:prSet/>
      <dgm:spPr/>
      <dgm:t>
        <a:bodyPr/>
        <a:lstStyle/>
        <a:p>
          <a:endParaRPr lang="en-US"/>
        </a:p>
      </dgm:t>
    </dgm:pt>
    <dgm:pt modelId="{E0657D06-76F5-42F5-88BA-BC7C447D836B}" type="parTrans" cxnId="{443E5B4E-0A5E-4469-946F-5585808C8277}">
      <dgm:prSet/>
      <dgm:spPr/>
      <dgm:t>
        <a:bodyPr/>
        <a:lstStyle/>
        <a:p>
          <a:endParaRPr lang="en-US"/>
        </a:p>
      </dgm:t>
    </dgm:pt>
    <dgm:pt modelId="{0B1F0D27-218B-456F-9EBB-FCE83B1D78F1}">
      <dgm:prSet custT="1"/>
      <dgm:spPr/>
      <dgm:t>
        <a:bodyPr/>
        <a:lstStyle/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US" sz="1100" dirty="0" smtClean="0"/>
            <a:t> High user functionality across multiple platforms – for clinical and business</a:t>
          </a:r>
          <a:br>
            <a:rPr lang="en-US" sz="1100" dirty="0" smtClean="0"/>
          </a:br>
          <a:r>
            <a:rPr lang="en-US" sz="1100" dirty="0" smtClean="0"/>
            <a:t> management </a:t>
          </a:r>
          <a:endParaRPr lang="en-US" sz="1100" dirty="0"/>
        </a:p>
      </dgm:t>
    </dgm:pt>
    <dgm:pt modelId="{BDB11CE9-BC6E-4BAD-A713-984965C1353F}" type="sibTrans" cxnId="{D7A7535A-24F6-48D2-9203-7CF17E5EA997}">
      <dgm:prSet/>
      <dgm:spPr/>
      <dgm:t>
        <a:bodyPr/>
        <a:lstStyle/>
        <a:p>
          <a:endParaRPr lang="en-US"/>
        </a:p>
      </dgm:t>
    </dgm:pt>
    <dgm:pt modelId="{1707A10D-DC54-4F4B-BB97-16BC80815088}" type="parTrans" cxnId="{D7A7535A-24F6-48D2-9203-7CF17E5EA997}">
      <dgm:prSet/>
      <dgm:spPr/>
      <dgm:t>
        <a:bodyPr/>
        <a:lstStyle/>
        <a:p>
          <a:endParaRPr lang="en-US"/>
        </a:p>
      </dgm:t>
    </dgm:pt>
    <dgm:pt modelId="{3DF777EB-214D-47E0-9788-2EE5BB6DB0A3}">
      <dgm:prSet phldrT="[Text]" custT="1"/>
      <dgm:spPr/>
      <dgm:t>
        <a:bodyPr/>
        <a:lstStyle/>
        <a:p>
          <a:pPr marL="111125" marR="0" lvl="1" indent="-111125" algn="l" defTabSz="488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n-US" sz="1100" dirty="0"/>
        </a:p>
      </dgm:t>
    </dgm:pt>
    <dgm:pt modelId="{CC79B7E7-D8E3-4A20-9C33-F27762337E5C}" type="sibTrans" cxnId="{B043C5B2-F01A-424B-B8B6-E22360F32EB4}">
      <dgm:prSet/>
      <dgm:spPr/>
      <dgm:t>
        <a:bodyPr/>
        <a:lstStyle/>
        <a:p>
          <a:endParaRPr lang="en-US"/>
        </a:p>
      </dgm:t>
    </dgm:pt>
    <dgm:pt modelId="{9F3F697F-BA06-4D99-8FF0-0F75C23389E1}" type="parTrans" cxnId="{B043C5B2-F01A-424B-B8B6-E22360F32EB4}">
      <dgm:prSet/>
      <dgm:spPr/>
      <dgm:t>
        <a:bodyPr/>
        <a:lstStyle/>
        <a:p>
          <a:endParaRPr lang="en-US"/>
        </a:p>
      </dgm:t>
    </dgm:pt>
    <dgm:pt modelId="{6F6D89B1-6AF1-4325-94FA-43A7AABF4F6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100" dirty="0" smtClean="0"/>
            <a:t> Home resiliency strategies (Home Care, Home</a:t>
          </a:r>
          <a:r>
            <a:rPr lang="en-US" sz="1100" baseline="0" dirty="0" smtClean="0"/>
            <a:t> </a:t>
          </a:r>
          <a:r>
            <a:rPr lang="en-US" sz="1100" dirty="0" smtClean="0"/>
            <a:t>MD visits)</a:t>
          </a:r>
          <a:r>
            <a:rPr lang="en-US" sz="2000" dirty="0" smtClean="0"/>
            <a:t>	</a:t>
          </a:r>
          <a:endParaRPr lang="en-US" sz="2000" dirty="0"/>
        </a:p>
      </dgm:t>
    </dgm:pt>
    <dgm:pt modelId="{DA987922-7CAB-4889-BB43-A6637D19D884}" type="parTrans" cxnId="{D166048A-594C-4431-AFE4-8603C6EED546}">
      <dgm:prSet/>
      <dgm:spPr/>
      <dgm:t>
        <a:bodyPr/>
        <a:lstStyle/>
        <a:p>
          <a:endParaRPr lang="en-US"/>
        </a:p>
      </dgm:t>
    </dgm:pt>
    <dgm:pt modelId="{2F7179C0-EB62-4479-93F3-3083AFF2B9CA}" type="sibTrans" cxnId="{D166048A-594C-4431-AFE4-8603C6EED546}">
      <dgm:prSet/>
      <dgm:spPr/>
      <dgm:t>
        <a:bodyPr/>
        <a:lstStyle/>
        <a:p>
          <a:endParaRPr lang="en-US"/>
        </a:p>
      </dgm:t>
    </dgm:pt>
    <dgm:pt modelId="{0732AE7C-7D6A-BA47-B748-699E0E58409A}" type="pres">
      <dgm:prSet presAssocID="{EEB651F5-8A38-4437-86C5-6437F61151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CC4805-74AA-1F4C-8A51-767EDCDC23A3}" type="pres">
      <dgm:prSet presAssocID="{E2B5F904-1502-49BC-98BA-F7FFEC059FC4}" presName="composite" presStyleCnt="0"/>
      <dgm:spPr/>
    </dgm:pt>
    <dgm:pt modelId="{86E84475-32E8-D74B-B561-756A54E8D9FA}" type="pres">
      <dgm:prSet presAssocID="{E2B5F904-1502-49BC-98BA-F7FFEC059FC4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1EE80-4BC5-1747-9C1D-7B39A629005A}" type="pres">
      <dgm:prSet presAssocID="{E2B5F904-1502-49BC-98BA-F7FFEC059FC4}" presName="rect2" presStyleLbl="fgImgPlace1" presStyleIdx="0" presStyleCnt="6"/>
      <dgm:spPr/>
      <dgm:t>
        <a:bodyPr/>
        <a:lstStyle/>
        <a:p>
          <a:endParaRPr lang="en-US"/>
        </a:p>
      </dgm:t>
    </dgm:pt>
    <dgm:pt modelId="{513761C5-4ED9-B843-8772-BA98A552975B}" type="pres">
      <dgm:prSet presAssocID="{9CD4A16C-AEC0-41A2-A6FB-34583ED6E4E2}" presName="sibTrans" presStyleCnt="0"/>
      <dgm:spPr/>
    </dgm:pt>
    <dgm:pt modelId="{CBF04224-6E53-C64C-B492-DA3D2CA7C05C}" type="pres">
      <dgm:prSet presAssocID="{C6CE504B-4D45-43CE-9FA2-24EE432DA522}" presName="composite" presStyleCnt="0"/>
      <dgm:spPr/>
    </dgm:pt>
    <dgm:pt modelId="{38873992-047D-8448-9B94-4CFBFAF3A35C}" type="pres">
      <dgm:prSet presAssocID="{C6CE504B-4D45-43CE-9FA2-24EE432DA522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B4D10-B827-D64D-BD3C-3E8FDA231A4C}" type="pres">
      <dgm:prSet presAssocID="{C6CE504B-4D45-43CE-9FA2-24EE432DA522}" presName="rect2" presStyleLbl="fgImgPlace1" presStyleIdx="1" presStyleCnt="6"/>
      <dgm:spPr/>
    </dgm:pt>
    <dgm:pt modelId="{B5C6E1DE-327A-A349-941E-C9DF30E0A027}" type="pres">
      <dgm:prSet presAssocID="{20FD887E-542E-407F-8C56-DDB792F70607}" presName="sibTrans" presStyleCnt="0"/>
      <dgm:spPr/>
    </dgm:pt>
    <dgm:pt modelId="{6E15ED03-BCB6-E848-946C-C1A93F679680}" type="pres">
      <dgm:prSet presAssocID="{B6310591-8199-4BF9-90AD-384A5CFB3B5F}" presName="composite" presStyleCnt="0"/>
      <dgm:spPr/>
    </dgm:pt>
    <dgm:pt modelId="{789AC026-E1D9-2E48-8C65-B596EF475FD6}" type="pres">
      <dgm:prSet presAssocID="{B6310591-8199-4BF9-90AD-384A5CFB3B5F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ACCBD-172B-8945-9681-7625D52A1E6A}" type="pres">
      <dgm:prSet presAssocID="{B6310591-8199-4BF9-90AD-384A5CFB3B5F}" presName="rect2" presStyleLbl="fgImgPlace1" presStyleIdx="2" presStyleCnt="6"/>
      <dgm:spPr/>
    </dgm:pt>
    <dgm:pt modelId="{E842C87E-EA68-8D4B-9EDD-95066E65C1F6}" type="pres">
      <dgm:prSet presAssocID="{A284280D-37E6-4810-B7E6-C802EE35291D}" presName="sibTrans" presStyleCnt="0"/>
      <dgm:spPr/>
    </dgm:pt>
    <dgm:pt modelId="{73C82D22-FD46-1944-94A1-E76EFEF38E16}" type="pres">
      <dgm:prSet presAssocID="{4A6DD3A9-9DCD-4741-88A3-44CA4ACD96B5}" presName="composite" presStyleCnt="0"/>
      <dgm:spPr/>
    </dgm:pt>
    <dgm:pt modelId="{40107326-38A2-4F44-9338-1B990295F7CA}" type="pres">
      <dgm:prSet presAssocID="{4A6DD3A9-9DCD-4741-88A3-44CA4ACD96B5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C99F8-C2AC-1747-A9D7-0311D18195D9}" type="pres">
      <dgm:prSet presAssocID="{4A6DD3A9-9DCD-4741-88A3-44CA4ACD96B5}" presName="rect2" presStyleLbl="fgImgPlace1" presStyleIdx="3" presStyleCnt="6"/>
      <dgm:spPr/>
    </dgm:pt>
    <dgm:pt modelId="{CF5F65EE-D033-DD48-AB1A-DBF836A1DE83}" type="pres">
      <dgm:prSet presAssocID="{4232EFCB-2D28-41EA-9C6C-447B03A4B787}" presName="sibTrans" presStyleCnt="0"/>
      <dgm:spPr/>
    </dgm:pt>
    <dgm:pt modelId="{71AA745F-B2C9-324E-8C97-8F60C1B68613}" type="pres">
      <dgm:prSet presAssocID="{E701B982-2DBF-4E1C-84CC-DFE47BFC411F}" presName="composite" presStyleCnt="0"/>
      <dgm:spPr/>
    </dgm:pt>
    <dgm:pt modelId="{9EF908C2-8FFC-B346-8E04-1E7175F7DA9F}" type="pres">
      <dgm:prSet presAssocID="{E701B982-2DBF-4E1C-84CC-DFE47BFC411F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3FBCB-1D2E-684B-8584-F44CF6694B5A}" type="pres">
      <dgm:prSet presAssocID="{E701B982-2DBF-4E1C-84CC-DFE47BFC411F}" presName="rect2" presStyleLbl="fgImgPlace1" presStyleIdx="4" presStyleCnt="6"/>
      <dgm:spPr/>
    </dgm:pt>
    <dgm:pt modelId="{69224CE0-BF39-5749-9DAB-27D293B7CE50}" type="pres">
      <dgm:prSet presAssocID="{06E37DFF-AD3F-4AEE-B600-75EB62CBDC7A}" presName="sibTrans" presStyleCnt="0"/>
      <dgm:spPr/>
    </dgm:pt>
    <dgm:pt modelId="{62D9F7E0-8ABA-DC45-86A7-D9825BDFE70C}" type="pres">
      <dgm:prSet presAssocID="{E08E08FB-2747-4A90-BA1E-0A985ABA8BFB}" presName="composite" presStyleCnt="0"/>
      <dgm:spPr/>
    </dgm:pt>
    <dgm:pt modelId="{1C17E5A4-28D7-0C47-B3F7-4823B6CB0BD3}" type="pres">
      <dgm:prSet presAssocID="{E08E08FB-2747-4A90-BA1E-0A985ABA8BFB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57320-A974-0F40-8ACB-4EC3C31953AC}" type="pres">
      <dgm:prSet presAssocID="{E08E08FB-2747-4A90-BA1E-0A985ABA8BFB}" presName="rect2" presStyleLbl="fgImgPlace1" presStyleIdx="5" presStyleCnt="6" custLinFactNeighborX="-584" custLinFactNeighborY="-843"/>
      <dgm:spPr/>
    </dgm:pt>
  </dgm:ptLst>
  <dgm:cxnLst>
    <dgm:cxn modelId="{B2B172E7-1AF1-1947-AE5A-E0ED1D3A5B2A}" type="presOf" srcId="{C0AFBEC2-E7BA-4FE0-BC11-E56E6C70F46D}" destId="{9EF908C2-8FFC-B346-8E04-1E7175F7DA9F}" srcOrd="0" destOrd="2" presId="urn:microsoft.com/office/officeart/2008/layout/PictureStrips"/>
    <dgm:cxn modelId="{EE5ABB93-5F01-424B-A00A-8B2766122C33}" type="presOf" srcId="{CD82B954-7AB7-4865-8D83-16B004437A04}" destId="{9EF908C2-8FFC-B346-8E04-1E7175F7DA9F}" srcOrd="0" destOrd="3" presId="urn:microsoft.com/office/officeart/2008/layout/PictureStrips"/>
    <dgm:cxn modelId="{A0E16EC1-D29F-0841-983B-5F2CFD5DAD6C}" type="presOf" srcId="{183FC556-5E10-4C9B-8254-8E234E5F6A8F}" destId="{40107326-38A2-4F44-9338-1B990295F7CA}" srcOrd="0" destOrd="2" presId="urn:microsoft.com/office/officeart/2008/layout/PictureStrips"/>
    <dgm:cxn modelId="{DFAA0773-94F3-477E-B754-3985B3E50C91}" srcId="{E701B982-2DBF-4E1C-84CC-DFE47BFC411F}" destId="{C0AFBEC2-E7BA-4FE0-BC11-E56E6C70F46D}" srcOrd="1" destOrd="0" parTransId="{FA3A819F-0BD7-42BE-877F-3A89B92FE2E0}" sibTransId="{D7D868CF-6BFF-46EE-9355-42C4E3DBD922}"/>
    <dgm:cxn modelId="{060E0546-09C6-4DFF-9099-583F0B3425F2}" srcId="{E701B982-2DBF-4E1C-84CC-DFE47BFC411F}" destId="{CD82B954-7AB7-4865-8D83-16B004437A04}" srcOrd="2" destOrd="0" parTransId="{0DDD7A4E-518F-46DF-A496-7427628FFF42}" sibTransId="{4032B1D1-B287-45D0-AB5F-C305E94655B1}"/>
    <dgm:cxn modelId="{4E7A0963-5D9F-914F-AC10-7890136C69EF}" type="presOf" srcId="{4A679FA8-DFA2-4F84-B509-969D387E52AD}" destId="{38873992-047D-8448-9B94-4CFBFAF3A35C}" srcOrd="0" destOrd="1" presId="urn:microsoft.com/office/officeart/2008/layout/PictureStrips"/>
    <dgm:cxn modelId="{BA1BA791-3852-E54D-B642-F015217E38FE}" type="presOf" srcId="{4A6DD3A9-9DCD-4741-88A3-44CA4ACD96B5}" destId="{40107326-38A2-4F44-9338-1B990295F7CA}" srcOrd="0" destOrd="0" presId="urn:microsoft.com/office/officeart/2008/layout/PictureStrips"/>
    <dgm:cxn modelId="{4F35967B-64CB-834E-8FC2-4F7A6A01FAB9}" type="presOf" srcId="{B6310591-8199-4BF9-90AD-384A5CFB3B5F}" destId="{789AC026-E1D9-2E48-8C65-B596EF475FD6}" srcOrd="0" destOrd="0" presId="urn:microsoft.com/office/officeart/2008/layout/PictureStrips"/>
    <dgm:cxn modelId="{73C38EA7-6E50-0143-A21C-48C9C0646167}" type="presOf" srcId="{0B1F0D27-218B-456F-9EBB-FCE83B1D78F1}" destId="{86E84475-32E8-D74B-B561-756A54E8D9FA}" srcOrd="0" destOrd="2" presId="urn:microsoft.com/office/officeart/2008/layout/PictureStrips"/>
    <dgm:cxn modelId="{969987EA-746C-7547-94F9-8800B9D9C0F3}" type="presOf" srcId="{F3A55DC6-6587-46ED-BB9F-85D25882D23F}" destId="{40107326-38A2-4F44-9338-1B990295F7CA}" srcOrd="0" destOrd="3" presId="urn:microsoft.com/office/officeart/2008/layout/PictureStrips"/>
    <dgm:cxn modelId="{3FCA4730-89C8-9A4D-8959-238243E90F2B}" type="presOf" srcId="{E08E08FB-2747-4A90-BA1E-0A985ABA8BFB}" destId="{1C17E5A4-28D7-0C47-B3F7-4823B6CB0BD3}" srcOrd="0" destOrd="0" presId="urn:microsoft.com/office/officeart/2008/layout/PictureStrips"/>
    <dgm:cxn modelId="{54C7ED40-617C-4A5D-8B4A-EC61E5035DFD}" srcId="{C6CE504B-4D45-43CE-9FA2-24EE432DA522}" destId="{90FD02A1-59FA-4EC5-88F4-27C87A87A8E9}" srcOrd="2" destOrd="0" parTransId="{26E2FF18-1ADA-4BFD-B8C0-435168D07805}" sibTransId="{20574E9F-AA42-4F45-88F5-6692F7337F38}"/>
    <dgm:cxn modelId="{3DD6AAA8-5A37-C34D-9570-BA3FBBEB1E31}" type="presOf" srcId="{63656B5D-A4EA-42C7-9323-DE6F31D7F8F3}" destId="{86E84475-32E8-D74B-B561-756A54E8D9FA}" srcOrd="0" destOrd="3" presId="urn:microsoft.com/office/officeart/2008/layout/PictureStrips"/>
    <dgm:cxn modelId="{38E35B45-E343-4093-B28E-67DCE3EA9010}" srcId="{B6310591-8199-4BF9-90AD-384A5CFB3B5F}" destId="{70A57F38-1B13-4B01-BF33-51ACF87A3B4C}" srcOrd="1" destOrd="0" parTransId="{52B36E19-9538-40E0-8D01-A1984DA1CFA0}" sibTransId="{191E190A-9B69-4201-A219-079A0664CDA4}"/>
    <dgm:cxn modelId="{F2BF86AB-24CA-F64C-91A3-C95445BF9FF7}" type="presOf" srcId="{E2B5F904-1502-49BC-98BA-F7FFEC059FC4}" destId="{86E84475-32E8-D74B-B561-756A54E8D9FA}" srcOrd="0" destOrd="0" presId="urn:microsoft.com/office/officeart/2008/layout/PictureStrips"/>
    <dgm:cxn modelId="{99EB0B19-2EC4-40E8-B3D1-367603F63CCE}" srcId="{EEB651F5-8A38-4437-86C5-6437F611517A}" destId="{E2B5F904-1502-49BC-98BA-F7FFEC059FC4}" srcOrd="0" destOrd="0" parTransId="{A1C9918E-2044-40FD-9BFA-29685A7A4014}" sibTransId="{9CD4A16C-AEC0-41A2-A6FB-34583ED6E4E2}"/>
    <dgm:cxn modelId="{C47C78EB-6D68-C04C-95F8-C4F04BB6DA4F}" type="presOf" srcId="{3DF777EB-214D-47E0-9788-2EE5BB6DB0A3}" destId="{86E84475-32E8-D74B-B561-756A54E8D9FA}" srcOrd="0" destOrd="1" presId="urn:microsoft.com/office/officeart/2008/layout/PictureStrips"/>
    <dgm:cxn modelId="{05FFED5E-5ED2-4FD8-B100-E73F423BBE5A}" srcId="{4A6DD3A9-9DCD-4741-88A3-44CA4ACD96B5}" destId="{183FC556-5E10-4C9B-8254-8E234E5F6A8F}" srcOrd="1" destOrd="0" parTransId="{D54313C3-E162-4B4D-A107-857498327C97}" sibTransId="{006154A0-5ABE-44ED-86CF-4FF5C3A12784}"/>
    <dgm:cxn modelId="{101AC423-C938-AC4B-A737-ED17974299E8}" type="presOf" srcId="{90FD02A1-59FA-4EC5-88F4-27C87A87A8E9}" destId="{38873992-047D-8448-9B94-4CFBFAF3A35C}" srcOrd="0" destOrd="3" presId="urn:microsoft.com/office/officeart/2008/layout/PictureStrips"/>
    <dgm:cxn modelId="{443E5B4E-0A5E-4469-946F-5585808C8277}" srcId="{E2B5F904-1502-49BC-98BA-F7FFEC059FC4}" destId="{63656B5D-A4EA-42C7-9323-DE6F31D7F8F3}" srcOrd="2" destOrd="0" parTransId="{E0657D06-76F5-42F5-88BA-BC7C447D836B}" sibTransId="{5BC99029-E4BE-4731-94B2-8197DD955FC0}"/>
    <dgm:cxn modelId="{5BB06377-7320-A042-A015-4CA84DD6B433}" type="presOf" srcId="{C6CE504B-4D45-43CE-9FA2-24EE432DA522}" destId="{38873992-047D-8448-9B94-4CFBFAF3A35C}" srcOrd="0" destOrd="0" presId="urn:microsoft.com/office/officeart/2008/layout/PictureStrips"/>
    <dgm:cxn modelId="{5411751A-79BC-3A40-AEA0-0905FAD8724C}" type="presOf" srcId="{C649D978-BA7F-49D2-ADFE-4049D435397C}" destId="{9EF908C2-8FFC-B346-8E04-1E7175F7DA9F}" srcOrd="0" destOrd="1" presId="urn:microsoft.com/office/officeart/2008/layout/PictureStrips"/>
    <dgm:cxn modelId="{96C5DE60-E38C-4A5E-B3BD-1D8CD802A098}" srcId="{C6CE504B-4D45-43CE-9FA2-24EE432DA522}" destId="{4A679FA8-DFA2-4F84-B509-969D387E52AD}" srcOrd="0" destOrd="0" parTransId="{A02E428C-7F68-4148-8E83-5942A00B5987}" sibTransId="{FD05E869-97C9-432C-B72F-E9DD9338A6DC}"/>
    <dgm:cxn modelId="{31692EEA-1F86-421F-9AC2-491C9C5996D5}" srcId="{4A6DD3A9-9DCD-4741-88A3-44CA4ACD96B5}" destId="{E2293D67-EDC4-4FF3-B2B2-CDD9D1E15BD2}" srcOrd="0" destOrd="0" parTransId="{9FDEF131-A055-4525-9442-0400E2BF078E}" sibTransId="{0E49F8E2-3927-4E0B-90CB-0ED5B363AC4F}"/>
    <dgm:cxn modelId="{EAB2F98A-D482-6A40-9682-C13A6BB1E7F4}" type="presOf" srcId="{6F6D89B1-6AF1-4325-94FA-43A7AABF4F6E}" destId="{1C17E5A4-28D7-0C47-B3F7-4823B6CB0BD3}" srcOrd="0" destOrd="2" presId="urn:microsoft.com/office/officeart/2008/layout/PictureStrips"/>
    <dgm:cxn modelId="{1F303D6E-9706-4E04-9CD5-401DE36FDBDC}" srcId="{B6310591-8199-4BF9-90AD-384A5CFB3B5F}" destId="{A9311473-0189-4DA6-A66F-D8EA76005C24}" srcOrd="2" destOrd="0" parTransId="{680A46E1-BF1B-4368-9636-3D839F64604F}" sibTransId="{ABB10AB8-902F-40D2-8D61-6861FDE0FBF2}"/>
    <dgm:cxn modelId="{A95A8B94-90C3-4E6E-8A30-26A899642E33}" srcId="{EEB651F5-8A38-4437-86C5-6437F611517A}" destId="{E08E08FB-2747-4A90-BA1E-0A985ABA8BFB}" srcOrd="5" destOrd="0" parTransId="{E722F39E-E5E0-4E52-929D-4E8DB6513E84}" sibTransId="{E80FB60B-B17F-44A8-9511-D6746467AC56}"/>
    <dgm:cxn modelId="{1D653F8C-3C95-7949-A7D4-6730A5CEE8FE}" type="presOf" srcId="{A9311473-0189-4DA6-A66F-D8EA76005C24}" destId="{789AC026-E1D9-2E48-8C65-B596EF475FD6}" srcOrd="0" destOrd="3" presId="urn:microsoft.com/office/officeart/2008/layout/PictureStrips"/>
    <dgm:cxn modelId="{D7A7535A-24F6-48D2-9203-7CF17E5EA997}" srcId="{E2B5F904-1502-49BC-98BA-F7FFEC059FC4}" destId="{0B1F0D27-218B-456F-9EBB-FCE83B1D78F1}" srcOrd="1" destOrd="0" parTransId="{1707A10D-DC54-4F4B-BB97-16BC80815088}" sibTransId="{BDB11CE9-BC6E-4BAD-A713-984965C1353F}"/>
    <dgm:cxn modelId="{B043C5B2-F01A-424B-B8B6-E22360F32EB4}" srcId="{E2B5F904-1502-49BC-98BA-F7FFEC059FC4}" destId="{3DF777EB-214D-47E0-9788-2EE5BB6DB0A3}" srcOrd="0" destOrd="0" parTransId="{9F3F697F-BA06-4D99-8FF0-0F75C23389E1}" sibTransId="{CC79B7E7-D8E3-4A20-9C33-F27762337E5C}"/>
    <dgm:cxn modelId="{7A29E8E4-62EB-45A2-97B3-22F52747C459}" srcId="{EEB651F5-8A38-4437-86C5-6437F611517A}" destId="{E701B982-2DBF-4E1C-84CC-DFE47BFC411F}" srcOrd="4" destOrd="0" parTransId="{038F9FE7-78F3-4003-BD14-4D02A6E4EA05}" sibTransId="{06E37DFF-AD3F-4AEE-B600-75EB62CBDC7A}"/>
    <dgm:cxn modelId="{06080100-0736-FB4D-8E7E-10552D3F2090}" type="presOf" srcId="{B70475A3-7178-4DB6-966F-C9FDA0D2189E}" destId="{38873992-047D-8448-9B94-4CFBFAF3A35C}" srcOrd="0" destOrd="2" presId="urn:microsoft.com/office/officeart/2008/layout/PictureStrips"/>
    <dgm:cxn modelId="{D21E17B6-C0C6-834E-B3ED-C7C156A5F1D4}" type="presOf" srcId="{A3309EA6-E001-4841-9B00-D68EEA667F8F}" destId="{1C17E5A4-28D7-0C47-B3F7-4823B6CB0BD3}" srcOrd="0" destOrd="1" presId="urn:microsoft.com/office/officeart/2008/layout/PictureStrips"/>
    <dgm:cxn modelId="{E8B57A76-F395-F14F-9D54-5B9260FB6F0A}" type="presOf" srcId="{F9C507D2-D0F1-4D51-AAE6-DDA8515B9B2B}" destId="{789AC026-E1D9-2E48-8C65-B596EF475FD6}" srcOrd="0" destOrd="1" presId="urn:microsoft.com/office/officeart/2008/layout/PictureStrips"/>
    <dgm:cxn modelId="{55010548-EBA0-5B45-9E10-338B58D22098}" type="presOf" srcId="{E2293D67-EDC4-4FF3-B2B2-CDD9D1E15BD2}" destId="{40107326-38A2-4F44-9338-1B990295F7CA}" srcOrd="0" destOrd="1" presId="urn:microsoft.com/office/officeart/2008/layout/PictureStrips"/>
    <dgm:cxn modelId="{D166048A-594C-4431-AFE4-8603C6EED546}" srcId="{E08E08FB-2747-4A90-BA1E-0A985ABA8BFB}" destId="{6F6D89B1-6AF1-4325-94FA-43A7AABF4F6E}" srcOrd="1" destOrd="0" parTransId="{DA987922-7CAB-4889-BB43-A6637D19D884}" sibTransId="{2F7179C0-EB62-4479-93F3-3083AFF2B9CA}"/>
    <dgm:cxn modelId="{C12D64C5-E57F-404A-8534-8B867EFA63D6}" srcId="{E701B982-2DBF-4E1C-84CC-DFE47BFC411F}" destId="{C649D978-BA7F-49D2-ADFE-4049D435397C}" srcOrd="0" destOrd="0" parTransId="{605F47AB-04E4-4A99-A5E1-B3A848767B03}" sibTransId="{3B86AD25-16EF-4269-A73E-F54C53F187B6}"/>
    <dgm:cxn modelId="{2B04A871-4996-4216-86FD-B802158D5B45}" srcId="{EEB651F5-8A38-4437-86C5-6437F611517A}" destId="{4A6DD3A9-9DCD-4741-88A3-44CA4ACD96B5}" srcOrd="3" destOrd="0" parTransId="{4EC5EA79-5E91-4B64-9773-285D46450A61}" sibTransId="{4232EFCB-2D28-41EA-9C6C-447B03A4B787}"/>
    <dgm:cxn modelId="{32BFB548-510C-4A50-B464-A1F861D8508E}" srcId="{4A6DD3A9-9DCD-4741-88A3-44CA4ACD96B5}" destId="{F3A55DC6-6587-46ED-BB9F-85D25882D23F}" srcOrd="2" destOrd="0" parTransId="{E1A4FA5C-8087-4684-899C-40BA9EDD97B2}" sibTransId="{375E69A9-E8F5-4B92-B8BE-899A41DD4346}"/>
    <dgm:cxn modelId="{D9A85781-64DE-6542-8D3E-224B20D41987}" type="presOf" srcId="{E701B982-2DBF-4E1C-84CC-DFE47BFC411F}" destId="{9EF908C2-8FFC-B346-8E04-1E7175F7DA9F}" srcOrd="0" destOrd="0" presId="urn:microsoft.com/office/officeart/2008/layout/PictureStrips"/>
    <dgm:cxn modelId="{582937F4-995A-6F45-A0FC-1DCA88A71FDC}" type="presOf" srcId="{70A57F38-1B13-4B01-BF33-51ACF87A3B4C}" destId="{789AC026-E1D9-2E48-8C65-B596EF475FD6}" srcOrd="0" destOrd="2" presId="urn:microsoft.com/office/officeart/2008/layout/PictureStrips"/>
    <dgm:cxn modelId="{C0B1EBBB-43DF-4D70-B847-DFF8535FC4EA}" srcId="{C6CE504B-4D45-43CE-9FA2-24EE432DA522}" destId="{B70475A3-7178-4DB6-966F-C9FDA0D2189E}" srcOrd="1" destOrd="0" parTransId="{46E13B26-FCA1-4999-A861-5731455584D3}" sibTransId="{1D1DFDD9-F67D-4E7B-80AE-0E37E155B6F9}"/>
    <dgm:cxn modelId="{181AF43A-B0CB-2B43-A972-44A7F73D1ED1}" type="presOf" srcId="{EEB651F5-8A38-4437-86C5-6437F611517A}" destId="{0732AE7C-7D6A-BA47-B748-699E0E58409A}" srcOrd="0" destOrd="0" presId="urn:microsoft.com/office/officeart/2008/layout/PictureStrips"/>
    <dgm:cxn modelId="{7C4BEB5F-8A9B-4C08-9B43-0C8848EEC6EE}" srcId="{E08E08FB-2747-4A90-BA1E-0A985ABA8BFB}" destId="{A3309EA6-E001-4841-9B00-D68EEA667F8F}" srcOrd="0" destOrd="0" parTransId="{FC0B1F89-085F-4374-9816-10CBB41BA948}" sibTransId="{B3614510-7AB8-4329-B979-CBB83A5B8975}"/>
    <dgm:cxn modelId="{49974D2B-316C-4A34-B3AE-A220932E5710}" srcId="{EEB651F5-8A38-4437-86C5-6437F611517A}" destId="{B6310591-8199-4BF9-90AD-384A5CFB3B5F}" srcOrd="2" destOrd="0" parTransId="{B2C46FDF-618C-4FEB-AD61-66D2BA1EDFD3}" sibTransId="{A284280D-37E6-4810-B7E6-C802EE35291D}"/>
    <dgm:cxn modelId="{CC6FA3FE-AC72-48EF-B002-5631E64CB8F0}" srcId="{EEB651F5-8A38-4437-86C5-6437F611517A}" destId="{C6CE504B-4D45-43CE-9FA2-24EE432DA522}" srcOrd="1" destOrd="0" parTransId="{8B72DDD1-9D06-4575-95AE-0452E08CEE46}" sibTransId="{20FD887E-542E-407F-8C56-DDB792F70607}"/>
    <dgm:cxn modelId="{B4C6CF83-862B-4CE3-9140-95DB166C2264}" srcId="{B6310591-8199-4BF9-90AD-384A5CFB3B5F}" destId="{F9C507D2-D0F1-4D51-AAE6-DDA8515B9B2B}" srcOrd="0" destOrd="0" parTransId="{31314330-6459-4757-AC6C-CFCC92D73013}" sibTransId="{A2F592E4-15B0-4BA8-9562-6EDB49264EC9}"/>
    <dgm:cxn modelId="{4C9EFE1C-6765-8742-9D0A-0F08180C1D2C}" type="presParOf" srcId="{0732AE7C-7D6A-BA47-B748-699E0E58409A}" destId="{62CC4805-74AA-1F4C-8A51-767EDCDC23A3}" srcOrd="0" destOrd="0" presId="urn:microsoft.com/office/officeart/2008/layout/PictureStrips"/>
    <dgm:cxn modelId="{73B334A3-89D8-4340-ACCF-99204C9B7511}" type="presParOf" srcId="{62CC4805-74AA-1F4C-8A51-767EDCDC23A3}" destId="{86E84475-32E8-D74B-B561-756A54E8D9FA}" srcOrd="0" destOrd="0" presId="urn:microsoft.com/office/officeart/2008/layout/PictureStrips"/>
    <dgm:cxn modelId="{8E98388F-DA5F-F94D-BC33-7B3F9DED4B85}" type="presParOf" srcId="{62CC4805-74AA-1F4C-8A51-767EDCDC23A3}" destId="{C831EE80-4BC5-1747-9C1D-7B39A629005A}" srcOrd="1" destOrd="0" presId="urn:microsoft.com/office/officeart/2008/layout/PictureStrips"/>
    <dgm:cxn modelId="{2AE9A31A-6038-A845-985E-8C115257DD1C}" type="presParOf" srcId="{0732AE7C-7D6A-BA47-B748-699E0E58409A}" destId="{513761C5-4ED9-B843-8772-BA98A552975B}" srcOrd="1" destOrd="0" presId="urn:microsoft.com/office/officeart/2008/layout/PictureStrips"/>
    <dgm:cxn modelId="{BC8E7E28-87B2-D04B-BA41-EF6E0D52D715}" type="presParOf" srcId="{0732AE7C-7D6A-BA47-B748-699E0E58409A}" destId="{CBF04224-6E53-C64C-B492-DA3D2CA7C05C}" srcOrd="2" destOrd="0" presId="urn:microsoft.com/office/officeart/2008/layout/PictureStrips"/>
    <dgm:cxn modelId="{B7FE41BA-1D74-EF46-86BD-D48F05AD82EC}" type="presParOf" srcId="{CBF04224-6E53-C64C-B492-DA3D2CA7C05C}" destId="{38873992-047D-8448-9B94-4CFBFAF3A35C}" srcOrd="0" destOrd="0" presId="urn:microsoft.com/office/officeart/2008/layout/PictureStrips"/>
    <dgm:cxn modelId="{296F0B86-DF4B-7A46-A2B2-46D9C5983953}" type="presParOf" srcId="{CBF04224-6E53-C64C-B492-DA3D2CA7C05C}" destId="{5D7B4D10-B827-D64D-BD3C-3E8FDA231A4C}" srcOrd="1" destOrd="0" presId="urn:microsoft.com/office/officeart/2008/layout/PictureStrips"/>
    <dgm:cxn modelId="{5654758D-C654-FD43-B3EC-2DC847A4F635}" type="presParOf" srcId="{0732AE7C-7D6A-BA47-B748-699E0E58409A}" destId="{B5C6E1DE-327A-A349-941E-C9DF30E0A027}" srcOrd="3" destOrd="0" presId="urn:microsoft.com/office/officeart/2008/layout/PictureStrips"/>
    <dgm:cxn modelId="{EF0D762C-448E-0A4F-945B-DD0CF1B453EB}" type="presParOf" srcId="{0732AE7C-7D6A-BA47-B748-699E0E58409A}" destId="{6E15ED03-BCB6-E848-946C-C1A93F679680}" srcOrd="4" destOrd="0" presId="urn:microsoft.com/office/officeart/2008/layout/PictureStrips"/>
    <dgm:cxn modelId="{275E202A-8728-BB45-9E11-57B68120479D}" type="presParOf" srcId="{6E15ED03-BCB6-E848-946C-C1A93F679680}" destId="{789AC026-E1D9-2E48-8C65-B596EF475FD6}" srcOrd="0" destOrd="0" presId="urn:microsoft.com/office/officeart/2008/layout/PictureStrips"/>
    <dgm:cxn modelId="{71BB03B1-C8B5-DA43-BFF1-08CAF9347564}" type="presParOf" srcId="{6E15ED03-BCB6-E848-946C-C1A93F679680}" destId="{336ACCBD-172B-8945-9681-7625D52A1E6A}" srcOrd="1" destOrd="0" presId="urn:microsoft.com/office/officeart/2008/layout/PictureStrips"/>
    <dgm:cxn modelId="{FA94CC3C-A1A2-B94C-8625-17B21D3C20ED}" type="presParOf" srcId="{0732AE7C-7D6A-BA47-B748-699E0E58409A}" destId="{E842C87E-EA68-8D4B-9EDD-95066E65C1F6}" srcOrd="5" destOrd="0" presId="urn:microsoft.com/office/officeart/2008/layout/PictureStrips"/>
    <dgm:cxn modelId="{798742F2-5035-7348-9DB7-CE268E156E98}" type="presParOf" srcId="{0732AE7C-7D6A-BA47-B748-699E0E58409A}" destId="{73C82D22-FD46-1944-94A1-E76EFEF38E16}" srcOrd="6" destOrd="0" presId="urn:microsoft.com/office/officeart/2008/layout/PictureStrips"/>
    <dgm:cxn modelId="{94C0ACC1-B163-304E-BA2A-BC5A3EA81A6A}" type="presParOf" srcId="{73C82D22-FD46-1944-94A1-E76EFEF38E16}" destId="{40107326-38A2-4F44-9338-1B990295F7CA}" srcOrd="0" destOrd="0" presId="urn:microsoft.com/office/officeart/2008/layout/PictureStrips"/>
    <dgm:cxn modelId="{70ACA8CD-8B3F-D44C-A923-5B01C8CB659B}" type="presParOf" srcId="{73C82D22-FD46-1944-94A1-E76EFEF38E16}" destId="{6BFC99F8-C2AC-1747-A9D7-0311D18195D9}" srcOrd="1" destOrd="0" presId="urn:microsoft.com/office/officeart/2008/layout/PictureStrips"/>
    <dgm:cxn modelId="{B8D518B6-DB1F-5241-B59B-ED5D974591A0}" type="presParOf" srcId="{0732AE7C-7D6A-BA47-B748-699E0E58409A}" destId="{CF5F65EE-D033-DD48-AB1A-DBF836A1DE83}" srcOrd="7" destOrd="0" presId="urn:microsoft.com/office/officeart/2008/layout/PictureStrips"/>
    <dgm:cxn modelId="{9E0A9DC3-1EAA-854B-9DC6-6C0EFF5BDF72}" type="presParOf" srcId="{0732AE7C-7D6A-BA47-B748-699E0E58409A}" destId="{71AA745F-B2C9-324E-8C97-8F60C1B68613}" srcOrd="8" destOrd="0" presId="urn:microsoft.com/office/officeart/2008/layout/PictureStrips"/>
    <dgm:cxn modelId="{637BC67C-DF4F-6B4B-B60D-30DED10057FB}" type="presParOf" srcId="{71AA745F-B2C9-324E-8C97-8F60C1B68613}" destId="{9EF908C2-8FFC-B346-8E04-1E7175F7DA9F}" srcOrd="0" destOrd="0" presId="urn:microsoft.com/office/officeart/2008/layout/PictureStrips"/>
    <dgm:cxn modelId="{96BBABF4-4644-FA49-BDB4-9D9DCBCC7943}" type="presParOf" srcId="{71AA745F-B2C9-324E-8C97-8F60C1B68613}" destId="{04F3FBCB-1D2E-684B-8584-F44CF6694B5A}" srcOrd="1" destOrd="0" presId="urn:microsoft.com/office/officeart/2008/layout/PictureStrips"/>
    <dgm:cxn modelId="{E406C872-70EE-D341-A23E-1387728F9E5C}" type="presParOf" srcId="{0732AE7C-7D6A-BA47-B748-699E0E58409A}" destId="{69224CE0-BF39-5749-9DAB-27D293B7CE50}" srcOrd="9" destOrd="0" presId="urn:microsoft.com/office/officeart/2008/layout/PictureStrips"/>
    <dgm:cxn modelId="{AA48E0C9-46FA-A44B-A10C-280331F6CFD6}" type="presParOf" srcId="{0732AE7C-7D6A-BA47-B748-699E0E58409A}" destId="{62D9F7E0-8ABA-DC45-86A7-D9825BDFE70C}" srcOrd="10" destOrd="0" presId="urn:microsoft.com/office/officeart/2008/layout/PictureStrips"/>
    <dgm:cxn modelId="{EE5104EC-6145-3D42-BD80-79985DF564B8}" type="presParOf" srcId="{62D9F7E0-8ABA-DC45-86A7-D9825BDFE70C}" destId="{1C17E5A4-28D7-0C47-B3F7-4823B6CB0BD3}" srcOrd="0" destOrd="0" presId="urn:microsoft.com/office/officeart/2008/layout/PictureStrips"/>
    <dgm:cxn modelId="{C482B662-B9BF-2E48-8F8F-E72EEF205538}" type="presParOf" srcId="{62D9F7E0-8ABA-DC45-86A7-D9825BDFE70C}" destId="{6D657320-A974-0F40-8ACB-4EC3C31953A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84475-32E8-D74B-B561-756A54E8D9FA}">
      <dsp:nvSpPr>
        <dsp:cNvPr id="0" name=""/>
        <dsp:cNvSpPr/>
      </dsp:nvSpPr>
      <dsp:spPr>
        <a:xfrm>
          <a:off x="163243" y="546290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Integrated EMR </a:t>
          </a:r>
        </a:p>
        <a:p>
          <a:pPr marL="111125" marR="0" lvl="1" indent="-111125" algn="l" defTabSz="488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 High user functionality across multiple platforms – for clinical and business</a:t>
          </a:r>
          <a:br>
            <a:rPr lang="en-US" sz="1100" kern="1200" dirty="0" smtClean="0"/>
          </a:br>
          <a:r>
            <a:rPr lang="en-US" sz="1100" kern="1200" dirty="0" smtClean="0"/>
            <a:t> management 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kern="1200" dirty="0" smtClean="0"/>
            <a:t> Patient engagement </a:t>
          </a:r>
          <a:r>
            <a:rPr lang="en-US" sz="1100" b="0" kern="1200" dirty="0" smtClean="0"/>
            <a:t>-</a:t>
          </a:r>
          <a:r>
            <a:rPr lang="en-US" sz="1100" kern="1200" dirty="0" smtClean="0"/>
            <a:t> My Chart portal</a:t>
          </a:r>
          <a:endParaRPr lang="en-US" sz="1100" kern="1200" dirty="0"/>
        </a:p>
      </dsp:txBody>
      <dsp:txXfrm>
        <a:off x="163243" y="546290"/>
        <a:ext cx="3901559" cy="1219237"/>
      </dsp:txXfrm>
    </dsp:sp>
    <dsp:sp modelId="{C831EE80-4BC5-1747-9C1D-7B39A629005A}">
      <dsp:nvSpPr>
        <dsp:cNvPr id="0" name=""/>
        <dsp:cNvSpPr/>
      </dsp:nvSpPr>
      <dsp:spPr>
        <a:xfrm>
          <a:off x="678" y="370178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873992-047D-8448-9B94-4CFBFAF3A35C}">
      <dsp:nvSpPr>
        <dsp:cNvPr id="0" name=""/>
        <dsp:cNvSpPr/>
      </dsp:nvSpPr>
      <dsp:spPr>
        <a:xfrm>
          <a:off x="4479762" y="546290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ACO                </a:t>
          </a:r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Regional scale for contractual leverage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Regional patient access via ACO contracts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b="1" kern="1200" dirty="0" smtClean="0"/>
            <a:t>Shared learning and infrastructure for population health management </a:t>
          </a:r>
          <a:endParaRPr lang="en-US" sz="1100" b="1" kern="1200" dirty="0"/>
        </a:p>
      </dsp:txBody>
      <dsp:txXfrm>
        <a:off x="4479762" y="546290"/>
        <a:ext cx="3901559" cy="1219237"/>
      </dsp:txXfrm>
    </dsp:sp>
    <dsp:sp modelId="{5D7B4D10-B827-D64D-BD3C-3E8FDA231A4C}">
      <dsp:nvSpPr>
        <dsp:cNvPr id="0" name=""/>
        <dsp:cNvSpPr/>
      </dsp:nvSpPr>
      <dsp:spPr>
        <a:xfrm>
          <a:off x="4317197" y="370178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9AC026-E1D9-2E48-8C65-B596EF475FD6}">
      <dsp:nvSpPr>
        <dsp:cNvPr id="0" name=""/>
        <dsp:cNvSpPr/>
      </dsp:nvSpPr>
      <dsp:spPr>
        <a:xfrm>
          <a:off x="163243" y="2081174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Clinically Integrated Network</a:t>
          </a:r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Vehicle to support medical team model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Legal structure to share savings, infrastructure, data, with non-employed med staff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Shared learning and infrastructure for </a:t>
          </a:r>
          <a:r>
            <a:rPr lang="en-US" sz="1100" b="1" kern="1200" dirty="0" smtClean="0"/>
            <a:t>population health management</a:t>
          </a:r>
          <a:endParaRPr lang="en-US" sz="1100" b="1" kern="1200" dirty="0"/>
        </a:p>
      </dsp:txBody>
      <dsp:txXfrm>
        <a:off x="163243" y="2081174"/>
        <a:ext cx="3901559" cy="1219237"/>
      </dsp:txXfrm>
    </dsp:sp>
    <dsp:sp modelId="{336ACCBD-172B-8945-9681-7625D52A1E6A}">
      <dsp:nvSpPr>
        <dsp:cNvPr id="0" name=""/>
        <dsp:cNvSpPr/>
      </dsp:nvSpPr>
      <dsp:spPr>
        <a:xfrm>
          <a:off x="678" y="1905062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107326-38A2-4F44-9338-1B990295F7CA}">
      <dsp:nvSpPr>
        <dsp:cNvPr id="0" name=""/>
        <dsp:cNvSpPr/>
      </dsp:nvSpPr>
      <dsp:spPr>
        <a:xfrm>
          <a:off x="4479762" y="2081174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Unscheduled, Convenient, Low </a:t>
          </a:r>
          <a:br>
            <a:rPr lang="en-US" sz="1400" b="1" kern="1200" dirty="0" smtClean="0"/>
          </a:br>
          <a:r>
            <a:rPr lang="en-US" sz="1400" b="1" kern="1200" dirty="0" smtClean="0"/>
            <a:t>Acuity Care</a:t>
          </a:r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b="1" kern="1200" dirty="0" smtClean="0"/>
            <a:t>Urgent Care centers and “Day Hospital” centers</a:t>
          </a:r>
          <a:endParaRPr lang="en-US" sz="1100" b="1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Telehealth, virtual visit platform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 Retail Clinic joint venture</a:t>
          </a:r>
          <a:endParaRPr lang="en-US" sz="1100" kern="1200" dirty="0"/>
        </a:p>
      </dsp:txBody>
      <dsp:txXfrm>
        <a:off x="4479762" y="2081174"/>
        <a:ext cx="3901559" cy="1219237"/>
      </dsp:txXfrm>
    </dsp:sp>
    <dsp:sp modelId="{6BFC99F8-C2AC-1747-A9D7-0311D18195D9}">
      <dsp:nvSpPr>
        <dsp:cNvPr id="0" name=""/>
        <dsp:cNvSpPr/>
      </dsp:nvSpPr>
      <dsp:spPr>
        <a:xfrm>
          <a:off x="4317197" y="1905062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F908C2-8FFC-B346-8E04-1E7175F7DA9F}">
      <dsp:nvSpPr>
        <dsp:cNvPr id="0" name=""/>
        <dsp:cNvSpPr/>
      </dsp:nvSpPr>
      <dsp:spPr>
        <a:xfrm>
          <a:off x="163243" y="3616058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MLHC Primary Care</a:t>
          </a:r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Distributed access to MLH PCPs across region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kern="1200" dirty="0" smtClean="0"/>
            <a:t>Increased access to PCP offices for unscheduled care</a:t>
          </a:r>
          <a:endParaRPr lang="en-US" sz="1100" kern="1200" dirty="0"/>
        </a:p>
        <a:p>
          <a:pPr marL="111125" lvl="1" indent="-111125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100" b="1" kern="1200" dirty="0" smtClean="0"/>
            <a:t>Resources to manage high risk (complex, elderly) patients</a:t>
          </a:r>
          <a:endParaRPr lang="en-US" sz="1100" b="1" kern="1200" dirty="0"/>
        </a:p>
      </dsp:txBody>
      <dsp:txXfrm>
        <a:off x="163243" y="3616058"/>
        <a:ext cx="3901559" cy="1219237"/>
      </dsp:txXfrm>
    </dsp:sp>
    <dsp:sp modelId="{04F3FBCB-1D2E-684B-8584-F44CF6694B5A}">
      <dsp:nvSpPr>
        <dsp:cNvPr id="0" name=""/>
        <dsp:cNvSpPr/>
      </dsp:nvSpPr>
      <dsp:spPr>
        <a:xfrm>
          <a:off x="678" y="3439946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17E5A4-28D7-0C47-B3F7-4823B6CB0BD3}">
      <dsp:nvSpPr>
        <dsp:cNvPr id="0" name=""/>
        <dsp:cNvSpPr/>
      </dsp:nvSpPr>
      <dsp:spPr>
        <a:xfrm>
          <a:off x="4479762" y="3616058"/>
          <a:ext cx="3901559" cy="121923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83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Post Acute  Management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 </a:t>
          </a:r>
          <a:r>
            <a:rPr lang="en-US" sz="1100" b="1" kern="1200" dirty="0" smtClean="0"/>
            <a:t>SNF management process</a:t>
          </a:r>
          <a:endParaRPr lang="en-US" sz="2000" b="1" kern="1200" dirty="0"/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 Home resiliency strategies (Home Care, Home</a:t>
          </a:r>
          <a:r>
            <a:rPr lang="en-US" sz="1100" kern="1200" baseline="0" dirty="0" smtClean="0"/>
            <a:t> </a:t>
          </a:r>
          <a:r>
            <a:rPr lang="en-US" sz="1100" kern="1200" dirty="0" smtClean="0"/>
            <a:t>MD visits)</a:t>
          </a:r>
          <a:r>
            <a:rPr lang="en-US" sz="2000" kern="1200" dirty="0" smtClean="0"/>
            <a:t>	</a:t>
          </a:r>
          <a:endParaRPr lang="en-US" sz="2000" kern="1200" dirty="0"/>
        </a:p>
      </dsp:txBody>
      <dsp:txXfrm>
        <a:off x="4479762" y="3616058"/>
        <a:ext cx="3901559" cy="1219237"/>
      </dsp:txXfrm>
    </dsp:sp>
    <dsp:sp modelId="{6D657320-A974-0F40-8ACB-4EC3C31953AC}">
      <dsp:nvSpPr>
        <dsp:cNvPr id="0" name=""/>
        <dsp:cNvSpPr/>
      </dsp:nvSpPr>
      <dsp:spPr>
        <a:xfrm>
          <a:off x="4312212" y="3429154"/>
          <a:ext cx="853466" cy="1280199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0940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2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96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66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6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bg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 hasCustomPrompt="1"/>
          </p:nvPr>
        </p:nvSpPr>
        <p:spPr>
          <a:xfrm>
            <a:off x="786150" y="410826"/>
            <a:ext cx="75717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aseline="0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 sz="4000" dirty="0" smtClean="0"/>
              <a:t>Introduction </a:t>
            </a: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 hasCustomPrompt="1"/>
          </p:nvPr>
        </p:nvSpPr>
        <p:spPr>
          <a:xfrm>
            <a:off x="786150" y="1682267"/>
            <a:ext cx="7571700" cy="476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◎"/>
              <a:defRPr baseline="0">
                <a:latin typeface="+mn-l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 smtClean="0"/>
              <a:t>For now, this is what is important </a:t>
            </a:r>
          </a:p>
          <a:p>
            <a:r>
              <a:rPr lang="en-US" dirty="0" smtClean="0"/>
              <a:t>Then we’ll focus on graphics </a:t>
            </a:r>
          </a:p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body" idx="1" hasCustomPrompt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>
                <a:latin typeface="+mj-l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r>
              <a:rPr lang="en-US" dirty="0" err="1" smtClean="0"/>
              <a:t>ddd</a:t>
            </a:r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2" hasCustomPrompt="1"/>
          </p:nvPr>
        </p:nvSpPr>
        <p:spPr>
          <a:xfrm>
            <a:off x="4682659" y="1600200"/>
            <a:ext cx="36753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>
                <a:latin typeface="+mj-l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r>
              <a:rPr lang="en-US" dirty="0" err="1" smtClean="0"/>
              <a:t>dddd</a:t>
            </a:r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7"/>
            <a:ext cx="7571700" cy="4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ts val="3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dirty="0" err="1" smtClean="0"/>
              <a:t>dd</a:t>
            </a:r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562600" y="6096000"/>
            <a:ext cx="3390484" cy="76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spcBef>
                <a:spcPts val="0"/>
              </a:spcBef>
              <a:buNone/>
              <a:defRPr sz="1300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Please do not distribute or cite without authorization </a:t>
            </a:r>
          </a:p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6" r:id="rId5"/>
    <p:sldLayoutId id="2147483657" r:id="rId6"/>
  </p:sldLayoutIdLst>
  <p:transition xmlns:p14="http://schemas.microsoft.com/office/powerpoint/2010/main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cphratlimr.shinyapps.io/CPHR_PopulationHealthDashboard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5" Type="http://schemas.openxmlformats.org/officeDocument/2006/relationships/hyperlink" Target="https://cphratlimr.shinyapps.io/CPHR_PopulationHealthDashboar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24" y="2034925"/>
            <a:ext cx="7323655" cy="15465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bg2">
                    <a:lumMod val="50000"/>
                  </a:schemeClr>
                </a:solidFill>
              </a:rPr>
              <a:t>Algorithmic Bias in Health Care </a:t>
            </a:r>
            <a:r>
              <a:rPr lang="en-US" b="0" i="1" dirty="0" smtClean="0">
                <a:solidFill>
                  <a:schemeClr val="bg2">
                    <a:lumMod val="50000"/>
                  </a:schemeClr>
                </a:solidFill>
              </a:rPr>
              <a:t>Delivery</a:t>
            </a:r>
            <a:r>
              <a:rPr lang="mr-IN" b="0" dirty="0" smtClean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sz="2200" b="0" dirty="0" smtClean="0">
                <a:solidFill>
                  <a:schemeClr val="bg2">
                    <a:lumMod val="50000"/>
                  </a:schemeClr>
                </a:solidFill>
              </a:rPr>
              <a:t>Opportunities and Challenges</a:t>
            </a:r>
            <a:endParaRPr lang="en-US" sz="4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199017"/>
            <a:ext cx="7720149" cy="1334480"/>
          </a:xfrm>
        </p:spPr>
        <p:txBody>
          <a:bodyPr/>
          <a:lstStyle/>
          <a:p>
            <a:r>
              <a:rPr lang="en-US" sz="2000" b="1" dirty="0" smtClean="0">
                <a:latin typeface="Al Nile" charset="-78"/>
                <a:ea typeface="Al Nile" charset="-78"/>
                <a:cs typeface="Al Nile" charset="-78"/>
              </a:rPr>
              <a:t>Norma A. Padrón, PhD</a:t>
            </a:r>
          </a:p>
          <a:p>
            <a:r>
              <a:rPr lang="en-US" sz="2000" dirty="0" smtClean="0">
                <a:latin typeface="Al Nile" charset="-78"/>
                <a:ea typeface="Al Nile" charset="-78"/>
                <a:cs typeface="Al Nile" charset="-78"/>
              </a:rPr>
              <a:t>Associate Director </a:t>
            </a:r>
            <a:r>
              <a:rPr lang="mr-IN" sz="2000" dirty="0" smtClean="0">
                <a:latin typeface="Al Nile" charset="-78"/>
                <a:ea typeface="Al Nile" charset="-78"/>
                <a:cs typeface="Al Nile" charset="-78"/>
              </a:rPr>
              <a:t>–</a:t>
            </a:r>
            <a:r>
              <a:rPr lang="en-US" sz="2000" dirty="0" smtClean="0">
                <a:latin typeface="Al Nile" charset="-78"/>
                <a:ea typeface="Al Nile" charset="-78"/>
                <a:cs typeface="Al Nile" charset="-78"/>
              </a:rPr>
              <a:t>Population Health Research </a:t>
            </a:r>
          </a:p>
          <a:p>
            <a:r>
              <a:rPr lang="en-US" sz="2000" dirty="0" smtClean="0">
                <a:latin typeface="Al Nile" charset="-78"/>
                <a:ea typeface="Al Nile" charset="-78"/>
                <a:cs typeface="Al Nile" charset="-78"/>
              </a:rPr>
              <a:t>MLHS Center for Population Health Research at LIMR</a:t>
            </a:r>
          </a:p>
          <a:p>
            <a:r>
              <a:rPr lang="en-US" sz="2000" dirty="0" smtClean="0">
                <a:latin typeface="Al Nile" charset="-78"/>
                <a:ea typeface="Al Nile" charset="-78"/>
                <a:cs typeface="Al Nile" charset="-78"/>
              </a:rPr>
              <a:t>Thomas Jefferson University </a:t>
            </a:r>
          </a:p>
          <a:p>
            <a:r>
              <a:rPr lang="en-US" sz="1800" dirty="0" smtClean="0">
                <a:latin typeface="+mj-lt"/>
                <a:ea typeface="Al Nile" charset="-78"/>
                <a:cs typeface="Al Nile" charset="-78"/>
              </a:rPr>
              <a:t>New York, 2018  </a:t>
            </a:r>
            <a:endParaRPr lang="en-US" sz="1800" dirty="0">
              <a:latin typeface="+mj-lt"/>
              <a:ea typeface="Al Nile" charset="-78"/>
              <a:cs typeface="Al Nile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765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Increasing Complexity of Health Services Delivery </a:t>
            </a:r>
            <a:endParaRPr lang="en-US" sz="27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b="0" smtClean="0">
                <a:latin typeface="+mj-lt"/>
              </a:rPr>
              <a:t>10</a:t>
            </a:fld>
            <a:endParaRPr lang="uk-UA" b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346622" y="1765773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Primary Care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821387" y="1752600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CV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96152" y="1765986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Cancer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344562" y="5192088"/>
            <a:ext cx="4069061" cy="4281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  <a:latin typeface="+mj-lt"/>
              </a:rPr>
              <a:t>Post Acute Strategies</a:t>
            </a:r>
          </a:p>
        </p:txBody>
      </p:sp>
      <p:sp>
        <p:nvSpPr>
          <p:cNvPr id="11" name="Rounded Rectangle 2"/>
          <p:cNvSpPr>
            <a:spLocks noChangeArrowheads="1"/>
          </p:cNvSpPr>
          <p:nvPr/>
        </p:nvSpPr>
        <p:spPr bwMode="auto">
          <a:xfrm>
            <a:off x="3344563" y="299399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j-lt"/>
              </a:rPr>
              <a:t>MSSP</a:t>
            </a:r>
          </a:p>
        </p:txBody>
      </p:sp>
      <p:sp>
        <p:nvSpPr>
          <p:cNvPr id="13" name="Rounded Rectangle 22"/>
          <p:cNvSpPr>
            <a:spLocks noChangeArrowheads="1"/>
          </p:cNvSpPr>
          <p:nvPr/>
        </p:nvSpPr>
        <p:spPr bwMode="auto">
          <a:xfrm>
            <a:off x="4833121" y="3720414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+mj-lt"/>
              </a:rPr>
              <a:t>Devices</a:t>
            </a:r>
          </a:p>
        </p:txBody>
      </p:sp>
      <p:sp>
        <p:nvSpPr>
          <p:cNvPr id="14" name="Rounded Rectangle 23"/>
          <p:cNvSpPr>
            <a:spLocks noChangeArrowheads="1"/>
          </p:cNvSpPr>
          <p:nvPr/>
        </p:nvSpPr>
        <p:spPr bwMode="auto">
          <a:xfrm>
            <a:off x="4826943" y="2978493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j-lt"/>
              </a:rPr>
              <a:t>HQEP</a:t>
            </a:r>
          </a:p>
        </p:txBody>
      </p:sp>
      <p:sp>
        <p:nvSpPr>
          <p:cNvPr id="15" name="Rounded Rectangle 24"/>
          <p:cNvSpPr>
            <a:spLocks noChangeArrowheads="1"/>
          </p:cNvSpPr>
          <p:nvPr/>
        </p:nvSpPr>
        <p:spPr bwMode="auto">
          <a:xfrm>
            <a:off x="6307264" y="302934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j-lt"/>
              </a:rPr>
              <a:t>Bundles</a:t>
            </a:r>
          </a:p>
        </p:txBody>
      </p:sp>
      <p:sp>
        <p:nvSpPr>
          <p:cNvPr id="17" name="Rounded Rectangle 26"/>
          <p:cNvSpPr>
            <a:spLocks noChangeArrowheads="1"/>
          </p:cNvSpPr>
          <p:nvPr/>
        </p:nvSpPr>
        <p:spPr bwMode="auto">
          <a:xfrm>
            <a:off x="3384506" y="3689837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>
                <a:solidFill>
                  <a:srgbClr val="FFFFFF"/>
                </a:solidFill>
                <a:latin typeface="+mj-lt"/>
              </a:rPr>
              <a:t>Commercial</a:t>
            </a:r>
          </a:p>
        </p:txBody>
      </p:sp>
      <p:sp>
        <p:nvSpPr>
          <p:cNvPr id="19" name="Rounded Rectangle 31"/>
          <p:cNvSpPr>
            <a:spLocks noChangeArrowheads="1"/>
          </p:cNvSpPr>
          <p:nvPr/>
        </p:nvSpPr>
        <p:spPr bwMode="auto">
          <a:xfrm>
            <a:off x="6281736" y="3834048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FFFFF"/>
                </a:solidFill>
                <a:latin typeface="+mj-lt"/>
              </a:rPr>
              <a:t>Partnership</a:t>
            </a: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821387" y="4462335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+mj-lt"/>
              </a:rPr>
              <a:t>Bundles</a:t>
            </a:r>
          </a:p>
        </p:txBody>
      </p:sp>
      <p:sp>
        <p:nvSpPr>
          <p:cNvPr id="24" name="Right Brace 23"/>
          <p:cNvSpPr/>
          <p:nvPr/>
        </p:nvSpPr>
        <p:spPr>
          <a:xfrm rot="10800000">
            <a:off x="2438400" y="1752600"/>
            <a:ext cx="304799" cy="1066800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28857" y="1765773"/>
            <a:ext cx="1143000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Service lines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8" name="Right Brace 17"/>
          <p:cNvSpPr/>
          <p:nvPr/>
        </p:nvSpPr>
        <p:spPr>
          <a:xfrm rot="10800000">
            <a:off x="2438399" y="3029339"/>
            <a:ext cx="304800" cy="1966395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3027" y="3511893"/>
            <a:ext cx="1528643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Payment and Delivery Models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90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Increasing Complexity of Health Services Delivery </a:t>
            </a:r>
            <a:endParaRPr lang="en-US" sz="1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b="0" smtClean="0">
                <a:latin typeface="+mn-lt"/>
              </a:rPr>
              <a:t>11</a:t>
            </a:fld>
            <a:endParaRPr lang="uk-UA" b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346622" y="1765773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Primary Care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296152" y="1765986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Cancer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344562" y="5192088"/>
            <a:ext cx="4069061" cy="4281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Post Acute Strategies</a:t>
            </a:r>
          </a:p>
        </p:txBody>
      </p:sp>
      <p:sp>
        <p:nvSpPr>
          <p:cNvPr id="11" name="Rounded Rectangle 2"/>
          <p:cNvSpPr>
            <a:spLocks noChangeArrowheads="1"/>
          </p:cNvSpPr>
          <p:nvPr/>
        </p:nvSpPr>
        <p:spPr bwMode="auto">
          <a:xfrm>
            <a:off x="3344563" y="299399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n-lt"/>
              </a:rPr>
              <a:t>MSSP</a:t>
            </a:r>
          </a:p>
        </p:txBody>
      </p:sp>
      <p:sp>
        <p:nvSpPr>
          <p:cNvPr id="13" name="Rounded Rectangle 22"/>
          <p:cNvSpPr>
            <a:spLocks noChangeArrowheads="1"/>
          </p:cNvSpPr>
          <p:nvPr/>
        </p:nvSpPr>
        <p:spPr bwMode="auto">
          <a:xfrm>
            <a:off x="4833121" y="3720414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+mn-lt"/>
              </a:rPr>
              <a:t>Devices</a:t>
            </a:r>
          </a:p>
        </p:txBody>
      </p:sp>
      <p:sp>
        <p:nvSpPr>
          <p:cNvPr id="14" name="Rounded Rectangle 23"/>
          <p:cNvSpPr>
            <a:spLocks noChangeArrowheads="1"/>
          </p:cNvSpPr>
          <p:nvPr/>
        </p:nvSpPr>
        <p:spPr bwMode="auto">
          <a:xfrm>
            <a:off x="4826943" y="2978493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n-lt"/>
              </a:rPr>
              <a:t>HQEP</a:t>
            </a:r>
          </a:p>
        </p:txBody>
      </p:sp>
      <p:sp>
        <p:nvSpPr>
          <p:cNvPr id="15" name="Rounded Rectangle 24"/>
          <p:cNvSpPr>
            <a:spLocks noChangeArrowheads="1"/>
          </p:cNvSpPr>
          <p:nvPr/>
        </p:nvSpPr>
        <p:spPr bwMode="auto">
          <a:xfrm>
            <a:off x="6307264" y="302934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+mn-lt"/>
              </a:rPr>
              <a:t>Bundles</a:t>
            </a:r>
          </a:p>
        </p:txBody>
      </p:sp>
      <p:sp>
        <p:nvSpPr>
          <p:cNvPr id="17" name="Rounded Rectangle 26"/>
          <p:cNvSpPr>
            <a:spLocks noChangeArrowheads="1"/>
          </p:cNvSpPr>
          <p:nvPr/>
        </p:nvSpPr>
        <p:spPr bwMode="auto">
          <a:xfrm>
            <a:off x="3384506" y="3689837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>
                <a:solidFill>
                  <a:srgbClr val="FFFFFF"/>
                </a:solidFill>
                <a:latin typeface="+mn-lt"/>
              </a:rPr>
              <a:t>Commercial</a:t>
            </a:r>
          </a:p>
        </p:txBody>
      </p:sp>
      <p:sp>
        <p:nvSpPr>
          <p:cNvPr id="19" name="Rounded Rectangle 31"/>
          <p:cNvSpPr>
            <a:spLocks noChangeArrowheads="1"/>
          </p:cNvSpPr>
          <p:nvPr/>
        </p:nvSpPr>
        <p:spPr bwMode="auto">
          <a:xfrm>
            <a:off x="6281736" y="3834048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FFFFF"/>
                </a:solidFill>
                <a:latin typeface="+mn-lt"/>
              </a:rPr>
              <a:t>Partnership</a:t>
            </a: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821387" y="4462335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+mn-lt"/>
              </a:rPr>
              <a:t>Bundles</a:t>
            </a:r>
          </a:p>
        </p:txBody>
      </p:sp>
      <p:sp>
        <p:nvSpPr>
          <p:cNvPr id="24" name="Right Brace 23"/>
          <p:cNvSpPr/>
          <p:nvPr/>
        </p:nvSpPr>
        <p:spPr>
          <a:xfrm rot="10800000">
            <a:off x="2438400" y="1752600"/>
            <a:ext cx="304799" cy="1066800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728857" y="1765773"/>
            <a:ext cx="1143000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Service lines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0800000">
            <a:off x="2438399" y="3029339"/>
            <a:ext cx="304800" cy="1966395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593027" y="3511893"/>
            <a:ext cx="1528643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Payment and Delivery Models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0800000">
            <a:off x="2438397" y="5105400"/>
            <a:ext cx="304801" cy="685800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348474" y="4914900"/>
            <a:ext cx="1773195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Coordination and Management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21387" y="1752600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4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Investments Needed to Compete in the ”New World” of Care Delivery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12</a:t>
            </a:fld>
            <a:endParaRPr lang="uk-UA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/>
          </p:nvPr>
        </p:nvGraphicFramePr>
        <p:xfrm>
          <a:off x="457200" y="1347726"/>
          <a:ext cx="8382000" cy="520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4" y="1905000"/>
            <a:ext cx="1027326" cy="1027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87531"/>
            <a:ext cx="793227" cy="793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4" y="5035979"/>
            <a:ext cx="76200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5892"/>
            <a:ext cx="943489" cy="943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9000"/>
            <a:ext cx="9906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4" y="5013479"/>
            <a:ext cx="784500" cy="7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0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560400" y="381000"/>
            <a:ext cx="8583600" cy="123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buSzPts val="1100"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Health</a:t>
            </a:r>
            <a:r>
              <a:rPr lang="en-US" dirty="0" smtClean="0"/>
              <a:t> Care Delivery</a:t>
            </a:r>
            <a:r>
              <a:rPr lang="en" dirty="0" smtClean="0"/>
              <a:t> Imperatives</a:t>
            </a:r>
            <a:r>
              <a:rPr lang="en-US" dirty="0" smtClean="0"/>
              <a:t> are Inherently Data-Driven</a:t>
            </a:r>
            <a:endParaRPr dirty="0"/>
          </a:p>
        </p:txBody>
      </p:sp>
      <p:sp>
        <p:nvSpPr>
          <p:cNvPr id="6" name="Shape 291"/>
          <p:cNvSpPr/>
          <p:nvPr/>
        </p:nvSpPr>
        <p:spPr>
          <a:xfrm>
            <a:off x="3363060" y="2158313"/>
            <a:ext cx="2493449" cy="1547325"/>
          </a:xfrm>
          <a:prstGeom prst="rect">
            <a:avLst/>
          </a:prstGeom>
          <a:solidFill>
            <a:srgbClr val="FFFFFF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29"/>
          <p:cNvSpPr txBox="1">
            <a:spLocks noGrp="1"/>
          </p:cNvSpPr>
          <p:nvPr>
            <p:ph type="body" idx="1"/>
          </p:nvPr>
        </p:nvSpPr>
        <p:spPr>
          <a:xfrm>
            <a:off x="893700" y="2230838"/>
            <a:ext cx="7564500" cy="4017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Raleway"/>
              <a:buChar char="▷"/>
            </a:pPr>
            <a:r>
              <a:rPr lang="en" sz="2000" b="1" dirty="0">
                <a:solidFill>
                  <a:srgbClr val="000000"/>
                </a:solidFill>
                <a:ea typeface="Raleway"/>
                <a:cs typeface="Raleway"/>
                <a:sym typeface="Raleway"/>
              </a:rPr>
              <a:t>From individuals to populations </a:t>
            </a:r>
            <a:endParaRPr sz="2000" b="1" dirty="0">
              <a:solidFill>
                <a:srgbClr val="000000"/>
              </a:solidFill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Distribution of outcomes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D</a:t>
            </a:r>
            <a:r>
              <a:rPr lang="en" sz="1600" dirty="0" err="1" smtClean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ata</a:t>
            </a:r>
            <a:r>
              <a:rPr lang="en" sz="1600" dirty="0" smtClean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-driven </a:t>
            </a: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understanding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Data volume 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Raleway"/>
              <a:buChar char="▷"/>
            </a:pPr>
            <a:r>
              <a:rPr lang="en" sz="2000" b="1" dirty="0">
                <a:solidFill>
                  <a:srgbClr val="000000"/>
                </a:solidFill>
                <a:ea typeface="Raleway"/>
                <a:cs typeface="Raleway"/>
                <a:sym typeface="Raleway"/>
              </a:rPr>
              <a:t>From individual clinician to team-based </a:t>
            </a:r>
            <a:endParaRPr sz="2000" b="1" dirty="0">
              <a:solidFill>
                <a:srgbClr val="000000"/>
              </a:solidFill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Diversity in field expertise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2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■"/>
            </a:pP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Multiple processes, metrics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2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■"/>
            </a:pP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Need for bridging and translating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V</a:t>
            </a:r>
            <a:r>
              <a:rPr lang="en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ariety</a:t>
            </a:r>
            <a:r>
              <a:rPr lang="en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 </a:t>
            </a:r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of data 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sources</a:t>
            </a:r>
            <a:endParaRPr sz="2000" b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Raleway"/>
              <a:buChar char="▷"/>
            </a:pPr>
            <a:r>
              <a:rPr lang="en" sz="2000" b="1" dirty="0">
                <a:solidFill>
                  <a:srgbClr val="000000"/>
                </a:solidFill>
                <a:ea typeface="Raleway"/>
                <a:cs typeface="Raleway"/>
                <a:sym typeface="Raleway"/>
              </a:rPr>
              <a:t>From healthcare (volume) to health and care (value)</a:t>
            </a:r>
            <a:endParaRPr sz="2000" b="1" dirty="0">
              <a:solidFill>
                <a:srgbClr val="000000"/>
              </a:solidFill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Patient-Centric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" sz="1600" dirty="0">
                <a:solidFill>
                  <a:srgbClr val="000000"/>
                </a:solidFill>
                <a:latin typeface="+mn-lt"/>
                <a:ea typeface="Raleway"/>
                <a:cs typeface="Raleway"/>
                <a:sym typeface="Raleway"/>
              </a:rPr>
              <a:t>Data driven decision-making </a:t>
            </a:r>
            <a:endParaRPr sz="1600" dirty="0">
              <a:solidFill>
                <a:srgbClr val="000000"/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1" indent="-317500">
              <a:lnSpc>
                <a:spcPct val="115000"/>
              </a:lnSpc>
              <a:buClr>
                <a:srgbClr val="000000"/>
              </a:buClr>
              <a:buSzPts val="1400"/>
              <a:buFont typeface="Raleway"/>
              <a:buChar char="○"/>
            </a:pPr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Data velocity</a:t>
            </a:r>
            <a:endParaRPr sz="3600" b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16694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About me and prior work in applied research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The increasing complexity of health care delivery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Investment in R&amp;D in Health Services Delivery </a:t>
            </a:r>
          </a:p>
          <a:p>
            <a:pPr marL="4953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Algorithmic Bias</a:t>
            </a:r>
          </a:p>
          <a:p>
            <a:pPr marL="838200" lvl="1" indent="-342900">
              <a:buFont typeface="Wingdings" charset="2"/>
              <a:buChar char="q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Opportunities and challenges for applied R&amp;D in Health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5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Investment in R&amp;D for Health Services </a:t>
            </a:r>
            <a:r>
              <a:rPr lang="en-US" i="1" dirty="0" smtClean="0"/>
              <a:t>Delivery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sz="2400" dirty="0" smtClean="0"/>
              <a:t>Total spending in health care is now at 3.3 trillion (~18% GDP) </a:t>
            </a:r>
          </a:p>
          <a:p>
            <a:pPr>
              <a:buFont typeface="Wingdings" charset="2"/>
              <a:buChar char="§"/>
            </a:pPr>
            <a:endParaRPr lang="en-US" sz="2400" dirty="0" smtClean="0"/>
          </a:p>
          <a:p>
            <a:pPr>
              <a:buFont typeface="Wingdings" charset="2"/>
              <a:buChar char="§"/>
            </a:pPr>
            <a:r>
              <a:rPr lang="en-US" sz="2400" dirty="0"/>
              <a:t>Investment in Medical and Health R&amp;D </a:t>
            </a:r>
            <a:br>
              <a:rPr lang="en-US" sz="2400" dirty="0"/>
            </a:br>
            <a:r>
              <a:rPr lang="en-US" sz="2400" dirty="0"/>
              <a:t>$171.8 Billion (2016</a:t>
            </a:r>
            <a:r>
              <a:rPr lang="en-US" sz="2400" dirty="0" smtClean="0"/>
              <a:t>)</a:t>
            </a:r>
          </a:p>
          <a:p>
            <a:pPr>
              <a:buFont typeface="Wingdings" charset="2"/>
              <a:buChar char="§"/>
            </a:pPr>
            <a:endParaRPr lang="en-US" sz="2400" dirty="0" smtClean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Health Services research accounted for </a:t>
            </a:r>
            <a:r>
              <a:rPr lang="en-US" sz="3600" b="1" dirty="0" smtClean="0"/>
              <a:t>.3% of national health expenditures 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+mj-lt"/>
                <a:ea typeface="Arial Hebrew" charset="-79"/>
                <a:cs typeface="Arial Hebrew" charset="-79"/>
              </a:rPr>
              <a:t>a 20-fold difference in comparison with total medical research</a:t>
            </a:r>
          </a:p>
          <a:p>
            <a:pPr>
              <a:buFont typeface="Wingdings" charset="2"/>
              <a:buChar char="§"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54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Investment in R&amp;D for Health </a:t>
            </a:r>
            <a:r>
              <a:rPr lang="en-US" dirty="0" smtClean="0"/>
              <a:t>Services </a:t>
            </a:r>
            <a:r>
              <a:rPr lang="en-US" i="1" dirty="0" smtClean="0"/>
              <a:t>Delivery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/>
              <a:t>Innovations in how health care is delivered (e.g., health insurance structures, interventions to encourage the use of appropriate care, and care coordination approaches) </a:t>
            </a:r>
            <a:r>
              <a:rPr lang="en-US" sz="2000" b="1" dirty="0"/>
              <a:t>are rarely evaluated using rigorous methodologies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Between </a:t>
            </a:r>
            <a:r>
              <a:rPr lang="en-US" sz="2000" dirty="0"/>
              <a:t>2009-2013 only </a:t>
            </a:r>
            <a:r>
              <a:rPr lang="en-US" sz="2000" b="1" dirty="0" smtClean="0"/>
              <a:t>18 percent of studies on the U.S. health care delivery were randomized </a:t>
            </a:r>
            <a:r>
              <a:rPr lang="en-US" sz="2000" dirty="0" smtClean="0"/>
              <a:t>studies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Concepts </a:t>
            </a:r>
            <a:r>
              <a:rPr lang="en-US" sz="2000" dirty="0"/>
              <a:t>like </a:t>
            </a:r>
            <a:r>
              <a:rPr lang="en-US" sz="2000" b="1" i="1" dirty="0"/>
              <a:t>patient-centric</a:t>
            </a:r>
            <a:r>
              <a:rPr lang="en-US" sz="2000" b="1" dirty="0"/>
              <a:t> care</a:t>
            </a:r>
            <a:r>
              <a:rPr lang="en-US" sz="2000" dirty="0" smtClean="0"/>
              <a:t>, </a:t>
            </a:r>
            <a:r>
              <a:rPr lang="en-US" sz="2000" b="1" i="1" dirty="0" smtClean="0"/>
              <a:t>value-based care</a:t>
            </a:r>
            <a:r>
              <a:rPr lang="en-US" sz="2000" i="1" dirty="0" smtClean="0"/>
              <a:t>,</a:t>
            </a:r>
            <a:r>
              <a:rPr lang="en-US" sz="2000" dirty="0" smtClean="0"/>
              <a:t> </a:t>
            </a:r>
            <a:r>
              <a:rPr lang="en-US" sz="2000" b="1" i="1" dirty="0"/>
              <a:t>care coordination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i="1" dirty="0"/>
              <a:t>interoperability of IT systems</a:t>
            </a:r>
            <a:r>
              <a:rPr lang="en-US" sz="2000" b="1" dirty="0"/>
              <a:t> </a:t>
            </a:r>
            <a:r>
              <a:rPr lang="en-US" sz="2000" dirty="0"/>
              <a:t>though </a:t>
            </a:r>
            <a:r>
              <a:rPr lang="en-US" sz="2000" dirty="0" smtClean="0"/>
              <a:t>commonly used across systems, </a:t>
            </a:r>
            <a:r>
              <a:rPr lang="en-US" sz="2000" u="sng" dirty="0" smtClean="0"/>
              <a:t>remain understudied</a:t>
            </a:r>
            <a:r>
              <a:rPr lang="en-US" sz="2000" dirty="0" smtClean="0"/>
              <a:t>.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16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304800" y="6014212"/>
            <a:ext cx="6629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Finkelstein, Amy, et al. "</a:t>
            </a:r>
            <a:r>
              <a:rPr lang="en-US" sz="1100" b="1" dirty="0">
                <a:solidFill>
                  <a:srgbClr val="222222"/>
                </a:solidFill>
                <a:latin typeface="Arial" charset="0"/>
              </a:rPr>
              <a:t>Using randomized evaluations to improve the efficiency of US healthcare delivery</a:t>
            </a:r>
            <a:r>
              <a:rPr lang="en-US" sz="1100" dirty="0">
                <a:solidFill>
                  <a:srgbClr val="222222"/>
                </a:solidFill>
                <a:latin typeface="Arial" charset="0"/>
              </a:rPr>
              <a:t>." </a:t>
            </a:r>
            <a:r>
              <a:rPr lang="en-US" sz="1100" i="1" dirty="0">
                <a:solidFill>
                  <a:srgbClr val="222222"/>
                </a:solidFill>
                <a:latin typeface="Arial" charset="0"/>
              </a:rPr>
              <a:t>J-PAL North America, Cambridge, MA</a:t>
            </a:r>
            <a:r>
              <a:rPr lang="en-US" sz="1100" dirty="0">
                <a:solidFill>
                  <a:srgbClr val="222222"/>
                </a:solidFill>
                <a:latin typeface="Arial" charset="0"/>
              </a:rPr>
              <a:t> (2014).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3193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1"/>
            <a:ext cx="9144000" cy="6321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81053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  <a:latin typeface="Guardian TextSans Web" charset="0"/>
              </a:rPr>
              <a:t>Moses H, Matheson DHM, Cairns-Smith S, George BP, </a:t>
            </a:r>
            <a:r>
              <a:rPr lang="en-US" sz="1050" dirty="0" err="1">
                <a:solidFill>
                  <a:srgbClr val="333333"/>
                </a:solidFill>
                <a:latin typeface="Guardian TextSans Web" charset="0"/>
              </a:rPr>
              <a:t>Palisch</a:t>
            </a:r>
            <a:r>
              <a:rPr lang="en-US" sz="1050" dirty="0">
                <a:solidFill>
                  <a:srgbClr val="333333"/>
                </a:solidFill>
                <a:latin typeface="Guardian TextSans Web" charset="0"/>
              </a:rPr>
              <a:t> C, Dorsey ER. </a:t>
            </a:r>
            <a:r>
              <a:rPr lang="en-US" sz="1050" b="1" dirty="0">
                <a:solidFill>
                  <a:srgbClr val="333333"/>
                </a:solidFill>
                <a:latin typeface="Guardian TextSans Web" charset="0"/>
              </a:rPr>
              <a:t>The Anatomy of Medical </a:t>
            </a:r>
            <a:r>
              <a:rPr lang="en-US" sz="1050" b="1" dirty="0" smtClean="0">
                <a:solidFill>
                  <a:srgbClr val="333333"/>
                </a:solidFill>
                <a:latin typeface="Guardian TextSans Web" charset="0"/>
              </a:rPr>
              <a:t>Research US </a:t>
            </a:r>
            <a:r>
              <a:rPr lang="en-US" sz="1050" b="1" dirty="0">
                <a:solidFill>
                  <a:srgbClr val="333333"/>
                </a:solidFill>
                <a:latin typeface="Guardian TextSans Web" charset="0"/>
              </a:rPr>
              <a:t>and International </a:t>
            </a:r>
            <a:r>
              <a:rPr lang="en-US" sz="1050" dirty="0">
                <a:solidFill>
                  <a:srgbClr val="333333"/>
                </a:solidFill>
                <a:latin typeface="Guardian TextSans Web" charset="0"/>
              </a:rPr>
              <a:t>Comparisons. </a:t>
            </a:r>
            <a:r>
              <a:rPr lang="en-US" sz="1050" i="1" dirty="0">
                <a:solidFill>
                  <a:srgbClr val="333333"/>
                </a:solidFill>
                <a:latin typeface="Guardian TextSans Web" charset="0"/>
              </a:rPr>
              <a:t>JAMA.</a:t>
            </a:r>
            <a:r>
              <a:rPr lang="en-US" sz="1050" dirty="0">
                <a:solidFill>
                  <a:srgbClr val="333333"/>
                </a:solidFill>
                <a:latin typeface="Guardian TextSans Web" charset="0"/>
              </a:rPr>
              <a:t> 2015;313(2):174–189. </a:t>
            </a:r>
            <a:r>
              <a:rPr lang="en-US" sz="1050" dirty="0" smtClean="0">
                <a:solidFill>
                  <a:srgbClr val="333333"/>
                </a:solidFill>
                <a:latin typeface="Guardian TextSans Web" charset="0"/>
              </a:rPr>
              <a:t>doi:10.1001/jama.2014.15939  </a:t>
            </a:r>
            <a:endParaRPr lang="en-US" sz="105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14600" y="4876800"/>
            <a:ext cx="5781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086600" y="5105400"/>
            <a:ext cx="5781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803695" y="1524000"/>
            <a:ext cx="5781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826193" y="1752600"/>
            <a:ext cx="5781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5"/>
          <p:cNvSpPr/>
          <p:nvPr/>
        </p:nvSpPr>
        <p:spPr>
          <a:xfrm flipV="1">
            <a:off x="6817597" y="6281051"/>
            <a:ext cx="2135487" cy="45719"/>
          </a:xfrm>
          <a:prstGeom prst="donut">
            <a:avLst>
              <a:gd name="adj" fmla="val 621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2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About me and prior work in applied research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The increasing complexity of health care delivery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Investment in R&amp;D in Health Services Delivery </a:t>
            </a:r>
          </a:p>
          <a:p>
            <a:pPr marL="4953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Algorithmic Bias</a:t>
            </a:r>
          </a:p>
          <a:p>
            <a:pPr marL="838200" lvl="1" indent="-342900">
              <a:buFont typeface="Wingdings" charset="2"/>
              <a:buChar char="q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Opportunities and challenges for applied R&amp;D in Health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10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Bias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the worry or finding that an algorithm is, in some sense, not merely a neutral transformer of data or extractor of information resulting in potential harms or undesirable outcomes according to societal, moral or otherwise preferred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766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44546A">
                    <a:lumMod val="50000"/>
                  </a:srgbClr>
                </a:solidFill>
              </a:rPr>
              <a:t>About me and prior work in applied research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The increasing complexity of health care delivery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Investment in R&amp;D in Health Services Delivery </a:t>
            </a:r>
          </a:p>
          <a:p>
            <a:pPr marL="4953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Algorithmic Bias</a:t>
            </a:r>
          </a:p>
          <a:p>
            <a:pPr marL="838200" lvl="1" indent="-342900">
              <a:buFont typeface="Wingdings" charset="2"/>
              <a:buChar char="q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Opportunities and challenges for applied R&amp;D in Health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11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839750" y="1949113"/>
            <a:ext cx="2236200" cy="22359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Redesigning the</a:t>
            </a:r>
            <a:r>
              <a:rPr lang="en" sz="3600" dirty="0" smtClean="0"/>
              <a:t> process</a:t>
            </a:r>
            <a:r>
              <a:rPr lang="en-US" sz="3600" dirty="0" smtClean="0"/>
              <a:t> of delivery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address and prevent bias</a:t>
            </a:r>
            <a:endParaRPr dirty="0"/>
          </a:p>
        </p:txBody>
      </p:sp>
      <p:sp>
        <p:nvSpPr>
          <p:cNvPr id="268" name="Shape 268"/>
          <p:cNvSpPr/>
          <p:nvPr/>
        </p:nvSpPr>
        <p:spPr>
          <a:xfrm>
            <a:off x="1036200" y="2145563"/>
            <a:ext cx="1842900" cy="18429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263238"/>
                </a:solidFill>
                <a:latin typeface="+mj-lt"/>
                <a:ea typeface="Source Sans Pro"/>
                <a:cs typeface="Source Sans Pro"/>
                <a:sym typeface="Source Sans Pro"/>
              </a:rPr>
              <a:t>Data gathering </a:t>
            </a:r>
            <a:endParaRPr sz="1800" b="1" dirty="0">
              <a:solidFill>
                <a:srgbClr val="263238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3506750" y="3244513"/>
            <a:ext cx="2399700" cy="23994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3717575" y="3455338"/>
            <a:ext cx="1977900" cy="1977900"/>
          </a:xfrm>
          <a:prstGeom prst="ellipse">
            <a:avLst/>
          </a:prstGeom>
          <a:ln w="2857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263238"/>
                </a:solidFill>
                <a:latin typeface="+mj-lt"/>
                <a:ea typeface="Source Sans Pro"/>
                <a:cs typeface="Source Sans Pro"/>
                <a:sym typeface="Source Sans Pro"/>
              </a:rPr>
              <a:t>Analysis </a:t>
            </a:r>
            <a:endParaRPr sz="1800" b="1" dirty="0">
              <a:solidFill>
                <a:srgbClr val="263238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6174849" y="1359268"/>
            <a:ext cx="2649300" cy="26490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6407649" y="1553400"/>
            <a:ext cx="2183700" cy="21837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1003">
            <a:schemeClr val="dk2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263238"/>
                </a:solidFill>
                <a:latin typeface="+mj-lt"/>
                <a:ea typeface="Source Sans Pro"/>
                <a:cs typeface="Source Sans Pro"/>
                <a:sym typeface="Source Sans Pro"/>
              </a:rPr>
              <a:t>Products + Replicability </a:t>
            </a:r>
            <a:endParaRPr sz="1800" b="1" dirty="0">
              <a:solidFill>
                <a:srgbClr val="263238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3" name="Shape 273"/>
          <p:cNvCxnSpPr/>
          <p:nvPr/>
        </p:nvCxnSpPr>
        <p:spPr>
          <a:xfrm>
            <a:off x="2804800" y="3437100"/>
            <a:ext cx="981000" cy="600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Shape 274"/>
          <p:cNvCxnSpPr/>
          <p:nvPr/>
        </p:nvCxnSpPr>
        <p:spPr>
          <a:xfrm flipV="1">
            <a:off x="5520450" y="3244513"/>
            <a:ext cx="1032750" cy="606012"/>
          </a:xfrm>
          <a:prstGeom prst="straightConnector1">
            <a:avLst/>
          </a:prstGeom>
          <a:noFill/>
          <a:ln w="2857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29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for Tool-building and Applied </a:t>
            </a:r>
            <a:r>
              <a:rPr lang="en-US" dirty="0"/>
              <a:t>R&amp;D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lvl="1" indent="-342900">
              <a:spcBef>
                <a:spcPts val="600"/>
              </a:spcBef>
              <a:buSzPts val="3000"/>
              <a:buFont typeface="Wingdings" charset="2"/>
              <a:buChar char="q"/>
            </a:pPr>
            <a:r>
              <a:rPr lang="en-US" b="1" dirty="0">
                <a:latin typeface="+mj-lt"/>
              </a:rPr>
              <a:t>Cumulative </a:t>
            </a:r>
            <a:r>
              <a:rPr lang="en-US" b="1" dirty="0" smtClean="0">
                <a:latin typeface="+mj-lt"/>
              </a:rPr>
              <a:t>knowledge</a:t>
            </a:r>
            <a:r>
              <a:rPr lang="en-US" dirty="0" smtClean="0">
                <a:latin typeface="+mj-lt"/>
              </a:rPr>
              <a:t>: Research </a:t>
            </a:r>
            <a:r>
              <a:rPr lang="en-US" sz="2400" dirty="0" smtClean="0">
                <a:latin typeface="+mj-lt"/>
              </a:rPr>
              <a:t>and data products as resources</a:t>
            </a:r>
            <a:endParaRPr lang="en-US" sz="1800" dirty="0" smtClean="0">
              <a:latin typeface="+mj-lt"/>
            </a:endParaRPr>
          </a:p>
          <a:p>
            <a:pPr marL="781050" lvl="1" indent="-285750">
              <a:buFont typeface="Wingdings" charset="2"/>
              <a:buChar char="§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Efficiency and speed  </a:t>
            </a:r>
          </a:p>
          <a:p>
            <a:pPr marL="781050" lvl="1" indent="-285750">
              <a:buFont typeface="Wingdings" charset="2"/>
              <a:buChar char="q"/>
            </a:pPr>
            <a:endParaRPr lang="en-US" sz="1800" dirty="0" smtClean="0">
              <a:latin typeface="+mj-lt"/>
            </a:endParaRPr>
          </a:p>
          <a:p>
            <a:pPr marL="381000" lvl="1" indent="-342900">
              <a:spcBef>
                <a:spcPts val="600"/>
              </a:spcBef>
              <a:buSzPts val="3000"/>
              <a:buFont typeface="Wingdings" charset="2"/>
              <a:buChar char="q"/>
            </a:pPr>
            <a:r>
              <a:rPr lang="en-US" b="1" dirty="0">
                <a:latin typeface="+mj-lt"/>
              </a:rPr>
              <a:t>Improved </a:t>
            </a:r>
            <a:r>
              <a:rPr lang="en-US" b="1" dirty="0" smtClean="0">
                <a:latin typeface="+mj-lt"/>
              </a:rPr>
              <a:t>capacity</a:t>
            </a:r>
            <a:r>
              <a:rPr lang="en-US" dirty="0" smtClean="0">
                <a:latin typeface="+mj-lt"/>
              </a:rPr>
              <a:t>: Strengthen </a:t>
            </a:r>
            <a:r>
              <a:rPr lang="en-US" sz="2400" dirty="0" smtClean="0">
                <a:latin typeface="+mj-lt"/>
              </a:rPr>
              <a:t>existing and establishing new local partnerships </a:t>
            </a:r>
          </a:p>
          <a:p>
            <a:pPr marL="781050" lvl="1" indent="-285750">
              <a:buFont typeface="Wingdings" charset="2"/>
              <a:buChar char="§"/>
            </a:pPr>
            <a:r>
              <a:rPr lang="en-US" sz="1800" dirty="0" smtClean="0">
                <a:latin typeface="+mj-lt"/>
              </a:rPr>
              <a:t>Collaboration</a:t>
            </a:r>
          </a:p>
          <a:p>
            <a:pPr marL="781050" lvl="1" indent="-285750">
              <a:buFont typeface="Wingdings" charset="2"/>
              <a:buChar char="q"/>
            </a:pPr>
            <a:endParaRPr lang="en-US" sz="1800" dirty="0" smtClean="0">
              <a:latin typeface="+mj-lt"/>
            </a:endParaRPr>
          </a:p>
          <a:p>
            <a:pPr>
              <a:buFont typeface="Wingdings" charset="2"/>
              <a:buChar char="q"/>
            </a:pPr>
            <a:r>
              <a:rPr lang="en-US" sz="2400" dirty="0" smtClean="0">
                <a:latin typeface="+mj-lt"/>
              </a:rPr>
              <a:t>Bringing </a:t>
            </a:r>
            <a:r>
              <a:rPr lang="en-US" sz="2400" b="1" dirty="0" smtClean="0">
                <a:latin typeface="+mj-lt"/>
              </a:rPr>
              <a:t>frontier research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b="1" dirty="0" smtClean="0">
                <a:latin typeface="+mj-lt"/>
              </a:rPr>
              <a:t>evidence</a:t>
            </a:r>
            <a:r>
              <a:rPr lang="en-US" sz="2400" dirty="0" smtClean="0">
                <a:latin typeface="+mj-lt"/>
              </a:rPr>
              <a:t> to practice and application </a:t>
            </a:r>
          </a:p>
          <a:p>
            <a:pPr marL="781050" lvl="1" indent="-285750">
              <a:buFont typeface="Wingdings" charset="2"/>
              <a:buChar char="§"/>
            </a:pPr>
            <a:r>
              <a:rPr lang="en-US" sz="1800" dirty="0" smtClean="0">
                <a:latin typeface="+mj-lt"/>
              </a:rPr>
              <a:t>Rigor and relevance 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17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Redesigning the</a:t>
            </a:r>
            <a:r>
              <a:rPr lang="en" dirty="0"/>
              <a:t> process</a:t>
            </a:r>
            <a:r>
              <a:rPr lang="en-US" dirty="0"/>
              <a:t> of delivery</a:t>
            </a:r>
            <a:br>
              <a:rPr lang="en-US" dirty="0"/>
            </a:br>
            <a:r>
              <a:rPr lang="en-US" dirty="0"/>
              <a:t>To address and prevent bias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r>
              <a:rPr lang="en-US" dirty="0" smtClean="0"/>
              <a:t>5 </a:t>
            </a:r>
            <a:r>
              <a:rPr lang="en-US" dirty="0"/>
              <a:t>core </a:t>
            </a:r>
            <a:r>
              <a:rPr lang="en-US" dirty="0" smtClean="0"/>
              <a:t>tenets:</a:t>
            </a:r>
            <a:endParaRPr lang="en-US" b="1" dirty="0" smtClean="0"/>
          </a:p>
          <a:p>
            <a:pPr marL="552450" indent="-514350">
              <a:buFont typeface="+mj-lt"/>
              <a:buAutoNum type="arabicPeriod"/>
            </a:pPr>
            <a:r>
              <a:rPr lang="en-US" dirty="0" smtClean="0"/>
              <a:t>Rigor </a:t>
            </a:r>
            <a:r>
              <a:rPr lang="en-US" dirty="0"/>
              <a:t>and </a:t>
            </a:r>
            <a:r>
              <a:rPr lang="en-US" dirty="0" smtClean="0"/>
              <a:t>relevance </a:t>
            </a:r>
            <a:endParaRPr lang="en-US" dirty="0"/>
          </a:p>
          <a:p>
            <a:pPr marL="552450" indent="-514350">
              <a:buFont typeface="+mj-lt"/>
              <a:buAutoNum type="arabicPeriod"/>
            </a:pPr>
            <a:r>
              <a:rPr lang="en-US" dirty="0"/>
              <a:t>E</a:t>
            </a:r>
            <a:r>
              <a:rPr lang="en-US" dirty="0" smtClean="0"/>
              <a:t>fficiency </a:t>
            </a:r>
            <a:r>
              <a:rPr lang="en-US" dirty="0"/>
              <a:t>and </a:t>
            </a:r>
            <a:r>
              <a:rPr lang="en-US" dirty="0" smtClean="0"/>
              <a:t>speed</a:t>
            </a:r>
          </a:p>
          <a:p>
            <a:pPr marL="552450" indent="-514350">
              <a:buFont typeface="+mj-lt"/>
              <a:buAutoNum type="arabicPeriod"/>
            </a:pPr>
            <a:r>
              <a:rPr lang="en-US" dirty="0" smtClean="0"/>
              <a:t>Collaboration </a:t>
            </a:r>
          </a:p>
          <a:p>
            <a:pPr marL="552450" indent="-51435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 smtClean="0"/>
              <a:t>mproved capacity </a:t>
            </a:r>
          </a:p>
          <a:p>
            <a:pPr marL="552450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umulative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152400" y="6169616"/>
            <a:ext cx="63246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03030"/>
                </a:solidFill>
                <a:latin typeface="arial" charset="0"/>
              </a:rPr>
              <a:t>Glasgow, Russell E. et al. “</a:t>
            </a:r>
            <a:r>
              <a:rPr lang="en-US" sz="1050" b="1" dirty="0">
                <a:solidFill>
                  <a:srgbClr val="303030"/>
                </a:solidFill>
                <a:latin typeface="arial" charset="0"/>
              </a:rPr>
              <a:t>National Institutes of Health Approaches to Dissemination and Implementation Science: Current and Future Directions</a:t>
            </a:r>
            <a:r>
              <a:rPr lang="en-US" sz="1050" dirty="0">
                <a:solidFill>
                  <a:srgbClr val="303030"/>
                </a:solidFill>
                <a:latin typeface="arial" charset="0"/>
              </a:rPr>
              <a:t>.” </a:t>
            </a:r>
            <a:r>
              <a:rPr lang="en-US" sz="1050" i="1" dirty="0">
                <a:solidFill>
                  <a:srgbClr val="303030"/>
                </a:solidFill>
                <a:latin typeface="arial" charset="0"/>
              </a:rPr>
              <a:t>American Journal of Public Health</a:t>
            </a:r>
            <a:r>
              <a:rPr lang="en-US" sz="1050" dirty="0">
                <a:solidFill>
                  <a:srgbClr val="303030"/>
                </a:solidFill>
                <a:latin typeface="arial" charset="0"/>
              </a:rPr>
              <a:t> 102.7 (2012): 1274–1281. </a:t>
            </a:r>
            <a:r>
              <a:rPr lang="en-US" sz="1050" i="1" dirty="0">
                <a:solidFill>
                  <a:srgbClr val="303030"/>
                </a:solidFill>
                <a:latin typeface="arial" charset="0"/>
              </a:rPr>
              <a:t>PMC</a:t>
            </a:r>
            <a:r>
              <a:rPr lang="en-US" sz="1050" dirty="0">
                <a:solidFill>
                  <a:srgbClr val="303030"/>
                </a:solidFill>
                <a:latin typeface="arial" charset="0"/>
              </a:rPr>
              <a:t>. Web. 26 Feb. 2018.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49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 smtClean="0">
                <a:solidFill>
                  <a:srgbClr val="44546A"/>
                </a:solidFill>
              </a:rPr>
              <a:t>Redesigning the process of </a:t>
            </a:r>
            <a:r>
              <a:rPr lang="en-US" sz="3400" i="1" dirty="0" smtClean="0">
                <a:solidFill>
                  <a:srgbClr val="44546A"/>
                </a:solidFill>
              </a:rPr>
              <a:t>algorithmic design </a:t>
            </a:r>
            <a:r>
              <a:rPr lang="en-US" sz="3400" dirty="0" smtClean="0">
                <a:solidFill>
                  <a:srgbClr val="44546A"/>
                </a:solidFill>
              </a:rPr>
              <a:t>for health care delivery 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Data from </a:t>
            </a:r>
            <a:r>
              <a:rPr lang="en-US" b="1" dirty="0" smtClean="0"/>
              <a:t>Whom? </a:t>
            </a:r>
          </a:p>
          <a:p>
            <a:pPr>
              <a:buFont typeface="Wingdings" charset="2"/>
              <a:buChar char="q"/>
            </a:pPr>
            <a:r>
              <a:rPr lang="en-US" b="1" dirty="0" smtClean="0"/>
              <a:t>Who</a:t>
            </a:r>
            <a:r>
              <a:rPr lang="en-US" dirty="0" smtClean="0"/>
              <a:t> </a:t>
            </a:r>
            <a:r>
              <a:rPr lang="en-US" dirty="0"/>
              <a:t>will the users be? </a:t>
            </a:r>
          </a:p>
          <a:p>
            <a:pPr>
              <a:buFont typeface="Wingdings" charset="2"/>
              <a:buChar char="q"/>
            </a:pPr>
            <a:r>
              <a:rPr lang="en-US" b="1" dirty="0" smtClean="0"/>
              <a:t>Where</a:t>
            </a:r>
            <a:r>
              <a:rPr lang="en-US" dirty="0" smtClean="0"/>
              <a:t> are the available data assets be aggregated and maintained a resource for automation? 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b="1" dirty="0" smtClean="0"/>
              <a:t>What</a:t>
            </a:r>
            <a:r>
              <a:rPr lang="en-US" dirty="0" smtClean="0"/>
              <a:t> questions are relevant and to address existent and prevent potential harm from algorithmic bias?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58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4000" b="0" i="0" u="none" strike="noStrike" cap="none" dirty="0" smtClean="0">
                <a:latin typeface="+mj-lt"/>
                <a:ea typeface="Trebuchet MS"/>
                <a:cs typeface="Trebuchet MS"/>
                <a:sym typeface="Trebuchet MS"/>
              </a:rPr>
              <a:t>Example-</a:t>
            </a:r>
            <a:r>
              <a:rPr lang="en" sz="4000" b="0" i="0" u="none" strike="noStrike" cap="none" dirty="0" smtClean="0">
                <a:latin typeface="+mj-lt"/>
                <a:ea typeface="Trebuchet MS"/>
                <a:cs typeface="Trebuchet MS"/>
                <a:sym typeface="Trebuchet MS"/>
              </a:rPr>
              <a:t> </a:t>
            </a:r>
            <a:r>
              <a:rPr lang="en" sz="4000" b="0" i="0" u="none" strike="noStrike" cap="none" dirty="0">
                <a:latin typeface="+mj-lt"/>
                <a:ea typeface="Trebuchet MS"/>
                <a:cs typeface="Trebuchet MS"/>
                <a:sym typeface="Trebuchet MS"/>
              </a:rPr>
              <a:t>Process</a:t>
            </a:r>
            <a:endParaRPr sz="4000" b="0" i="0" u="none" strike="noStrike" cap="none" dirty="0"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24</a:t>
            </a:fld>
            <a:endParaRPr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39" name="Shape 239"/>
          <p:cNvGrpSpPr/>
          <p:nvPr/>
        </p:nvGrpSpPr>
        <p:grpSpPr>
          <a:xfrm>
            <a:off x="35419" y="1187329"/>
            <a:ext cx="9064004" cy="5149924"/>
            <a:chOff x="219622" y="1835411"/>
            <a:chExt cx="8886278" cy="5141185"/>
          </a:xfrm>
          <a:solidFill>
            <a:schemeClr val="bg1">
              <a:lumMod val="85000"/>
            </a:schemeClr>
          </a:solidFill>
        </p:grpSpPr>
        <p:grpSp>
          <p:nvGrpSpPr>
            <p:cNvPr id="240" name="Shape 240"/>
            <p:cNvGrpSpPr/>
            <p:nvPr/>
          </p:nvGrpSpPr>
          <p:grpSpPr>
            <a:xfrm>
              <a:off x="2678851" y="2601426"/>
              <a:ext cx="1828800" cy="1447800"/>
              <a:chOff x="3821851" y="4354026"/>
              <a:chExt cx="1828800" cy="1447800"/>
            </a:xfrm>
            <a:grpFill/>
          </p:grpSpPr>
          <p:sp>
            <p:nvSpPr>
              <p:cNvPr id="241" name="Shape 241"/>
              <p:cNvSpPr/>
              <p:nvPr/>
            </p:nvSpPr>
            <p:spPr>
              <a:xfrm>
                <a:off x="3821851" y="4354026"/>
                <a:ext cx="1828800" cy="14478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Data </a:t>
                </a:r>
                <a:r>
                  <a:rPr lang="en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cleaning </a:t>
                </a:r>
                <a:r>
                  <a:rPr lang="en-US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 &amp; Analysis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endParaRPr>
              </a:p>
            </p:txBody>
          </p:sp>
          <p:pic>
            <p:nvPicPr>
              <p:cNvPr id="242" name="Shape 242" descr="C:\Users\marie-laura luisada\Desktop\ricon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38600" y="4461629"/>
                <a:ext cx="762000" cy="68371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grpSp>
          <p:nvGrpSpPr>
            <p:cNvPr id="243" name="Shape 243"/>
            <p:cNvGrpSpPr/>
            <p:nvPr/>
          </p:nvGrpSpPr>
          <p:grpSpPr>
            <a:xfrm>
              <a:off x="457200" y="1835411"/>
              <a:ext cx="1828800" cy="1625599"/>
              <a:chOff x="838200" y="2368811"/>
              <a:chExt cx="1828800" cy="1625599"/>
            </a:xfrm>
            <a:grpFill/>
          </p:grpSpPr>
          <p:sp>
            <p:nvSpPr>
              <p:cNvPr id="244" name="Shape 244"/>
              <p:cNvSpPr/>
              <p:nvPr/>
            </p:nvSpPr>
            <p:spPr>
              <a:xfrm>
                <a:off x="838200" y="2368811"/>
                <a:ext cx="1828800" cy="1625599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Data gathering 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(csv, </a:t>
                </a:r>
                <a:r>
                  <a:rPr lang="en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shp</a:t>
                </a:r>
                <a:r>
                  <a:rPr lang="en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)</a:t>
                </a:r>
                <a:endParaRPr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</p:txBody>
          </p:sp>
          <p:pic>
            <p:nvPicPr>
              <p:cNvPr id="245" name="Shape 245" descr="Image result for shapefile icon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943100" y="2495039"/>
                <a:ext cx="609600" cy="6096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246" name="Shape 246" descr="Image result for excel icon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43000" y="2514600"/>
                <a:ext cx="685800" cy="685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grpSp>
          <p:nvGrpSpPr>
            <p:cNvPr id="247" name="Shape 247"/>
            <p:cNvGrpSpPr/>
            <p:nvPr/>
          </p:nvGrpSpPr>
          <p:grpSpPr>
            <a:xfrm>
              <a:off x="4953000" y="2590800"/>
              <a:ext cx="1828800" cy="1447800"/>
              <a:chOff x="5486400" y="3200400"/>
              <a:chExt cx="1828800" cy="1447800"/>
            </a:xfrm>
            <a:grpFill/>
          </p:grpSpPr>
          <p:sp>
            <p:nvSpPr>
              <p:cNvPr id="248" name="Shape 248"/>
              <p:cNvSpPr/>
              <p:nvPr/>
            </p:nvSpPr>
            <p:spPr>
              <a:xfrm>
                <a:off x="5486400" y="3200400"/>
                <a:ext cx="1828800" cy="14478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Prototype</a:t>
                </a:r>
                <a:r>
                  <a:rPr lang="en-US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tool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249" name="Shape 24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15000" y="3276600"/>
                <a:ext cx="1371600" cy="990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grpSp>
          <p:nvGrpSpPr>
            <p:cNvPr id="250" name="Shape 250"/>
            <p:cNvGrpSpPr/>
            <p:nvPr/>
          </p:nvGrpSpPr>
          <p:grpSpPr>
            <a:xfrm>
              <a:off x="7086600" y="2590800"/>
              <a:ext cx="1828800" cy="1447800"/>
              <a:chOff x="5105400" y="4876800"/>
              <a:chExt cx="1828800" cy="1447800"/>
            </a:xfrm>
            <a:grpFill/>
          </p:grpSpPr>
          <p:sp>
            <p:nvSpPr>
              <p:cNvPr id="251" name="Shape 251"/>
              <p:cNvSpPr/>
              <p:nvPr/>
            </p:nvSpPr>
            <p:spPr>
              <a:xfrm>
                <a:off x="5105400" y="4876800"/>
                <a:ext cx="1828800" cy="14478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Knowledge repositories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252" name="Shape 252" descr="C:\Users\marie-laura luisada\Desktop\github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257799" y="5023880"/>
                <a:ext cx="990612" cy="4995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grpSp>
          <p:nvGrpSpPr>
            <p:cNvPr id="253" name="Shape 253"/>
            <p:cNvGrpSpPr/>
            <p:nvPr/>
          </p:nvGrpSpPr>
          <p:grpSpPr>
            <a:xfrm>
              <a:off x="219622" y="5464653"/>
              <a:ext cx="8886278" cy="1511943"/>
              <a:chOff x="219622" y="5464653"/>
              <a:chExt cx="8886278" cy="1511943"/>
            </a:xfrm>
            <a:grpFill/>
          </p:grpSpPr>
          <p:sp>
            <p:nvSpPr>
              <p:cNvPr id="254" name="Shape 254"/>
              <p:cNvSpPr/>
              <p:nvPr/>
            </p:nvSpPr>
            <p:spPr>
              <a:xfrm>
                <a:off x="219622" y="5464653"/>
                <a:ext cx="8763000" cy="3048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  <a:headEnd type="none" w="sm" len="sm"/>
                <a:tailEnd type="none" w="sm" len="sm"/>
              </a:ln>
              <a:effectLst>
                <a:glow rad="50800">
                  <a:schemeClr val="tx2">
                    <a:lumMod val="2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5" name="Shape 255"/>
              <p:cNvSpPr txBox="1"/>
              <p:nvPr/>
            </p:nvSpPr>
            <p:spPr>
              <a:xfrm>
                <a:off x="381000" y="5874602"/>
                <a:ext cx="1752600" cy="10987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Aggregating Data and iterating design</a:t>
                </a:r>
                <a:endParaRPr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56" name="Shape 256"/>
              <p:cNvSpPr txBox="1"/>
              <p:nvPr/>
            </p:nvSpPr>
            <p:spPr>
              <a:xfrm>
                <a:off x="2743200" y="5867399"/>
                <a:ext cx="1752600" cy="11091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Summarizing all relevant information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57" name="Shape 257"/>
              <p:cNvSpPr txBox="1"/>
              <p:nvPr/>
            </p:nvSpPr>
            <p:spPr>
              <a:xfrm>
                <a:off x="4953000" y="5867400"/>
                <a:ext cx="1676400" cy="11091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Prototypes, </a:t>
                </a:r>
                <a:r>
                  <a:rPr lang="en" sz="16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Interactive Visualizations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58" name="Shape 258"/>
              <p:cNvSpPr txBox="1"/>
              <p:nvPr/>
            </p:nvSpPr>
            <p:spPr>
              <a:xfrm>
                <a:off x="6857999" y="5867400"/>
                <a:ext cx="2247901" cy="11091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All-team access, lessons learned shared </a:t>
                </a:r>
                <a:endParaRPr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Reuse, reuse, reuse</a:t>
                </a:r>
                <a:r>
                  <a:rPr lang="e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endParaRPr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grpSp>
          <p:nvGrpSpPr>
            <p:cNvPr id="259" name="Shape 259"/>
            <p:cNvGrpSpPr/>
            <p:nvPr/>
          </p:nvGrpSpPr>
          <p:grpSpPr>
            <a:xfrm>
              <a:off x="457200" y="3733803"/>
              <a:ext cx="1828801" cy="1625700"/>
              <a:chOff x="457200" y="3733803"/>
              <a:chExt cx="1828801" cy="1625700"/>
            </a:xfrm>
            <a:grpFill/>
          </p:grpSpPr>
          <p:pic>
            <p:nvPicPr>
              <p:cNvPr id="261" name="Shape 261" descr="C:\Users\marie-laura luisada\Desktop\Anonymous-Paper-4-icon.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57200" y="3925069"/>
                <a:ext cx="685800" cy="723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260" name="Shape 260"/>
              <p:cNvSpPr/>
              <p:nvPr/>
            </p:nvSpPr>
            <p:spPr>
              <a:xfrm>
                <a:off x="457201" y="3733803"/>
                <a:ext cx="1828800" cy="16257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Data,</a:t>
                </a:r>
                <a:r>
                  <a:rPr lang="en-US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 and</a:t>
                </a:r>
                <a:r>
                  <a:rPr lang="en" sz="1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en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rebuchet MS"/>
                    <a:cs typeface="Trebuchet MS"/>
                    <a:sym typeface="Trebuchet MS"/>
                  </a:rPr>
                  <a:t>informed design</a:t>
                </a:r>
                <a:endParaRPr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endParaRPr>
              </a:p>
            </p:txBody>
          </p:sp>
          <p:pic>
            <p:nvPicPr>
              <p:cNvPr id="262" name="Shape 26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447807" y="3906815"/>
                <a:ext cx="773105" cy="4921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263" name="Shape 263" descr="Image result for fcc logo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257300" y="3785993"/>
                <a:ext cx="304799" cy="2550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cxnSp>
          <p:nvCxnSpPr>
            <p:cNvPr id="264" name="Shape 264"/>
            <p:cNvCxnSpPr/>
            <p:nvPr/>
          </p:nvCxnSpPr>
          <p:spPr>
            <a:xfrm>
              <a:off x="1295400" y="5562600"/>
              <a:ext cx="0" cy="30480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65" name="Shape 265"/>
            <p:cNvCxnSpPr/>
            <p:nvPr/>
          </p:nvCxnSpPr>
          <p:spPr>
            <a:xfrm>
              <a:off x="3657600" y="5562600"/>
              <a:ext cx="0" cy="30480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66" name="Shape 266"/>
            <p:cNvCxnSpPr/>
            <p:nvPr/>
          </p:nvCxnSpPr>
          <p:spPr>
            <a:xfrm>
              <a:off x="5791200" y="5562600"/>
              <a:ext cx="0" cy="30480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67" name="Shape 267"/>
            <p:cNvCxnSpPr/>
            <p:nvPr/>
          </p:nvCxnSpPr>
          <p:spPr>
            <a:xfrm>
              <a:off x="8077200" y="5562600"/>
              <a:ext cx="0" cy="304800"/>
            </a:xfrm>
            <a:prstGeom prst="straightConnector1">
              <a:avLst/>
            </a:prstGeom>
            <a:grpFill/>
            <a:ln>
              <a:noFill/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269" name="Shape 2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95575" y="2211300"/>
            <a:ext cx="612625" cy="61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4572000" y="990600"/>
            <a:ext cx="0" cy="5342534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8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Population Health Dashboard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16AB9B2-3438-431C-AD40-67C659E4CAF2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786150" y="1600200"/>
            <a:ext cx="7618234" cy="4525384"/>
            <a:chOff x="-76199" y="990600"/>
            <a:chExt cx="9100376" cy="5680339"/>
          </a:xfrm>
        </p:grpSpPr>
        <p:pic>
          <p:nvPicPr>
            <p:cNvPr id="19457" name="Picture 1" descr="C:\Users\marie-laura luisada\Desktop\webapp_hel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990600"/>
              <a:ext cx="8643177" cy="518160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  <p:grpSp>
          <p:nvGrpSpPr>
            <p:cNvPr id="54" name="Group 53"/>
            <p:cNvGrpSpPr/>
            <p:nvPr/>
          </p:nvGrpSpPr>
          <p:grpSpPr>
            <a:xfrm>
              <a:off x="3810000" y="1219200"/>
              <a:ext cx="2667000" cy="533400"/>
              <a:chOff x="3810000" y="1219200"/>
              <a:chExt cx="2667000" cy="53340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810000" y="1524000"/>
                <a:ext cx="2667000" cy="228600"/>
                <a:chOff x="3810000" y="2057400"/>
                <a:chExt cx="2514600" cy="22860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810000" y="2057400"/>
                  <a:ext cx="0" cy="22860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4495800" y="2057400"/>
                  <a:ext cx="0" cy="22860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5318760" y="2057400"/>
                  <a:ext cx="0" cy="22860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5821680" y="2057400"/>
                  <a:ext cx="0" cy="22860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324600" y="2057400"/>
                  <a:ext cx="0" cy="22860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10000" y="2057400"/>
                  <a:ext cx="2514600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3810000" y="1219200"/>
                <a:ext cx="2590800" cy="369332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Select one of these tabs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562600" y="5486400"/>
              <a:ext cx="1676400" cy="1027332"/>
              <a:chOff x="5562600" y="5486400"/>
              <a:chExt cx="1676400" cy="1027332"/>
            </a:xfrm>
          </p:grpSpPr>
          <p:sp>
            <p:nvSpPr>
              <p:cNvPr id="26" name="Right Arrow 25"/>
              <p:cNvSpPr/>
              <p:nvPr/>
            </p:nvSpPr>
            <p:spPr>
              <a:xfrm rot="5400000" flipH="1">
                <a:off x="6018311" y="5716489"/>
                <a:ext cx="688777" cy="228600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62600" y="6175177"/>
                <a:ext cx="1676400" cy="338555"/>
              </a:xfrm>
              <a:prstGeom prst="rect">
                <a:avLst/>
              </a:prstGeom>
              <a:noFill/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Interactive map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981199" y="1066800"/>
              <a:ext cx="1674341" cy="2057400"/>
              <a:chOff x="1981199" y="1066800"/>
              <a:chExt cx="1674341" cy="2057400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2667000" y="1676400"/>
                <a:ext cx="0" cy="1447800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1981199" y="1066800"/>
                <a:ext cx="1674341" cy="630941"/>
              </a:xfrm>
              <a:prstGeom prst="rect">
                <a:avLst/>
              </a:prstGeom>
              <a:noFill/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b="1" dirty="0"/>
                  <a:t>View only zip codes whose income is in the selected range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81000" y="3810000"/>
              <a:ext cx="3701097" cy="2860939"/>
              <a:chOff x="381000" y="3810000"/>
              <a:chExt cx="3701097" cy="2860939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81000" y="3810000"/>
                <a:ext cx="990600" cy="2514600"/>
                <a:chOff x="381000" y="3810000"/>
                <a:chExt cx="990600" cy="2514600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381000" y="3810000"/>
                  <a:ext cx="228600" cy="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381000" y="4876800"/>
                  <a:ext cx="228600" cy="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381000" y="3810000"/>
                  <a:ext cx="0" cy="251460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81000" y="6324600"/>
                  <a:ext cx="990600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1371601" y="5946577"/>
                <a:ext cx="2710496" cy="72436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Additional information Definitions and Evidence Base from </a:t>
                </a:r>
                <a:r>
                  <a:rPr lang="en-US" sz="1050" b="1"/>
                  <a:t>Academic Literature </a:t>
                </a:r>
                <a:endParaRPr lang="en-US" sz="1050" b="1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239000" y="1981200"/>
              <a:ext cx="1371600" cy="984885"/>
              <a:chOff x="7239000" y="1981200"/>
              <a:chExt cx="1371600" cy="984885"/>
            </a:xfrm>
          </p:grpSpPr>
          <p:sp>
            <p:nvSpPr>
              <p:cNvPr id="25" name="Right Brace 24"/>
              <p:cNvSpPr/>
              <p:nvPr/>
            </p:nvSpPr>
            <p:spPr>
              <a:xfrm>
                <a:off x="7239000" y="1981200"/>
                <a:ext cx="228600" cy="685800"/>
              </a:xfrm>
              <a:prstGeom prst="rightBrace">
                <a:avLst>
                  <a:gd name="adj1" fmla="val 8333"/>
                  <a:gd name="adj2" fmla="val 51258"/>
                </a:avLst>
              </a:prstGeom>
              <a:ln w="2222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467600" y="1981200"/>
                <a:ext cx="1143000" cy="984885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Additional tabs for more details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-76199" y="1676400"/>
              <a:ext cx="1219199" cy="838200"/>
              <a:chOff x="-76199" y="1676400"/>
              <a:chExt cx="1219199" cy="83820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-76199" y="1676400"/>
                <a:ext cx="1219199" cy="55399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Select one factor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381000" y="2514600"/>
                <a:ext cx="228600" cy="0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381000" y="2209800"/>
                <a:ext cx="0" cy="30480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/>
          <p:cNvSpPr/>
          <p:nvPr/>
        </p:nvSpPr>
        <p:spPr>
          <a:xfrm>
            <a:off x="2304730" y="6105334"/>
            <a:ext cx="6839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3"/>
              </a:rPr>
              <a:t>https://cphratlimr.shinyapps.io/CPHR_PopulationHealthDashboard</a:t>
            </a:r>
            <a:r>
              <a:rPr lang="en-US" sz="1600" b="1" dirty="0" smtClean="0">
                <a:hlinkClick r:id="rId3"/>
              </a:rPr>
              <a:t>/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049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Population Health Dashboard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16AB9B2-3438-431C-AD40-67C659E4CAF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5" name="Content Placeholder 3" descr="webapp_help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786" y="1445722"/>
            <a:ext cx="6181669" cy="4489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/>
          <p:cNvGrpSpPr/>
          <p:nvPr/>
        </p:nvGrpSpPr>
        <p:grpSpPr>
          <a:xfrm>
            <a:off x="61386" y="1802865"/>
            <a:ext cx="8488975" cy="4176539"/>
            <a:chOff x="-274590" y="2421437"/>
            <a:chExt cx="9723390" cy="3992256"/>
          </a:xfrm>
        </p:grpSpPr>
        <p:grpSp>
          <p:nvGrpSpPr>
            <p:cNvPr id="38" name="Group 37"/>
            <p:cNvGrpSpPr/>
            <p:nvPr/>
          </p:nvGrpSpPr>
          <p:grpSpPr>
            <a:xfrm>
              <a:off x="6357541" y="2421437"/>
              <a:ext cx="2634059" cy="914400"/>
              <a:chOff x="6357541" y="2421437"/>
              <a:chExt cx="2634059" cy="914400"/>
            </a:xfrm>
          </p:grpSpPr>
          <p:sp>
            <p:nvSpPr>
              <p:cNvPr id="78" name="Right Brace 77"/>
              <p:cNvSpPr/>
              <p:nvPr/>
            </p:nvSpPr>
            <p:spPr>
              <a:xfrm>
                <a:off x="6357541" y="2421437"/>
                <a:ext cx="290779" cy="914400"/>
              </a:xfrm>
              <a:prstGeom prst="rightBrace">
                <a:avLst>
                  <a:gd name="adj1" fmla="val 8333"/>
                  <a:gd name="adj2" fmla="val 49371"/>
                </a:avLst>
              </a:prstGeom>
              <a:ln w="2222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6629399" y="2876071"/>
                <a:ext cx="914401" cy="1"/>
              </a:xfrm>
              <a:prstGeom prst="line">
                <a:avLst/>
              </a:prstGeom>
              <a:ln w="317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543800" y="2495071"/>
                <a:ext cx="1447800" cy="551618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 smtClean="0"/>
                  <a:t>RWJF Health </a:t>
                </a:r>
                <a:r>
                  <a:rPr lang="en-US" sz="1050" b="1" dirty="0"/>
                  <a:t>scores for each county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-274590" y="2532356"/>
              <a:ext cx="5166520" cy="3881337"/>
              <a:chOff x="-274590" y="2532356"/>
              <a:chExt cx="5166520" cy="3881337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-274590" y="2532356"/>
                <a:ext cx="1369989" cy="1014977"/>
                <a:chOff x="-274590" y="2532356"/>
                <a:chExt cx="1369989" cy="1014977"/>
              </a:xfrm>
            </p:grpSpPr>
            <p:sp>
              <p:nvSpPr>
                <p:cNvPr id="76" name="Right Brace 75"/>
                <p:cNvSpPr/>
                <p:nvPr/>
              </p:nvSpPr>
              <p:spPr>
                <a:xfrm rot="10800000">
                  <a:off x="866798" y="2632933"/>
                  <a:ext cx="228601" cy="914400"/>
                </a:xfrm>
                <a:prstGeom prst="rightBrace">
                  <a:avLst>
                    <a:gd name="adj1" fmla="val 8333"/>
                    <a:gd name="adj2" fmla="val 51258"/>
                  </a:avLst>
                </a:prstGeom>
                <a:ln w="222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-274590" y="2532356"/>
                  <a:ext cx="1127233" cy="1014977"/>
                </a:xfrm>
                <a:prstGeom prst="rect">
                  <a:avLst/>
                </a:prstGeom>
                <a:noFill/>
                <a:ln w="22225">
                  <a:solidFill>
                    <a:schemeClr val="bg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dirty="0"/>
                    <a:t>Legend. Colors may represent quintiles, bins or categories</a:t>
                  </a: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0" y="4194807"/>
                <a:ext cx="3276600" cy="769443"/>
                <a:chOff x="0" y="4194807"/>
                <a:chExt cx="3276600" cy="769443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1371600" y="4423407"/>
                  <a:ext cx="1905000" cy="0"/>
                </a:xfrm>
                <a:prstGeom prst="straightConnector1">
                  <a:avLst/>
                </a:prstGeom>
                <a:ln w="28575">
                  <a:solidFill>
                    <a:schemeClr val="bg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0" y="4194807"/>
                  <a:ext cx="1371600" cy="769443"/>
                </a:xfrm>
                <a:prstGeom prst="rect">
                  <a:avLst/>
                </a:prstGeom>
                <a:noFill/>
                <a:ln w="22225">
                  <a:solidFill>
                    <a:schemeClr val="bg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dirty="0"/>
                    <a:t>Regions where MLH operates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-232332" y="5213365"/>
                <a:ext cx="5124262" cy="1200328"/>
                <a:chOff x="-232332" y="5213365"/>
                <a:chExt cx="5124262" cy="1200328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191000" y="5350963"/>
                  <a:ext cx="700930" cy="573107"/>
                </a:xfrm>
                <a:prstGeom prst="ellipse">
                  <a:avLst/>
                </a:prstGeom>
                <a:noFill/>
                <a:ln w="2222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-232332" y="5213365"/>
                  <a:ext cx="4423332" cy="1200328"/>
                  <a:chOff x="-232332" y="5213365"/>
                  <a:chExt cx="4423332" cy="1200328"/>
                </a:xfrm>
              </p:grpSpPr>
              <p:cxnSp>
                <p:nvCxnSpPr>
                  <p:cNvPr id="67" name="Straight Arrow Connector 66"/>
                  <p:cNvCxnSpPr/>
                  <p:nvPr/>
                </p:nvCxnSpPr>
                <p:spPr>
                  <a:xfrm>
                    <a:off x="1676400" y="5695471"/>
                    <a:ext cx="2514600" cy="0"/>
                  </a:xfrm>
                  <a:prstGeom prst="straightConnector1">
                    <a:avLst/>
                  </a:prstGeom>
                  <a:ln w="28575">
                    <a:solidFill>
                      <a:schemeClr val="bg2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-232332" y="5213365"/>
                    <a:ext cx="1981200" cy="1200328"/>
                    <a:chOff x="-232332" y="5213365"/>
                    <a:chExt cx="1981200" cy="1200328"/>
                  </a:xfrm>
                </p:grpSpPr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-232332" y="5213365"/>
                      <a:ext cx="1981200" cy="12003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chemeClr val="bg2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b="1" dirty="0"/>
                        <a:t>Main Line Health </a:t>
                      </a:r>
                    </a:p>
                    <a:p>
                      <a:endParaRPr lang="en-US" sz="1050" b="1" dirty="0"/>
                    </a:p>
                    <a:p>
                      <a:r>
                        <a:rPr lang="en-US" sz="1050" b="1" dirty="0"/>
                        <a:t>Hospitals  </a:t>
                      </a:r>
                    </a:p>
                    <a:p>
                      <a:endParaRPr lang="en-US" sz="1050" b="1" dirty="0"/>
                    </a:p>
                    <a:p>
                      <a:r>
                        <a:rPr lang="en-US" sz="1050" b="1" dirty="0"/>
                        <a:t>and centers</a:t>
                      </a:r>
                    </a:p>
                  </p:txBody>
                </p:sp>
                <p:pic>
                  <p:nvPicPr>
                    <p:cNvPr id="72" name="Picture 2" descr="hospital_symbol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66800" y="5619271"/>
                      <a:ext cx="381000" cy="3810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2"/>
                      </a:solidFill>
                    </a:ln>
                  </p:spPr>
                </p:pic>
                <p:pic>
                  <p:nvPicPr>
                    <p:cNvPr id="73" name="Picture 3" descr="other_MLH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4900" y="6056924"/>
                      <a:ext cx="304800" cy="3048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2"/>
                      </a:solidFill>
                    </a:ln>
                  </p:spPr>
                </p:pic>
              </p:grpSp>
            </p:grpSp>
          </p:grpSp>
        </p:grpSp>
        <p:grpSp>
          <p:nvGrpSpPr>
            <p:cNvPr id="41" name="Group 40"/>
            <p:cNvGrpSpPr/>
            <p:nvPr/>
          </p:nvGrpSpPr>
          <p:grpSpPr>
            <a:xfrm>
              <a:off x="4497616" y="3611520"/>
              <a:ext cx="4951184" cy="860524"/>
              <a:chOff x="4497616" y="3611520"/>
              <a:chExt cx="4951184" cy="860524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H="1">
                <a:off x="6357541" y="3995165"/>
                <a:ext cx="1501768" cy="0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4497616" y="3928813"/>
                <a:ext cx="1833961" cy="72695"/>
              </a:xfrm>
              <a:prstGeom prst="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772400" y="3611520"/>
                <a:ext cx="1676400" cy="86052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When you select a </a:t>
                </a:r>
                <a:r>
                  <a:rPr lang="en-US" sz="1050" b="1" dirty="0" smtClean="0"/>
                  <a:t>Social determinant </a:t>
                </a:r>
                <a:r>
                  <a:rPr lang="en-US" sz="1050" b="1" dirty="0"/>
                  <a:t>of health, this information changes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943600" y="4969964"/>
              <a:ext cx="3337997" cy="706072"/>
              <a:chOff x="5943600" y="4969964"/>
              <a:chExt cx="3337997" cy="706072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H="1">
                <a:off x="5943600" y="5350964"/>
                <a:ext cx="1371600" cy="0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315201" y="4969964"/>
                <a:ext cx="1966396" cy="70607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/>
                  <a:t>Planning Districts  from Philadelphia Community Health Assessment</a:t>
                </a: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177332" y="5900732"/>
            <a:ext cx="6839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5"/>
              </a:rPr>
              <a:t>https://cphratlimr.shinyapps.io/CPHR_PopulationHealthDashboard</a:t>
            </a:r>
            <a:r>
              <a:rPr lang="en-US" sz="1600" b="1" dirty="0" smtClean="0">
                <a:hlinkClick r:id="rId5"/>
              </a:rPr>
              <a:t>/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6441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05800" y="6324600"/>
            <a:ext cx="647284" cy="533534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27</a:t>
            </a:fld>
            <a:endParaRPr lang="uk-UA" dirty="0"/>
          </a:p>
        </p:txBody>
      </p:sp>
      <p:sp>
        <p:nvSpPr>
          <p:cNvPr id="3" name="Shape 375"/>
          <p:cNvSpPr txBox="1">
            <a:spLocks/>
          </p:cNvSpPr>
          <p:nvPr/>
        </p:nvSpPr>
        <p:spPr>
          <a:xfrm>
            <a:off x="111211" y="4038600"/>
            <a:ext cx="4460789" cy="25589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" sz="8800" b="1" dirty="0"/>
          </a:p>
        </p:txBody>
      </p:sp>
      <p:sp>
        <p:nvSpPr>
          <p:cNvPr id="5" name="Shape 375"/>
          <p:cNvSpPr txBox="1">
            <a:spLocks/>
          </p:cNvSpPr>
          <p:nvPr/>
        </p:nvSpPr>
        <p:spPr>
          <a:xfrm>
            <a:off x="3200400" y="685800"/>
            <a:ext cx="4732638" cy="1219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/>
              <a:t>Final Thoughts </a:t>
            </a:r>
            <a:endParaRPr lang="en" sz="16600" b="1" dirty="0"/>
          </a:p>
        </p:txBody>
      </p:sp>
    </p:spTree>
    <p:extLst>
      <p:ext uri="{BB962C8B-B14F-4D97-AF65-F5344CB8AC3E}">
        <p14:creationId xmlns:p14="http://schemas.microsoft.com/office/powerpoint/2010/main" val="142436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28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357" y="1629993"/>
            <a:ext cx="3642240" cy="496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6" y="457200"/>
            <a:ext cx="517771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05800" y="6324600"/>
            <a:ext cx="647284" cy="533534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29</a:t>
            </a:fld>
            <a:endParaRPr lang="uk-UA" dirty="0"/>
          </a:p>
        </p:txBody>
      </p:sp>
      <p:sp>
        <p:nvSpPr>
          <p:cNvPr id="3" name="Shape 375"/>
          <p:cNvSpPr txBox="1">
            <a:spLocks/>
          </p:cNvSpPr>
          <p:nvPr/>
        </p:nvSpPr>
        <p:spPr>
          <a:xfrm>
            <a:off x="111211" y="4038600"/>
            <a:ext cx="4460789" cy="25589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000" b="1" dirty="0" smtClean="0"/>
          </a:p>
          <a:p>
            <a:r>
              <a:rPr lang="en-US" sz="2000" b="1" dirty="0" smtClean="0"/>
              <a:t>T: @NormaPadron_</a:t>
            </a:r>
          </a:p>
          <a:p>
            <a:r>
              <a:rPr lang="en-US" sz="2000" b="1" dirty="0" smtClean="0"/>
              <a:t>E: </a:t>
            </a:r>
            <a:r>
              <a:rPr lang="en-US" sz="2000" b="1" dirty="0" err="1" smtClean="0"/>
              <a:t>PadronN@mlhs.org</a:t>
            </a:r>
            <a:r>
              <a:rPr lang="en-US" sz="8800" b="1" dirty="0" smtClean="0"/>
              <a:t> </a:t>
            </a:r>
            <a:endParaRPr lang="en" sz="8800" b="1" dirty="0"/>
          </a:p>
        </p:txBody>
      </p:sp>
      <p:sp>
        <p:nvSpPr>
          <p:cNvPr id="5" name="Shape 375"/>
          <p:cNvSpPr txBox="1">
            <a:spLocks/>
          </p:cNvSpPr>
          <p:nvPr/>
        </p:nvSpPr>
        <p:spPr>
          <a:xfrm>
            <a:off x="3200400" y="685800"/>
            <a:ext cx="4732638" cy="1219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/>
              <a:t>Thank You! </a:t>
            </a:r>
            <a:endParaRPr lang="en" sz="16600" b="1" dirty="0"/>
          </a:p>
        </p:txBody>
      </p:sp>
    </p:spTree>
    <p:extLst>
      <p:ext uri="{BB962C8B-B14F-4D97-AF65-F5344CB8AC3E}">
        <p14:creationId xmlns:p14="http://schemas.microsoft.com/office/powerpoint/2010/main" val="173396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682659" y="4354284"/>
            <a:ext cx="3675300" cy="221361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150" y="1600200"/>
            <a:ext cx="3675192" cy="2754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631" y="2588220"/>
            <a:ext cx="5763453" cy="39950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644991" y="2667000"/>
            <a:ext cx="488609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29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>
                <a:ea typeface="Al Nile" charset="-78"/>
                <a:cs typeface="Al Nile" charset="-78"/>
              </a:rPr>
              <a:t>Associate </a:t>
            </a:r>
            <a:r>
              <a:rPr lang="en-US" sz="2000" dirty="0">
                <a:ea typeface="Al Nile" charset="-78"/>
                <a:cs typeface="Al Nile" charset="-78"/>
              </a:rPr>
              <a:t>Director </a:t>
            </a:r>
            <a:r>
              <a:rPr lang="mr-IN" sz="2000" dirty="0">
                <a:ea typeface="Al Nile" charset="-78"/>
                <a:cs typeface="Al Nile" charset="-78"/>
              </a:rPr>
              <a:t>–</a:t>
            </a:r>
            <a:r>
              <a:rPr lang="en-US" sz="2000" b="1" dirty="0">
                <a:ea typeface="Al Nile" charset="-78"/>
                <a:cs typeface="Al Nile" charset="-78"/>
              </a:rPr>
              <a:t>MLHS Center for Population Health Research </a:t>
            </a:r>
          </a:p>
          <a:p>
            <a:pPr marL="0" indent="0">
              <a:buNone/>
            </a:pPr>
            <a:r>
              <a:rPr lang="en-US" sz="2000" dirty="0" smtClean="0">
                <a:ea typeface="Al Nile" charset="-78"/>
                <a:cs typeface="Al Nile" charset="-78"/>
              </a:rPr>
              <a:t>Assistant </a:t>
            </a:r>
            <a:r>
              <a:rPr lang="en-US" sz="2000" dirty="0">
                <a:ea typeface="Al Nile" charset="-78"/>
                <a:cs typeface="Al Nile" charset="-78"/>
              </a:rPr>
              <a:t>Professor </a:t>
            </a:r>
            <a:r>
              <a:rPr lang="mr-IN" sz="2000" dirty="0">
                <a:ea typeface="Al Nile" charset="-78"/>
                <a:cs typeface="Al Nile" charset="-78"/>
              </a:rPr>
              <a:t>–</a:t>
            </a:r>
            <a:r>
              <a:rPr lang="en-US" sz="2000" b="1" dirty="0">
                <a:ea typeface="Al Nile" charset="-78"/>
                <a:cs typeface="Al Nile" charset="-78"/>
              </a:rPr>
              <a:t>Thomas Jefferson College of Population Health</a:t>
            </a:r>
          </a:p>
          <a:p>
            <a:pPr marL="0" indent="0">
              <a:buNone/>
            </a:pPr>
            <a:r>
              <a:rPr lang="en-US" sz="2000" dirty="0" smtClean="0">
                <a:ea typeface="Al Nile" charset="-78"/>
                <a:cs typeface="Al Nile" charset="-78"/>
              </a:rPr>
              <a:t>Chair </a:t>
            </a:r>
            <a:r>
              <a:rPr lang="mr-IN" sz="2000" dirty="0">
                <a:ea typeface="Al Nile" charset="-78"/>
                <a:cs typeface="Al Nile" charset="-78"/>
              </a:rPr>
              <a:t>–</a:t>
            </a:r>
            <a:r>
              <a:rPr lang="en-US" sz="2000" b="1" dirty="0">
                <a:ea typeface="Al Nile" charset="-78"/>
                <a:cs typeface="Al Nile" charset="-78"/>
              </a:rPr>
              <a:t>Industry Advisory Board of </a:t>
            </a:r>
            <a:r>
              <a:rPr lang="en-US" sz="2000" b="1" dirty="0" smtClean="0">
                <a:ea typeface="Al Nile" charset="-78"/>
                <a:cs typeface="Al Nile" charset="-78"/>
              </a:rPr>
              <a:t>the National Science Foundation Center </a:t>
            </a:r>
            <a:r>
              <a:rPr lang="en-US" sz="2000" b="1" dirty="0">
                <a:ea typeface="Al Nile" charset="-78"/>
                <a:cs typeface="Al Nile" charset="-78"/>
              </a:rPr>
              <a:t>for Health Organization Transformation  </a:t>
            </a:r>
            <a:endParaRPr lang="en-US" sz="2000" b="1" dirty="0" smtClean="0">
              <a:ea typeface="Al Nile" charset="-78"/>
              <a:cs typeface="Al Nile" charset="-78"/>
            </a:endParaRPr>
          </a:p>
          <a:p>
            <a:pPr marL="0" indent="0">
              <a:buNone/>
            </a:pPr>
            <a:endParaRPr lang="en-US" sz="2400" b="1" dirty="0" smtClean="0">
              <a:latin typeface="+mj-lt"/>
              <a:ea typeface="Al Nile" charset="-78"/>
              <a:cs typeface="Al Nile" charset="-78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  <a:ea typeface="Al Nile" charset="-78"/>
                <a:cs typeface="Al Nile" charset="-78"/>
              </a:rPr>
              <a:t>Previously</a:t>
            </a:r>
            <a:r>
              <a:rPr lang="en-US" sz="2400" b="1" dirty="0">
                <a:latin typeface="+mj-lt"/>
                <a:ea typeface="Al Nile" charset="-78"/>
                <a:cs typeface="Al Nile" charset="-78"/>
              </a:rPr>
              <a:t>: </a:t>
            </a:r>
            <a:r>
              <a:rPr lang="en-US" sz="2000" b="1" dirty="0">
                <a:latin typeface="+mj-lt"/>
                <a:ea typeface="Al Nile" charset="-78"/>
                <a:cs typeface="Al Nile" charset="-78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+mj-lt"/>
                <a:ea typeface="Al Nile" charset="-78"/>
                <a:cs typeface="Al Nile" charset="-78"/>
              </a:rPr>
              <a:t>Assistant Professor of Health Economics </a:t>
            </a:r>
            <a:r>
              <a:rPr lang="mr-IN" sz="2000" dirty="0">
                <a:latin typeface="+mj-lt"/>
                <a:ea typeface="Al Nile" charset="-78"/>
                <a:cs typeface="Al Nile" charset="-78"/>
              </a:rPr>
              <a:t>–</a:t>
            </a:r>
            <a:r>
              <a:rPr lang="en-US" sz="2000" b="1" dirty="0">
                <a:latin typeface="+mj-lt"/>
                <a:ea typeface="Al Nile" charset="-78"/>
                <a:cs typeface="Al Nile" charset="-78"/>
              </a:rPr>
              <a:t>Icahn School of Medicine at Mount Sinai</a:t>
            </a:r>
          </a:p>
          <a:p>
            <a:pPr marL="0" indent="0">
              <a:buNone/>
            </a:pPr>
            <a:r>
              <a:rPr lang="en-US" sz="2000" dirty="0">
                <a:latin typeface="+mj-lt"/>
                <a:ea typeface="Al Nile" charset="-78"/>
                <a:cs typeface="Al Nile" charset="-78"/>
              </a:rPr>
              <a:t>Research Scientist </a:t>
            </a:r>
            <a:r>
              <a:rPr lang="mr-IN" sz="2000" dirty="0">
                <a:latin typeface="+mj-lt"/>
                <a:ea typeface="Al Nile" charset="-78"/>
                <a:cs typeface="Al Nile" charset="-78"/>
              </a:rPr>
              <a:t>–</a:t>
            </a:r>
            <a:r>
              <a:rPr lang="en-US" sz="2000" b="1" dirty="0">
                <a:latin typeface="+mj-lt"/>
                <a:ea typeface="Al Nile" charset="-78"/>
                <a:cs typeface="Al Nile" charset="-78"/>
              </a:rPr>
              <a:t>Center for Health Innovation, The New York Academy of Medicine  </a:t>
            </a:r>
          </a:p>
          <a:p>
            <a:pPr marL="285750" indent="-285750">
              <a:buFont typeface="Arial" charset="0"/>
              <a:buChar char="•"/>
            </a:pPr>
            <a:endParaRPr lang="en-US" sz="1800" b="1" dirty="0">
              <a:latin typeface="+mj-lt"/>
              <a:ea typeface="Al Nile" charset="-78"/>
              <a:cs typeface="Al Nile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my prior work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82267"/>
            <a:ext cx="6376650" cy="4764900"/>
          </a:xfrm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  <a:p>
            <a:pPr indent="-457200">
              <a:spcBef>
                <a:spcPts val="0"/>
              </a:spcBef>
              <a:buClrTx/>
              <a:buSzTx/>
              <a:buFont typeface="Wingdings" charset="2"/>
              <a:buChar char="§"/>
            </a:pPr>
            <a:r>
              <a:rPr lang="en-US" sz="2400" dirty="0" smtClean="0"/>
              <a:t>Collaborating with </a:t>
            </a:r>
            <a:r>
              <a:rPr lang="en-US" sz="2400" b="1" dirty="0" smtClean="0"/>
              <a:t>cities</a:t>
            </a:r>
            <a:r>
              <a:rPr lang="en-US" sz="2400" dirty="0" smtClean="0"/>
              <a:t> and states for the design, implementation and evaluation of policies to advance health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sz="2400" dirty="0" smtClean="0"/>
              <a:t> </a:t>
            </a:r>
          </a:p>
          <a:p>
            <a:pPr lvl="1" indent="-457200">
              <a:buClrTx/>
              <a:buSzTx/>
              <a:buFont typeface="Wingdings" charset="2"/>
              <a:buChar char="§"/>
            </a:pPr>
            <a:r>
              <a:rPr lang="en-US" sz="1800" dirty="0" smtClean="0">
                <a:latin typeface="+mj-lt"/>
              </a:rPr>
              <a:t>San Antonio, New York State and City, Philadelphia</a:t>
            </a:r>
          </a:p>
          <a:p>
            <a:pPr lvl="1" indent="-457200">
              <a:buClrTx/>
              <a:buSzTx/>
              <a:buFont typeface="Wingdings" charset="2"/>
              <a:buChar char="§"/>
            </a:pPr>
            <a:endParaRPr lang="en-US" sz="1800" dirty="0" smtClean="0">
              <a:latin typeface="+mj-lt"/>
            </a:endParaRPr>
          </a:p>
          <a:p>
            <a:pPr lvl="1" indent="-457200">
              <a:buClrTx/>
              <a:buSzTx/>
              <a:buFont typeface="Wingdings" charset="2"/>
              <a:buChar char="§"/>
            </a:pPr>
            <a:r>
              <a:rPr lang="en-US" sz="1800" dirty="0" smtClean="0">
                <a:latin typeface="+mj-lt"/>
              </a:rPr>
              <a:t>New York State Health Foundation, Robert Wood Johnson Foundation</a:t>
            </a:r>
          </a:p>
          <a:p>
            <a:pPr lvl="1" indent="-457200">
              <a:buClrTx/>
              <a:buSzTx/>
              <a:buFont typeface="Wingdings" charset="2"/>
              <a:buChar char="§"/>
            </a:pPr>
            <a:endParaRPr lang="en-US" sz="1800" dirty="0" smtClean="0">
              <a:latin typeface="+mj-lt"/>
            </a:endParaRPr>
          </a:p>
          <a:p>
            <a:pPr lvl="1" indent="-457200">
              <a:buClrTx/>
              <a:buSzTx/>
              <a:buFont typeface="Wingdings" charset="2"/>
              <a:buChar char="§"/>
            </a:pPr>
            <a:r>
              <a:rPr lang="en-US" sz="1800" dirty="0" smtClean="0">
                <a:latin typeface="+mj-lt"/>
              </a:rPr>
              <a:t>Engagement with local organizations and initiatives: </a:t>
            </a:r>
            <a:r>
              <a:rPr lang="en-US" sz="1800" i="1" dirty="0" smtClean="0">
                <a:latin typeface="+mj-lt"/>
              </a:rPr>
              <a:t>East Harlem coalition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i="1" dirty="0" smtClean="0">
                <a:latin typeface="+mj-lt"/>
              </a:rPr>
              <a:t>age-friendly NYC </a:t>
            </a:r>
          </a:p>
          <a:p>
            <a:pPr indent="-457200">
              <a:spcBef>
                <a:spcPts val="0"/>
              </a:spcBef>
              <a:buClrTx/>
              <a:buSzTx/>
              <a:buFont typeface="Wingdings" charset="2"/>
              <a:buChar char="§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1550417" cy="29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my prior work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682267"/>
            <a:ext cx="6148050" cy="4764900"/>
          </a:xfrm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800" dirty="0" smtClean="0"/>
              <a:t>Collaborations with payers and health plans to design and evaluate pilot interventions to address health needs of patients with multiple risks/conditions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 smtClean="0"/>
          </a:p>
          <a:p>
            <a:pPr lvl="1" indent="-457200">
              <a:buClrTx/>
              <a:buSzTx/>
              <a:buFont typeface="Wingdings" charset="2"/>
              <a:buChar char="§"/>
            </a:pPr>
            <a:r>
              <a:rPr lang="en-US" sz="2000" dirty="0" smtClean="0">
                <a:latin typeface="+mj-lt"/>
              </a:rPr>
              <a:t>Sickle cell disease, liver cancer and post-partum care setting </a:t>
            </a: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" y="1524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9175"/>
            <a:ext cx="2038350" cy="2038350"/>
          </a:xfrm>
          <a:prstGeom prst="rect">
            <a:avLst/>
          </a:prstGeom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93700" y="868088"/>
            <a:ext cx="6462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Some of my current work</a:t>
            </a:r>
            <a:endParaRPr sz="3600" dirty="0">
              <a:solidFill>
                <a:schemeClr val="bg2"/>
              </a:solidFill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93700" y="2230850"/>
            <a:ext cx="78021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Raleway"/>
              <a:buChar char="▷"/>
            </a:pP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The Center for Population Health </a:t>
            </a:r>
            <a:r>
              <a:rPr lang="en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Research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 (CPHR)</a:t>
            </a:r>
            <a:r>
              <a:rPr lang="en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at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MLHS</a:t>
            </a:r>
            <a:r>
              <a:rPr lang="en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is a joint effort between </a:t>
            </a:r>
            <a:r>
              <a:rPr lang="en" sz="2400" b="1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Main Line Health</a:t>
            </a: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, the </a:t>
            </a:r>
            <a:r>
              <a:rPr lang="en" sz="2400" b="1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Lankenau Institute for Medical Research </a:t>
            </a: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and the </a:t>
            </a:r>
            <a:r>
              <a:rPr lang="en" sz="2400" b="1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Jefferson College of Population Health</a:t>
            </a:r>
            <a:r>
              <a:rPr lang="en" sz="2400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. </a:t>
            </a:r>
            <a:endParaRPr sz="2400" dirty="0">
              <a:solidFill>
                <a:schemeClr val="tx1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sz="2400" dirty="0">
              <a:solidFill>
                <a:schemeClr val="tx1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Raleway"/>
              <a:buChar char="▷"/>
            </a:pPr>
            <a:r>
              <a:rPr lang="en-US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The central focus of CPHR is to advance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population health research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 and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implementation strategies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across MLHS</a:t>
            </a:r>
            <a:r>
              <a:rPr lang="en" sz="2400" dirty="0" smtClean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 </a:t>
            </a:r>
            <a:endParaRPr sz="2400" dirty="0">
              <a:solidFill>
                <a:schemeClr val="tx1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indent="0">
              <a:buNone/>
            </a:pPr>
            <a:endParaRPr sz="2400" dirty="0">
              <a:solidFill>
                <a:schemeClr val="tx1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5257270"/>
            <a:ext cx="5118100" cy="15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0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About me and prior work in applied research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The increasing complexity of health care delivery </a:t>
            </a:r>
          </a:p>
          <a:p>
            <a:pPr marL="495300" lvl="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Investment in R&amp;D in Health Services Delivery </a:t>
            </a:r>
          </a:p>
          <a:p>
            <a:pPr marL="4953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Algorithmic Bias</a:t>
            </a:r>
          </a:p>
          <a:p>
            <a:pPr marL="838200" lvl="1" indent="-342900">
              <a:buFont typeface="Wingdings" charset="2"/>
              <a:buChar char="q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Opportunities and challenges for applied R&amp;D in Health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26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Complexity of Health Services Delivery</a:t>
            </a:r>
            <a:endParaRPr lang="en-US" sz="2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b="0" smtClean="0"/>
              <a:t>9</a:t>
            </a:fld>
            <a:endParaRPr lang="uk-UA" b="0"/>
          </a:p>
        </p:txBody>
      </p:sp>
      <p:sp>
        <p:nvSpPr>
          <p:cNvPr id="4" name="Rectangle 3"/>
          <p:cNvSpPr/>
          <p:nvPr/>
        </p:nvSpPr>
        <p:spPr bwMode="auto">
          <a:xfrm>
            <a:off x="3346622" y="1765773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Primary Care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821387" y="1752600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96152" y="1765986"/>
            <a:ext cx="1143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Cancer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344562" y="5192088"/>
            <a:ext cx="4069061" cy="4281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Post Acute Strategies</a:t>
            </a:r>
          </a:p>
        </p:txBody>
      </p:sp>
      <p:sp>
        <p:nvSpPr>
          <p:cNvPr id="11" name="Rounded Rectangle 2"/>
          <p:cNvSpPr>
            <a:spLocks noChangeArrowheads="1"/>
          </p:cNvSpPr>
          <p:nvPr/>
        </p:nvSpPr>
        <p:spPr bwMode="auto">
          <a:xfrm>
            <a:off x="3344563" y="299399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MSSP</a:t>
            </a:r>
          </a:p>
        </p:txBody>
      </p:sp>
      <p:sp>
        <p:nvSpPr>
          <p:cNvPr id="13" name="Rounded Rectangle 22"/>
          <p:cNvSpPr>
            <a:spLocks noChangeArrowheads="1"/>
          </p:cNvSpPr>
          <p:nvPr/>
        </p:nvSpPr>
        <p:spPr bwMode="auto">
          <a:xfrm>
            <a:off x="4833121" y="3720414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Arial" charset="0"/>
              </a:rPr>
              <a:t>Devices</a:t>
            </a:r>
          </a:p>
        </p:txBody>
      </p:sp>
      <p:sp>
        <p:nvSpPr>
          <p:cNvPr id="14" name="Rounded Rectangle 23"/>
          <p:cNvSpPr>
            <a:spLocks noChangeArrowheads="1"/>
          </p:cNvSpPr>
          <p:nvPr/>
        </p:nvSpPr>
        <p:spPr bwMode="auto">
          <a:xfrm>
            <a:off x="4826943" y="2978493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HQEP</a:t>
            </a:r>
          </a:p>
        </p:txBody>
      </p:sp>
      <p:sp>
        <p:nvSpPr>
          <p:cNvPr id="15" name="Rounded Rectangle 24"/>
          <p:cNvSpPr>
            <a:spLocks noChangeArrowheads="1"/>
          </p:cNvSpPr>
          <p:nvPr/>
        </p:nvSpPr>
        <p:spPr bwMode="auto">
          <a:xfrm>
            <a:off x="6307264" y="3029340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Bundles</a:t>
            </a:r>
          </a:p>
        </p:txBody>
      </p:sp>
      <p:sp>
        <p:nvSpPr>
          <p:cNvPr id="17" name="Rounded Rectangle 26"/>
          <p:cNvSpPr>
            <a:spLocks noChangeArrowheads="1"/>
          </p:cNvSpPr>
          <p:nvPr/>
        </p:nvSpPr>
        <p:spPr bwMode="auto">
          <a:xfrm>
            <a:off x="3384506" y="3689837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>
                <a:solidFill>
                  <a:srgbClr val="FFFFFF"/>
                </a:solidFill>
                <a:latin typeface="Arial" charset="0"/>
              </a:rPr>
              <a:t>Commercial</a:t>
            </a:r>
          </a:p>
        </p:txBody>
      </p:sp>
      <p:sp>
        <p:nvSpPr>
          <p:cNvPr id="19" name="Rounded Rectangle 31"/>
          <p:cNvSpPr>
            <a:spLocks noChangeArrowheads="1"/>
          </p:cNvSpPr>
          <p:nvPr/>
        </p:nvSpPr>
        <p:spPr bwMode="auto">
          <a:xfrm>
            <a:off x="6281736" y="3834048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Partnership</a:t>
            </a: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821387" y="4462335"/>
            <a:ext cx="1131888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FFFFFF"/>
                </a:solidFill>
                <a:latin typeface="Arial" charset="0"/>
              </a:rPr>
              <a:t>Bundles</a:t>
            </a:r>
          </a:p>
        </p:txBody>
      </p:sp>
      <p:sp>
        <p:nvSpPr>
          <p:cNvPr id="24" name="Right Brace 23"/>
          <p:cNvSpPr/>
          <p:nvPr/>
        </p:nvSpPr>
        <p:spPr>
          <a:xfrm rot="10800000">
            <a:off x="2438400" y="1752600"/>
            <a:ext cx="304799" cy="1066800"/>
          </a:xfrm>
          <a:prstGeom prst="rightBrace">
            <a:avLst/>
          </a:prstGeom>
          <a:ln w="3175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728857" y="1765773"/>
            <a:ext cx="1143000" cy="1066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</a:rPr>
              <a:t>Service lines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41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9659B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5675</TotalTime>
  <Words>1259</Words>
  <Application>Microsoft Macintosh PowerPoint</Application>
  <PresentationFormat>On-screen Show (4:3)</PresentationFormat>
  <Paragraphs>258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Cordelia template</vt:lpstr>
      <vt:lpstr>Algorithmic Bias in Health Care Delivery–Opportunities and Challenges</vt:lpstr>
      <vt:lpstr>Outline </vt:lpstr>
      <vt:lpstr>About Me</vt:lpstr>
      <vt:lpstr>About Me</vt:lpstr>
      <vt:lpstr>Some of my prior work </vt:lpstr>
      <vt:lpstr>Some of my prior work </vt:lpstr>
      <vt:lpstr>Some of my current work</vt:lpstr>
      <vt:lpstr>Outline </vt:lpstr>
      <vt:lpstr>Increasing Complexity of Health Services Delivery</vt:lpstr>
      <vt:lpstr>Increasing Complexity of Health Services Delivery </vt:lpstr>
      <vt:lpstr>Increasing Complexity of Health Services Delivery </vt:lpstr>
      <vt:lpstr>Investments Needed to Compete in the ”New World” of Care Delivery</vt:lpstr>
      <vt:lpstr> Health Care Delivery Imperatives are Inherently Data-Driven</vt:lpstr>
      <vt:lpstr>Outline </vt:lpstr>
      <vt:lpstr>Investment in R&amp;D for Health Services Delivery</vt:lpstr>
      <vt:lpstr>Investment in R&amp;D for Health Services Delivery</vt:lpstr>
      <vt:lpstr>PowerPoint Presentation</vt:lpstr>
      <vt:lpstr>Outline </vt:lpstr>
      <vt:lpstr>Algorithmic Bias</vt:lpstr>
      <vt:lpstr>Redesigning the process of delivery To address and prevent bias</vt:lpstr>
      <vt:lpstr>Goals for Tool-building and Applied R&amp;D</vt:lpstr>
      <vt:lpstr>Redesigning the process of delivery To address and prevent bias</vt:lpstr>
      <vt:lpstr>Redesigning the process of algorithmic design for health care delivery </vt:lpstr>
      <vt:lpstr>Example- Process</vt:lpstr>
      <vt:lpstr>Population Health Dashboard</vt:lpstr>
      <vt:lpstr>Population Health Dashboard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Kathryn Naum</cp:lastModifiedBy>
  <cp:revision>166</cp:revision>
  <cp:lastPrinted>2018-02-25T23:12:07Z</cp:lastPrinted>
  <dcterms:modified xsi:type="dcterms:W3CDTF">2018-03-27T15:07:34Z</dcterms:modified>
</cp:coreProperties>
</file>