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33" r:id="rId2"/>
    <p:sldMasterId id="2147483816" r:id="rId3"/>
  </p:sldMasterIdLst>
  <p:notesMasterIdLst>
    <p:notesMasterId r:id="rId15"/>
  </p:notesMasterIdLst>
  <p:handoutMasterIdLst>
    <p:handoutMasterId r:id="rId16"/>
  </p:handoutMasterIdLst>
  <p:sldIdLst>
    <p:sldId id="358" r:id="rId4"/>
    <p:sldId id="376" r:id="rId5"/>
    <p:sldId id="387" r:id="rId6"/>
    <p:sldId id="375" r:id="rId7"/>
    <p:sldId id="380" r:id="rId8"/>
    <p:sldId id="389" r:id="rId9"/>
    <p:sldId id="382" r:id="rId10"/>
    <p:sldId id="378" r:id="rId11"/>
    <p:sldId id="384" r:id="rId12"/>
    <p:sldId id="388" r:id="rId13"/>
    <p:sldId id="372" r:id="rId1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636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1386">
          <p15:clr>
            <a:srgbClr val="A4A3A4"/>
          </p15:clr>
        </p15:guide>
        <p15:guide id="6" pos="2880">
          <p15:clr>
            <a:srgbClr val="A4A3A4"/>
          </p15:clr>
        </p15:guide>
        <p15:guide id="7" pos="5328">
          <p15:clr>
            <a:srgbClr val="A4A3A4"/>
          </p15:clr>
        </p15:guide>
        <p15:guide id="8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F7C"/>
    <a:srgbClr val="008542"/>
    <a:srgbClr val="E8E8E8"/>
    <a:srgbClr val="FDC82F"/>
    <a:srgbClr val="009FDA"/>
    <a:srgbClr val="001FA1"/>
    <a:srgbClr val="0066A1"/>
    <a:srgbClr val="E37222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4"/>
    <p:restoredTop sz="70636"/>
  </p:normalViewPr>
  <p:slideViewPr>
    <p:cSldViewPr snapToGrid="0" showGuides="1">
      <p:cViewPr>
        <p:scale>
          <a:sx n="84" d="100"/>
          <a:sy n="84" d="100"/>
        </p:scale>
        <p:origin x="208" y="80"/>
      </p:cViewPr>
      <p:guideLst>
        <p:guide orient="horz" pos="2160"/>
        <p:guide orient="horz" pos="1008"/>
        <p:guide orient="horz" pos="636"/>
        <p:guide orient="horz" pos="3744"/>
        <p:guide orient="horz" pos="138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29D38-F813-204B-98B9-476E898DFECE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3C140-5F5C-0842-A454-50C102154417}">
      <dgm:prSet phldrT="[Text]"/>
      <dgm:spPr/>
      <dgm:t>
        <a:bodyPr/>
        <a:lstStyle/>
        <a:p>
          <a:r>
            <a:rPr lang="en-US" dirty="0" smtClean="0"/>
            <a:t>WG1</a:t>
          </a:r>
          <a:endParaRPr lang="en-US" dirty="0"/>
        </a:p>
      </dgm:t>
    </dgm:pt>
    <dgm:pt modelId="{830AEEA1-023D-8A40-9C9F-2225934E31B4}" type="parTrans" cxnId="{57C7F28C-6A48-F14B-88FE-73EAAC1D514E}">
      <dgm:prSet/>
      <dgm:spPr/>
      <dgm:t>
        <a:bodyPr/>
        <a:lstStyle/>
        <a:p>
          <a:endParaRPr lang="en-US"/>
        </a:p>
      </dgm:t>
    </dgm:pt>
    <dgm:pt modelId="{E111E748-F63C-0844-BDF5-01E7591A4621}" type="sibTrans" cxnId="{57C7F28C-6A48-F14B-88FE-73EAAC1D514E}">
      <dgm:prSet/>
      <dgm:spPr/>
      <dgm:t>
        <a:bodyPr/>
        <a:lstStyle/>
        <a:p>
          <a:endParaRPr lang="en-US"/>
        </a:p>
      </dgm:t>
    </dgm:pt>
    <dgm:pt modelId="{18EA454B-2750-2445-BD9D-946CD1CB3A9C}">
      <dgm:prSet phldrT="[Text]"/>
      <dgm:spPr/>
      <dgm:t>
        <a:bodyPr/>
        <a:lstStyle/>
        <a:p>
          <a:r>
            <a:rPr lang="en-US" dirty="0" smtClean="0"/>
            <a:t>WG2</a:t>
          </a:r>
          <a:endParaRPr lang="en-US" dirty="0"/>
        </a:p>
      </dgm:t>
    </dgm:pt>
    <dgm:pt modelId="{751C3BD5-C460-1649-9B9D-97759312740D}" type="parTrans" cxnId="{9E7533B2-D08A-CE42-A332-E645D6192507}">
      <dgm:prSet/>
      <dgm:spPr/>
      <dgm:t>
        <a:bodyPr/>
        <a:lstStyle/>
        <a:p>
          <a:endParaRPr lang="en-US"/>
        </a:p>
      </dgm:t>
    </dgm:pt>
    <dgm:pt modelId="{39105BAB-E69F-654E-939B-93E39F6447C5}" type="sibTrans" cxnId="{9E7533B2-D08A-CE42-A332-E645D6192507}">
      <dgm:prSet/>
      <dgm:spPr/>
      <dgm:t>
        <a:bodyPr/>
        <a:lstStyle/>
        <a:p>
          <a:endParaRPr lang="en-US"/>
        </a:p>
      </dgm:t>
    </dgm:pt>
    <dgm:pt modelId="{2E159969-D2CC-A34F-90F5-CBC908E9E18D}">
      <dgm:prSet phldrT="[Text]"/>
      <dgm:spPr/>
      <dgm:t>
        <a:bodyPr/>
        <a:lstStyle/>
        <a:p>
          <a:r>
            <a:rPr lang="en-US" dirty="0" smtClean="0"/>
            <a:t>WG3</a:t>
          </a:r>
          <a:endParaRPr lang="en-US" dirty="0"/>
        </a:p>
      </dgm:t>
    </dgm:pt>
    <dgm:pt modelId="{2746B326-B2A4-9D48-9917-FA24A4110961}" type="parTrans" cxnId="{2AC86F31-B580-0148-AB04-BCEB10EF2CFB}">
      <dgm:prSet/>
      <dgm:spPr/>
      <dgm:t>
        <a:bodyPr/>
        <a:lstStyle/>
        <a:p>
          <a:endParaRPr lang="en-US"/>
        </a:p>
      </dgm:t>
    </dgm:pt>
    <dgm:pt modelId="{1E863115-6F22-6A48-8BF7-F2F0244006BF}" type="sibTrans" cxnId="{2AC86F31-B580-0148-AB04-BCEB10EF2CFB}">
      <dgm:prSet/>
      <dgm:spPr/>
      <dgm:t>
        <a:bodyPr/>
        <a:lstStyle/>
        <a:p>
          <a:endParaRPr lang="en-US"/>
        </a:p>
      </dgm:t>
    </dgm:pt>
    <dgm:pt modelId="{A49C2815-2157-6E4D-989D-667BDB6A88FD}">
      <dgm:prSet phldrT="[Text]"/>
      <dgm:spPr/>
      <dgm:t>
        <a:bodyPr/>
        <a:lstStyle/>
        <a:p>
          <a:r>
            <a:rPr lang="en-US" dirty="0" smtClean="0"/>
            <a:t>Standard</a:t>
          </a:r>
          <a:endParaRPr lang="en-US" dirty="0"/>
        </a:p>
      </dgm:t>
    </dgm:pt>
    <dgm:pt modelId="{74E22C00-CBE8-BC48-93EB-10D778969482}" type="parTrans" cxnId="{EF8A7FE7-460E-384C-9351-CC24672D54E5}">
      <dgm:prSet/>
      <dgm:spPr/>
      <dgm:t>
        <a:bodyPr/>
        <a:lstStyle/>
        <a:p>
          <a:endParaRPr lang="en-US"/>
        </a:p>
      </dgm:t>
    </dgm:pt>
    <dgm:pt modelId="{563AF7F9-8689-6B4C-BC3E-5019A31382BF}" type="sibTrans" cxnId="{EF8A7FE7-460E-384C-9351-CC24672D54E5}">
      <dgm:prSet/>
      <dgm:spPr/>
      <dgm:t>
        <a:bodyPr/>
        <a:lstStyle/>
        <a:p>
          <a:endParaRPr lang="en-US"/>
        </a:p>
      </dgm:t>
    </dgm:pt>
    <dgm:pt modelId="{709EFB4A-D145-6444-9FF7-42A241366618}" type="pres">
      <dgm:prSet presAssocID="{F4229D38-F813-204B-98B9-476E898DFECE}" presName="Name0" presStyleCnt="0">
        <dgm:presLayoutVars>
          <dgm:chMax val="4"/>
          <dgm:resizeHandles val="exact"/>
        </dgm:presLayoutVars>
      </dgm:prSet>
      <dgm:spPr/>
    </dgm:pt>
    <dgm:pt modelId="{F59B2128-13BE-A74D-AF22-EFA3B7641588}" type="pres">
      <dgm:prSet presAssocID="{F4229D38-F813-204B-98B9-476E898DFECE}" presName="ellipse" presStyleLbl="trBgShp" presStyleIdx="0" presStyleCnt="1"/>
      <dgm:spPr/>
    </dgm:pt>
    <dgm:pt modelId="{60054DBB-92D0-4C45-8A6B-038025062251}" type="pres">
      <dgm:prSet presAssocID="{F4229D38-F813-204B-98B9-476E898DFECE}" presName="arrow1" presStyleLbl="fgShp" presStyleIdx="0" presStyleCnt="1"/>
      <dgm:spPr/>
    </dgm:pt>
    <dgm:pt modelId="{695CAA61-4655-1B4C-A181-AE8E49688BA0}" type="pres">
      <dgm:prSet presAssocID="{F4229D38-F813-204B-98B9-476E898DFEC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F0313-C0B3-FA4E-B82A-B9587B8E19A7}" type="pres">
      <dgm:prSet presAssocID="{18EA454B-2750-2445-BD9D-946CD1CB3A9C}" presName="item1" presStyleLbl="node1" presStyleIdx="0" presStyleCnt="3">
        <dgm:presLayoutVars>
          <dgm:bulletEnabled val="1"/>
        </dgm:presLayoutVars>
      </dgm:prSet>
      <dgm:spPr/>
    </dgm:pt>
    <dgm:pt modelId="{6D6A15E4-AACA-3241-85A3-67C53B4CDE1B}" type="pres">
      <dgm:prSet presAssocID="{2E159969-D2CC-A34F-90F5-CBC908E9E18D}" presName="item2" presStyleLbl="node1" presStyleIdx="1" presStyleCnt="3">
        <dgm:presLayoutVars>
          <dgm:bulletEnabled val="1"/>
        </dgm:presLayoutVars>
      </dgm:prSet>
      <dgm:spPr/>
    </dgm:pt>
    <dgm:pt modelId="{15EB0F2F-19B6-A041-9A35-7D48DBEB9BD3}" type="pres">
      <dgm:prSet presAssocID="{A49C2815-2157-6E4D-989D-667BDB6A88F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9113-A15D-DC4A-ACA4-034E04BAFC3D}" type="pres">
      <dgm:prSet presAssocID="{F4229D38-F813-204B-98B9-476E898DFECE}" presName="funnel" presStyleLbl="trAlignAcc1" presStyleIdx="0" presStyleCnt="1"/>
      <dgm:spPr/>
    </dgm:pt>
  </dgm:ptLst>
  <dgm:cxnLst>
    <dgm:cxn modelId="{D2272731-14CF-6642-97E2-860AD18C950B}" type="presOf" srcId="{2E159969-D2CC-A34F-90F5-CBC908E9E18D}" destId="{FF2F0313-C0B3-FA4E-B82A-B9587B8E19A7}" srcOrd="0" destOrd="0" presId="urn:microsoft.com/office/officeart/2005/8/layout/funnel1"/>
    <dgm:cxn modelId="{F6C4FC9C-C900-894B-8536-D48DE181EA9C}" type="presOf" srcId="{F4229D38-F813-204B-98B9-476E898DFECE}" destId="{709EFB4A-D145-6444-9FF7-42A241366618}" srcOrd="0" destOrd="0" presId="urn:microsoft.com/office/officeart/2005/8/layout/funnel1"/>
    <dgm:cxn modelId="{2AC86F31-B580-0148-AB04-BCEB10EF2CFB}" srcId="{F4229D38-F813-204B-98B9-476E898DFECE}" destId="{2E159969-D2CC-A34F-90F5-CBC908E9E18D}" srcOrd="2" destOrd="0" parTransId="{2746B326-B2A4-9D48-9917-FA24A4110961}" sibTransId="{1E863115-6F22-6A48-8BF7-F2F0244006BF}"/>
    <dgm:cxn modelId="{EF8A7FE7-460E-384C-9351-CC24672D54E5}" srcId="{F4229D38-F813-204B-98B9-476E898DFECE}" destId="{A49C2815-2157-6E4D-989D-667BDB6A88FD}" srcOrd="3" destOrd="0" parTransId="{74E22C00-CBE8-BC48-93EB-10D778969482}" sibTransId="{563AF7F9-8689-6B4C-BC3E-5019A31382BF}"/>
    <dgm:cxn modelId="{9061E213-8771-F548-81CE-A8C95B5E1F8D}" type="presOf" srcId="{18EA454B-2750-2445-BD9D-946CD1CB3A9C}" destId="{6D6A15E4-AACA-3241-85A3-67C53B4CDE1B}" srcOrd="0" destOrd="0" presId="urn:microsoft.com/office/officeart/2005/8/layout/funnel1"/>
    <dgm:cxn modelId="{9E7533B2-D08A-CE42-A332-E645D6192507}" srcId="{F4229D38-F813-204B-98B9-476E898DFECE}" destId="{18EA454B-2750-2445-BD9D-946CD1CB3A9C}" srcOrd="1" destOrd="0" parTransId="{751C3BD5-C460-1649-9B9D-97759312740D}" sibTransId="{39105BAB-E69F-654E-939B-93E39F6447C5}"/>
    <dgm:cxn modelId="{257E8C3D-675D-0A4E-BC8A-8B5D61072B7F}" type="presOf" srcId="{6EB3C140-5F5C-0842-A454-50C102154417}" destId="{15EB0F2F-19B6-A041-9A35-7D48DBEB9BD3}" srcOrd="0" destOrd="0" presId="urn:microsoft.com/office/officeart/2005/8/layout/funnel1"/>
    <dgm:cxn modelId="{57C7F28C-6A48-F14B-88FE-73EAAC1D514E}" srcId="{F4229D38-F813-204B-98B9-476E898DFECE}" destId="{6EB3C140-5F5C-0842-A454-50C102154417}" srcOrd="0" destOrd="0" parTransId="{830AEEA1-023D-8A40-9C9F-2225934E31B4}" sibTransId="{E111E748-F63C-0844-BDF5-01E7591A4621}"/>
    <dgm:cxn modelId="{657220F0-3E92-B341-A25F-764BC3845557}" type="presOf" srcId="{A49C2815-2157-6E4D-989D-667BDB6A88FD}" destId="{695CAA61-4655-1B4C-A181-AE8E49688BA0}" srcOrd="0" destOrd="0" presId="urn:microsoft.com/office/officeart/2005/8/layout/funnel1"/>
    <dgm:cxn modelId="{0C3A4427-C3E2-2A4D-B613-16A1C1CD443F}" type="presParOf" srcId="{709EFB4A-D145-6444-9FF7-42A241366618}" destId="{F59B2128-13BE-A74D-AF22-EFA3B7641588}" srcOrd="0" destOrd="0" presId="urn:microsoft.com/office/officeart/2005/8/layout/funnel1"/>
    <dgm:cxn modelId="{BEC951D4-6615-834C-97E9-224EA4EF8AA2}" type="presParOf" srcId="{709EFB4A-D145-6444-9FF7-42A241366618}" destId="{60054DBB-92D0-4C45-8A6B-038025062251}" srcOrd="1" destOrd="0" presId="urn:microsoft.com/office/officeart/2005/8/layout/funnel1"/>
    <dgm:cxn modelId="{9EE2C24F-7F1F-3645-A401-41731CC033D4}" type="presParOf" srcId="{709EFB4A-D145-6444-9FF7-42A241366618}" destId="{695CAA61-4655-1B4C-A181-AE8E49688BA0}" srcOrd="2" destOrd="0" presId="urn:microsoft.com/office/officeart/2005/8/layout/funnel1"/>
    <dgm:cxn modelId="{3F55BD90-A790-7945-87CD-4883623F6F93}" type="presParOf" srcId="{709EFB4A-D145-6444-9FF7-42A241366618}" destId="{FF2F0313-C0B3-FA4E-B82A-B9587B8E19A7}" srcOrd="3" destOrd="0" presId="urn:microsoft.com/office/officeart/2005/8/layout/funnel1"/>
    <dgm:cxn modelId="{58C21E52-C57D-2D48-B181-B4E4DC188543}" type="presParOf" srcId="{709EFB4A-D145-6444-9FF7-42A241366618}" destId="{6D6A15E4-AACA-3241-85A3-67C53B4CDE1B}" srcOrd="4" destOrd="0" presId="urn:microsoft.com/office/officeart/2005/8/layout/funnel1"/>
    <dgm:cxn modelId="{D24B911C-5103-D94F-9376-1A005A1197ED}" type="presParOf" srcId="{709EFB4A-D145-6444-9FF7-42A241366618}" destId="{15EB0F2F-19B6-A041-9A35-7D48DBEB9BD3}" srcOrd="5" destOrd="0" presId="urn:microsoft.com/office/officeart/2005/8/layout/funnel1"/>
    <dgm:cxn modelId="{B4B40BAE-F165-5F4A-B296-94ACABE81BC3}" type="presParOf" srcId="{709EFB4A-D145-6444-9FF7-42A241366618}" destId="{E08E9113-A15D-DC4A-ACA4-034E04BAFC3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B2128-13BE-A74D-AF22-EFA3B7641588}">
      <dsp:nvSpPr>
        <dsp:cNvPr id="0" name=""/>
        <dsp:cNvSpPr/>
      </dsp:nvSpPr>
      <dsp:spPr>
        <a:xfrm>
          <a:off x="1500819" y="182229"/>
          <a:ext cx="3616547" cy="1255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54DBB-92D0-4C45-8A6B-038025062251}">
      <dsp:nvSpPr>
        <dsp:cNvPr id="0" name=""/>
        <dsp:cNvSpPr/>
      </dsp:nvSpPr>
      <dsp:spPr>
        <a:xfrm>
          <a:off x="2964259" y="3257696"/>
          <a:ext cx="700881" cy="448564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5CAA61-4655-1B4C-A181-AE8E49688BA0}">
      <dsp:nvSpPr>
        <dsp:cNvPr id="0" name=""/>
        <dsp:cNvSpPr/>
      </dsp:nvSpPr>
      <dsp:spPr>
        <a:xfrm>
          <a:off x="1632584" y="3616547"/>
          <a:ext cx="3364230" cy="84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Standard</a:t>
          </a:r>
          <a:endParaRPr lang="en-US" sz="2900" kern="1200" dirty="0"/>
        </a:p>
      </dsp:txBody>
      <dsp:txXfrm>
        <a:off x="1632584" y="3616547"/>
        <a:ext cx="3364230" cy="841057"/>
      </dsp:txXfrm>
    </dsp:sp>
    <dsp:sp modelId="{FF2F0313-C0B3-FA4E-B82A-B9587B8E19A7}">
      <dsp:nvSpPr>
        <dsp:cNvPr id="0" name=""/>
        <dsp:cNvSpPr/>
      </dsp:nvSpPr>
      <dsp:spPr>
        <a:xfrm>
          <a:off x="2815672" y="1535210"/>
          <a:ext cx="1261586" cy="1261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WG3</a:t>
          </a:r>
          <a:endParaRPr lang="en-US" sz="2700" kern="1200" dirty="0"/>
        </a:p>
      </dsp:txBody>
      <dsp:txXfrm>
        <a:off x="3000427" y="1719965"/>
        <a:ext cx="892076" cy="892076"/>
      </dsp:txXfrm>
    </dsp:sp>
    <dsp:sp modelId="{6D6A15E4-AACA-3241-85A3-67C53B4CDE1B}">
      <dsp:nvSpPr>
        <dsp:cNvPr id="0" name=""/>
        <dsp:cNvSpPr/>
      </dsp:nvSpPr>
      <dsp:spPr>
        <a:xfrm>
          <a:off x="1912937" y="588740"/>
          <a:ext cx="1261586" cy="1261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WG2</a:t>
          </a:r>
          <a:endParaRPr lang="en-US" sz="2700" kern="1200" dirty="0"/>
        </a:p>
      </dsp:txBody>
      <dsp:txXfrm>
        <a:off x="2097692" y="773495"/>
        <a:ext cx="892076" cy="892076"/>
      </dsp:txXfrm>
    </dsp:sp>
    <dsp:sp modelId="{15EB0F2F-19B6-A041-9A35-7D48DBEB9BD3}">
      <dsp:nvSpPr>
        <dsp:cNvPr id="0" name=""/>
        <dsp:cNvSpPr/>
      </dsp:nvSpPr>
      <dsp:spPr>
        <a:xfrm>
          <a:off x="3202559" y="283716"/>
          <a:ext cx="1261586" cy="1261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WG1</a:t>
          </a:r>
          <a:endParaRPr lang="en-US" sz="2700" kern="1200" dirty="0"/>
        </a:p>
      </dsp:txBody>
      <dsp:txXfrm>
        <a:off x="3387314" y="468471"/>
        <a:ext cx="892076" cy="892076"/>
      </dsp:txXfrm>
    </dsp:sp>
    <dsp:sp modelId="{E08E9113-A15D-DC4A-ACA4-034E04BAFC3D}">
      <dsp:nvSpPr>
        <dsp:cNvPr id="0" name=""/>
        <dsp:cNvSpPr/>
      </dsp:nvSpPr>
      <dsp:spPr>
        <a:xfrm>
          <a:off x="1352232" y="28035"/>
          <a:ext cx="3924935" cy="31399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7800" y="55292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5851" y="462438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681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1" fontAlgn="base" hangingPunct="1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1" fontAlgn="base" hangingPunct="1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1" fontAlgn="base" hangingPunct="1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6" r:id="rId2"/>
    <p:sldLayoutId id="2147483827" r:id="rId3"/>
    <p:sldLayoutId id="2147483819" r:id="rId4"/>
    <p:sldLayoutId id="2147483820" r:id="rId5"/>
    <p:sldLayoutId id="2147483818" r:id="rId6"/>
    <p:sldLayoutId id="2147483841" r:id="rId7"/>
    <p:sldLayoutId id="2147483821" r:id="rId8"/>
    <p:sldLayoutId id="2147483822" r:id="rId9"/>
    <p:sldLayoutId id="2147483823" r:id="rId10"/>
    <p:sldLayoutId id="2147483824" r:id="rId11"/>
    <p:sldLayoutId id="21474838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.palombini@ieee.org" TargetMode="External"/><Relationship Id="rId4" Type="http://schemas.openxmlformats.org/officeDocument/2006/relationships/hyperlink" Target="http://www.twitter.com/DisruptiveRx" TargetMode="External"/><Relationship Id="rId5" Type="http://schemas.openxmlformats.org/officeDocument/2006/relationships/hyperlink" Target="http://blockchain.ieee.org/" TargetMode="External"/><Relationship Id="rId6" Type="http://schemas.openxmlformats.org/officeDocument/2006/relationships/hyperlink" Target="http://standards.ieee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ndards.iee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IEEEDigitalInclus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9051" y="1645920"/>
            <a:ext cx="7772400" cy="1476288"/>
          </a:xfrm>
        </p:spPr>
        <p:txBody>
          <a:bodyPr/>
          <a:lstStyle/>
          <a:p>
            <a:r>
              <a:rPr lang="en-US" dirty="0" smtClean="0"/>
              <a:t>Where Technical </a:t>
            </a:r>
            <a:r>
              <a:rPr lang="en-US" dirty="0"/>
              <a:t>Standards and </a:t>
            </a:r>
            <a:r>
              <a:rPr lang="en-US" dirty="0" smtClean="0"/>
              <a:t>Policy Guidelines Make an Impact on Restoring Trust and Dignity to the Digital Universe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9304" y="4533668"/>
            <a:ext cx="4042064" cy="2050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MARIA PALOMBINI</a:t>
            </a:r>
            <a:br>
              <a:rPr lang="en-US" sz="2000" b="1" dirty="0" smtClean="0"/>
            </a:br>
            <a:r>
              <a:rPr lang="en-US" sz="2000" dirty="0" smtClean="0"/>
              <a:t>Director, Initiatives &amp; Communities Development, GBSI, IEEE-SA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57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Inclusion through Trust and Agency Program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64920"/>
            <a:ext cx="7772400" cy="4343400"/>
          </a:xfrm>
        </p:spPr>
        <p:txBody>
          <a:bodyPr/>
          <a:lstStyle/>
          <a:p>
            <a:r>
              <a:rPr lang="en-US" sz="2000" dirty="0" err="1" smtClean="0"/>
              <a:t>Workstreams</a:t>
            </a:r>
            <a:r>
              <a:rPr lang="en-US" sz="2000" dirty="0" smtClean="0"/>
              <a:t> focused on:</a:t>
            </a:r>
          </a:p>
          <a:p>
            <a:pPr lvl="1"/>
            <a:r>
              <a:rPr lang="en-US" sz="2000" dirty="0" smtClean="0"/>
              <a:t>Solutions for connecting the unconnected</a:t>
            </a:r>
          </a:p>
          <a:p>
            <a:pPr lvl="1"/>
            <a:r>
              <a:rPr lang="en-US" sz="2000" dirty="0" smtClean="0"/>
              <a:t>Defining “flexible” parameters around digital identity</a:t>
            </a:r>
          </a:p>
          <a:p>
            <a:pPr lvl="1"/>
            <a:r>
              <a:rPr lang="en-US" sz="2000" dirty="0" smtClean="0"/>
              <a:t>Explore standards for distributed ledger technologies to support sharing capabilities</a:t>
            </a:r>
          </a:p>
          <a:p>
            <a:pPr lvl="1"/>
            <a:r>
              <a:rPr lang="en-US" sz="2000" dirty="0" smtClean="0"/>
              <a:t>Defining guidelines and recommendations for trusted frameworks</a:t>
            </a:r>
          </a:p>
          <a:p>
            <a:pPr lvl="1"/>
            <a:r>
              <a:rPr lang="en-US" sz="2000" dirty="0" smtClean="0"/>
              <a:t>Defining and creating a framework for agency</a:t>
            </a:r>
          </a:p>
          <a:p>
            <a:pPr lvl="1"/>
            <a:r>
              <a:rPr lang="en-US" sz="2000" dirty="0" smtClean="0"/>
              <a:t>Understanding the implications of digital exclusion as a public health </a:t>
            </a:r>
            <a:r>
              <a:rPr lang="en-US" sz="2000" dirty="0" smtClean="0"/>
              <a:t>crisis</a:t>
            </a:r>
          </a:p>
          <a:p>
            <a:pPr lvl="1"/>
            <a:r>
              <a:rPr lang="en-US" sz="2000" b="1" i="1" dirty="0" smtClean="0"/>
              <a:t>Coming Soon</a:t>
            </a:r>
            <a:r>
              <a:rPr lang="en-US" sz="2000" dirty="0" smtClean="0"/>
              <a:t>: Establishing a set of principles for the ethical collection, sharing and utilization of end-user data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C3BDF-57CD-4DF0-939A-D0CDD094B824}" type="slidenum">
              <a:rPr lang="en-US" smtClean="0"/>
              <a:pPr>
                <a:defRPr/>
              </a:pPr>
              <a:t>10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6076"/>
            <a:ext cx="7772400" cy="767444"/>
          </a:xfrm>
        </p:spPr>
        <p:txBody>
          <a:bodyPr/>
          <a:lstStyle/>
          <a:p>
            <a:r>
              <a:rPr lang="en-US" dirty="0" smtClean="0"/>
              <a:t>Join the Pre-Standards Activity on Digital Inclusion through Trust &amp; Agency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17040"/>
            <a:ext cx="75234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 smtClean="0"/>
              <a:t>Pre-Standards activities are open and inclusive (no membership or financial commitment)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Collaborate with like-minded individuals to develop consensus on addressing pressing challenges</a:t>
            </a:r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MARIA </a:t>
            </a:r>
            <a:r>
              <a:rPr lang="en-US" sz="2000" b="1" dirty="0"/>
              <a:t>PALOMBINI</a:t>
            </a:r>
          </a:p>
          <a:p>
            <a:pPr algn="l"/>
            <a:r>
              <a:rPr lang="en-US" sz="2000" dirty="0" smtClean="0">
                <a:hlinkClick r:id="rId3"/>
              </a:rPr>
              <a:t>m.palombini@ieee.org</a:t>
            </a:r>
            <a:endParaRPr lang="en-US" sz="2000" dirty="0" smtClean="0"/>
          </a:p>
          <a:p>
            <a:pPr algn="l"/>
            <a:r>
              <a:rPr lang="en-US" sz="2000" dirty="0" smtClean="0">
                <a:hlinkClick r:id="rId4"/>
              </a:rPr>
              <a:t>@</a:t>
            </a:r>
            <a:r>
              <a:rPr lang="en-US" sz="2000" dirty="0" err="1" smtClean="0">
                <a:hlinkClick r:id="rId4"/>
              </a:rPr>
              <a:t>DisruptiveRx</a:t>
            </a:r>
            <a:endParaRPr lang="en-US" sz="2000" dirty="0"/>
          </a:p>
          <a:p>
            <a:pPr algn="l"/>
            <a:r>
              <a:rPr lang="en-US" sz="2000" dirty="0" smtClean="0">
                <a:hlinkClick r:id="rId5"/>
              </a:rPr>
              <a:t>http://blockchain.ieee.org</a:t>
            </a:r>
            <a:endParaRPr lang="en-US" sz="2000" dirty="0"/>
          </a:p>
          <a:p>
            <a:pPr algn="l"/>
            <a:r>
              <a:rPr lang="en-US" sz="2000" dirty="0" smtClean="0">
                <a:hlinkClick r:id="rId6"/>
              </a:rPr>
              <a:t>http://standards.ieee.org</a:t>
            </a:r>
            <a:endParaRPr lang="en-US" sz="20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9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808"/>
            <a:ext cx="7772400" cy="767444"/>
          </a:xfrm>
        </p:spPr>
        <p:txBody>
          <a:bodyPr/>
          <a:lstStyle/>
          <a:p>
            <a:r>
              <a:rPr lang="en-US" dirty="0" smtClean="0"/>
              <a:t>About IEEE-SA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9650"/>
            <a:ext cx="7772400" cy="516763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IEEE (Institute of Electrical and Electronics Engineers)</a:t>
            </a:r>
          </a:p>
          <a:p>
            <a:r>
              <a:rPr lang="en-US" sz="2000" dirty="0" smtClean="0"/>
              <a:t>World largest technical association</a:t>
            </a:r>
          </a:p>
          <a:p>
            <a:r>
              <a:rPr lang="en-US" sz="2000" dirty="0"/>
              <a:t>A non-profit </a:t>
            </a:r>
            <a:r>
              <a:rPr lang="en-US" sz="2000" dirty="0" smtClean="0"/>
              <a:t>with </a:t>
            </a:r>
            <a:r>
              <a:rPr lang="en-US" sz="2000" dirty="0"/>
              <a:t>423,000 members in 160 </a:t>
            </a:r>
            <a:r>
              <a:rPr lang="en-US" sz="2000" dirty="0" smtClean="0"/>
              <a:t>countries</a:t>
            </a:r>
          </a:p>
          <a:p>
            <a:r>
              <a:rPr lang="en-US" sz="2000" dirty="0" smtClean="0"/>
              <a:t>More than 100 years old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Standards Association (SA)</a:t>
            </a:r>
          </a:p>
          <a:p>
            <a:r>
              <a:rPr lang="en-US" sz="2000" dirty="0" smtClean="0"/>
              <a:t>1,100 active </a:t>
            </a:r>
            <a:r>
              <a:rPr lang="en-US" sz="2000" dirty="0"/>
              <a:t>s</a:t>
            </a:r>
            <a:r>
              <a:rPr lang="en-US" sz="2000" dirty="0" smtClean="0"/>
              <a:t>tandards, 600 currently in development</a:t>
            </a:r>
          </a:p>
          <a:p>
            <a:r>
              <a:rPr lang="en-US" sz="2000" dirty="0" smtClean="0"/>
              <a:t>Building consistent protocols that can be universally understood</a:t>
            </a:r>
          </a:p>
          <a:p>
            <a:r>
              <a:rPr lang="en-US" sz="2000" dirty="0" smtClean="0"/>
              <a:t>Most notable Standards: 802.11 (Wi-Fi) and 802.3-2015 (Standards of </a:t>
            </a:r>
            <a:r>
              <a:rPr lang="en-US" sz="2000" dirty="0" smtClean="0"/>
              <a:t>Ethernet)</a:t>
            </a:r>
            <a:endParaRPr lang="en-US" sz="2000" dirty="0"/>
          </a:p>
          <a:p>
            <a:r>
              <a:rPr lang="en-US" sz="2000" dirty="0" smtClean="0"/>
              <a:t>Full </a:t>
            </a:r>
            <a:r>
              <a:rPr lang="en-US" sz="2000" dirty="0" smtClean="0"/>
              <a:t>list of standards at </a:t>
            </a:r>
            <a:r>
              <a:rPr lang="en-US" sz="2000" dirty="0" smtClean="0">
                <a:hlinkClick r:id="rId2"/>
              </a:rPr>
              <a:t>http://standards.ieee.org</a:t>
            </a:r>
            <a:endParaRPr lang="en-US" sz="20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9856"/>
            <a:ext cx="7772400" cy="767444"/>
          </a:xfrm>
        </p:spPr>
        <p:txBody>
          <a:bodyPr/>
          <a:lstStyle/>
          <a:p>
            <a:r>
              <a:rPr lang="en-US" dirty="0" smtClean="0"/>
              <a:t>IEEE-SA + Emerging Technology + Digital Trust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Present a balanced perspective on opportunities, benefits and challenges when adopting emerging technologies</a:t>
            </a:r>
          </a:p>
          <a:p>
            <a:r>
              <a:rPr lang="en-US" sz="2000" dirty="0"/>
              <a:t>Do not advocate any one solution or any one technology for an industry challenge</a:t>
            </a:r>
          </a:p>
          <a:p>
            <a:r>
              <a:rPr lang="en-US" sz="2000" dirty="0"/>
              <a:t>Bridge the gap from industry to end-user, from industry to regulatory and from regulatory to end-user</a:t>
            </a:r>
          </a:p>
          <a:p>
            <a:r>
              <a:rPr lang="en-US" sz="2000" dirty="0"/>
              <a:t>Educate on technologies </a:t>
            </a:r>
            <a:r>
              <a:rPr lang="en-US" sz="2000" dirty="0" smtClean="0"/>
              <a:t>that are viable in a digital trust framework that places the security and protection of end-users first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3</a:t>
            </a:fld>
            <a:endParaRPr lang="en-US" sz="105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4" y="254237"/>
            <a:ext cx="7772400" cy="767444"/>
          </a:xfrm>
        </p:spPr>
        <p:txBody>
          <a:bodyPr/>
          <a:lstStyle/>
          <a:p>
            <a:r>
              <a:rPr lang="en-US" dirty="0" smtClean="0"/>
              <a:t>IEEE Digital </a:t>
            </a:r>
            <a:r>
              <a:rPr lang="en-US" dirty="0"/>
              <a:t>Inclusion Through Trust &amp; Agency Industry Connections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C3BDF-57CD-4DF0-939A-D0CDD094B824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34440"/>
            <a:ext cx="7962900" cy="466344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AU" sz="1800" dirty="0" smtClean="0"/>
              <a:t>Facilitate </a:t>
            </a:r>
            <a:r>
              <a:rPr lang="en-AU" sz="1800" dirty="0"/>
              <a:t>digital identity as a right for all, with particular focus on underserved populations and vulnerable sectors such as children</a:t>
            </a:r>
          </a:p>
          <a:p>
            <a:pPr marL="285750" indent="-285750">
              <a:buFont typeface="Arial" charset="0"/>
              <a:buChar char="•"/>
            </a:pPr>
            <a:r>
              <a:rPr lang="en-AU" sz="1800" dirty="0"/>
              <a:t>Maintain human agency and dignity, including what information we make available about ourselves</a:t>
            </a:r>
          </a:p>
          <a:p>
            <a:pPr marL="285750" indent="-285750">
              <a:buFont typeface="Arial" charset="0"/>
              <a:buChar char="•"/>
            </a:pPr>
            <a:r>
              <a:rPr lang="en-AU" sz="1800" dirty="0"/>
              <a:t>Address complex global regulatory needs, including Europe’s General Data Protection Regulation (GDPR), and gaps in the regulatory landscape</a:t>
            </a:r>
          </a:p>
          <a:p>
            <a:pPr marL="285750" indent="-285750">
              <a:buFont typeface="Arial" charset="0"/>
              <a:buChar char="•"/>
            </a:pPr>
            <a:r>
              <a:rPr lang="en-AU" sz="1800" dirty="0"/>
              <a:t>Be cognizant of current and emerging technologies such as </a:t>
            </a:r>
            <a:r>
              <a:rPr lang="en-AU" sz="1800" dirty="0" err="1"/>
              <a:t>IoT</a:t>
            </a:r>
            <a:r>
              <a:rPr lang="en-AU" sz="1800" dirty="0"/>
              <a:t> and blockchain</a:t>
            </a:r>
          </a:p>
          <a:p>
            <a:pPr marL="285750" indent="-285750">
              <a:buFont typeface="Arial" charset="0"/>
              <a:buChar char="•"/>
            </a:pPr>
            <a:r>
              <a:rPr lang="en-AU" sz="1800" dirty="0"/>
              <a:t>Allow producers of digital products and services to create </a:t>
            </a:r>
            <a:r>
              <a:rPr lang="en-AU" sz="1800" dirty="0" smtClean="0"/>
              <a:t>sustainable </a:t>
            </a:r>
            <a:r>
              <a:rPr lang="en-AU" sz="1800" dirty="0"/>
              <a:t>business </a:t>
            </a:r>
            <a:r>
              <a:rPr lang="en-AU" sz="1800" dirty="0" smtClean="0"/>
              <a:t>models</a:t>
            </a:r>
            <a:r>
              <a:rPr lang="en-AU" sz="1800" dirty="0"/>
              <a:t> </a:t>
            </a:r>
            <a:r>
              <a:rPr lang="en-AU" sz="1800" dirty="0" smtClean="0"/>
              <a:t>that incorporate both policy guidelines and the end-user perspective</a:t>
            </a:r>
            <a:endParaRPr lang="en-US" sz="1800" dirty="0"/>
          </a:p>
          <a:p>
            <a:r>
              <a:rPr lang="en-US" sz="1800" dirty="0" smtClean="0"/>
              <a:t>Full details about the initiative are available at </a:t>
            </a:r>
            <a:r>
              <a:rPr lang="en-US" sz="1800" dirty="0" smtClean="0">
                <a:hlinkClick r:id="rId2"/>
              </a:rPr>
              <a:t>http://bit.ly/IEEEDigitalInclusion</a:t>
            </a:r>
            <a:endParaRPr lang="en-US" sz="1800" dirty="0" smtClean="0"/>
          </a:p>
          <a:p>
            <a:endParaRPr lang="en-US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8513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990840" cy="767444"/>
          </a:xfrm>
        </p:spPr>
        <p:txBody>
          <a:bodyPr/>
          <a:lstStyle/>
          <a:p>
            <a:r>
              <a:rPr lang="en-US" dirty="0" smtClean="0"/>
              <a:t>Accessibility: The </a:t>
            </a:r>
            <a:r>
              <a:rPr lang="en-US" dirty="0" smtClean="0"/>
              <a:t>Crisis in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040"/>
            <a:ext cx="7772400" cy="4617720"/>
          </a:xfrm>
        </p:spPr>
        <p:txBody>
          <a:bodyPr/>
          <a:lstStyle/>
          <a:p>
            <a:r>
              <a:rPr lang="en-US" sz="2000" dirty="0" smtClean="0"/>
              <a:t>52% </a:t>
            </a:r>
            <a:r>
              <a:rPr lang="en-US" sz="2000" dirty="0" smtClean="0"/>
              <a:t>of the world’s population is unconnected </a:t>
            </a:r>
            <a:r>
              <a:rPr lang="mr-IN" sz="2000" dirty="0" smtClean="0"/>
              <a:t>–</a:t>
            </a:r>
            <a:r>
              <a:rPr lang="en-US" sz="2000" dirty="0" smtClean="0"/>
              <a:t> this is not exclusive to emerging regions</a:t>
            </a:r>
          </a:p>
          <a:p>
            <a:pPr lvl="1"/>
            <a:r>
              <a:rPr lang="en-US" sz="2000" dirty="0" smtClean="0"/>
              <a:t>Example: 16% of UK residents lack access to the internet</a:t>
            </a:r>
          </a:p>
          <a:p>
            <a:r>
              <a:rPr lang="en-US" sz="2000" dirty="0" smtClean="0"/>
              <a:t>1/3 of humanity are unbanked. Lack of access to financial services</a:t>
            </a:r>
          </a:p>
          <a:p>
            <a:r>
              <a:rPr lang="en-US" sz="2000" dirty="0" smtClean="0"/>
              <a:t>1/5 </a:t>
            </a:r>
            <a:r>
              <a:rPr lang="en-US" sz="2000" dirty="0"/>
              <a:t>of the world’s population of 7.5 billion have no legal identity, including a quarter of a billion children under age 5, subject to human </a:t>
            </a:r>
            <a:r>
              <a:rPr lang="en-US" sz="2000" dirty="0" smtClean="0"/>
              <a:t>trafficking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contributes to their exclusion from financial services and from ownership of a home, land and other tangible possessions. It also limits or precludes access </a:t>
            </a:r>
            <a:r>
              <a:rPr lang="en-US" sz="2000" dirty="0" smtClean="0"/>
              <a:t>to digital health.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2269332"/>
            <a:ext cx="6781798" cy="2847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3928"/>
            <a:ext cx="7772400" cy="767444"/>
          </a:xfrm>
        </p:spPr>
        <p:txBody>
          <a:bodyPr/>
          <a:lstStyle/>
          <a:p>
            <a:pPr algn="ctr"/>
            <a:r>
              <a:rPr lang="en-US" sz="3200" dirty="0" smtClean="0"/>
              <a:t>Ethical Considerations of Connecting the Unconnected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BFFD-5DB9-4833-91C0-BF3ECA505346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2" y="1276190"/>
            <a:ext cx="3352800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The “Rising Billions”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0200" y="1325880"/>
            <a:ext cx="271272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The Digital Landscap</a:t>
            </a:r>
            <a:r>
              <a:rPr lang="en-US" sz="1600" dirty="0" smtClean="0"/>
              <a:t>e</a:t>
            </a:r>
            <a:endParaRPr lang="en-US" sz="1600" dirty="0" smtClean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410200" y="1695059"/>
            <a:ext cx="889638" cy="1596781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676654" y="1664434"/>
            <a:ext cx="475771" cy="11397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03070" y="1633997"/>
            <a:ext cx="339090" cy="8501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684147" y="1633997"/>
            <a:ext cx="350520" cy="10070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066800" y="1583728"/>
            <a:ext cx="350520" cy="10070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456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11480"/>
            <a:ext cx="7772400" cy="1260764"/>
          </a:xfrm>
        </p:spPr>
        <p:txBody>
          <a:bodyPr/>
          <a:lstStyle/>
          <a:p>
            <a:r>
              <a:rPr lang="en-US" sz="4000" dirty="0" smtClean="0"/>
              <a:t>The Ethics considerations of the “Rising Billions”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2" y="3333404"/>
            <a:ext cx="70117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Digital literacy</a:t>
            </a:r>
            <a:endParaRPr lang="en-US" sz="2800" dirty="0" smtClean="0"/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Ridding the potential of being exploited later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Protecting the digital persona for </a:t>
            </a:r>
            <a:r>
              <a:rPr lang="en-US" sz="2800" b="1" dirty="0" smtClean="0"/>
              <a:t>ALL</a:t>
            </a:r>
            <a:r>
              <a:rPr lang="en-US" sz="2800" dirty="0" smtClean="0"/>
              <a:t> (privileged &amp; underserved)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7263" y="1902659"/>
            <a:ext cx="726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“3-5 billion new consumers are expected to come online between 2016-2020 and deliver a mega surge to the global economy</a:t>
            </a:r>
            <a:r>
              <a:rPr lang="mr-IN" dirty="0" smtClean="0">
                <a:latin typeface="Verdana" charset="0"/>
                <a:ea typeface="Verdana" charset="0"/>
                <a:cs typeface="Verdana" charset="0"/>
              </a:rPr>
              <a:t>…</a:t>
            </a: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I call this group, ‘The Rising Billions’.”</a:t>
            </a:r>
          </a:p>
          <a:p>
            <a:pPr algn="l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- </a:t>
            </a:r>
            <a:r>
              <a:rPr lang="en-US" sz="1400" i="1" dirty="0" smtClean="0">
                <a:latin typeface="Verdana" charset="0"/>
                <a:ea typeface="Verdana" charset="0"/>
                <a:cs typeface="Verdana" charset="0"/>
              </a:rPr>
              <a:t>Peter </a:t>
            </a:r>
            <a:r>
              <a:rPr lang="en-US" sz="1400" i="1" dirty="0" err="1" smtClean="0">
                <a:latin typeface="Verdana" charset="0"/>
                <a:ea typeface="Verdana" charset="0"/>
                <a:cs typeface="Verdana" charset="0"/>
              </a:rPr>
              <a:t>Diamandis</a:t>
            </a:r>
            <a:r>
              <a:rPr lang="en-US" sz="1400" i="1" dirty="0" smtClean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en-US" sz="1400" i="1" dirty="0" err="1" smtClean="0">
                <a:latin typeface="Verdana" charset="0"/>
                <a:ea typeface="Verdana" charset="0"/>
                <a:cs typeface="Verdana" charset="0"/>
              </a:rPr>
              <a:t>Chariman</a:t>
            </a:r>
            <a:r>
              <a:rPr lang="en-US" sz="1400" i="1" dirty="0" smtClean="0">
                <a:latin typeface="Verdana" charset="0"/>
                <a:ea typeface="Verdana" charset="0"/>
                <a:cs typeface="Verdana" charset="0"/>
              </a:rPr>
              <a:t> of </a:t>
            </a:r>
            <a:r>
              <a:rPr lang="en-US" sz="1400" i="1" dirty="0" err="1" smtClean="0">
                <a:latin typeface="Verdana" charset="0"/>
                <a:ea typeface="Verdana" charset="0"/>
                <a:cs typeface="Verdana" charset="0"/>
              </a:rPr>
              <a:t>Xprise</a:t>
            </a:r>
            <a:endParaRPr lang="en-US" sz="1400" i="1" dirty="0" smtClean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Need for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80160"/>
            <a:ext cx="7772400" cy="4663440"/>
          </a:xfrm>
        </p:spPr>
        <p:txBody>
          <a:bodyPr/>
          <a:lstStyle/>
          <a:p>
            <a:r>
              <a:rPr lang="en-US" sz="1800" b="1" dirty="0" smtClean="0"/>
              <a:t>Reliability and Credibility</a:t>
            </a:r>
            <a:r>
              <a:rPr lang="en-US" sz="1800" dirty="0"/>
              <a:t> </a:t>
            </a:r>
            <a:r>
              <a:rPr lang="en-US" sz="1800" dirty="0" smtClean="0"/>
              <a:t>- </a:t>
            </a:r>
            <a:r>
              <a:rPr lang="en-US" sz="1800" dirty="0"/>
              <a:t>u</a:t>
            </a:r>
            <a:r>
              <a:rPr lang="en-US" sz="1800" dirty="0" smtClean="0"/>
              <a:t>sers perceive </a:t>
            </a:r>
            <a:r>
              <a:rPr lang="en-US" sz="1800" dirty="0"/>
              <a:t>standardized </a:t>
            </a:r>
            <a:r>
              <a:rPr lang="en-US" sz="1800" dirty="0" smtClean="0"/>
              <a:t>technologies as tested and more </a:t>
            </a:r>
            <a:r>
              <a:rPr lang="en-US" sz="1800" dirty="0"/>
              <a:t>dependable – this in </a:t>
            </a:r>
            <a:r>
              <a:rPr lang="en-US" sz="1800" dirty="0" smtClean="0"/>
              <a:t>turn increasing stakeholder confidence to take up new </a:t>
            </a:r>
            <a:r>
              <a:rPr lang="en-US" sz="1800" dirty="0"/>
              <a:t>technologies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Support </a:t>
            </a:r>
            <a:r>
              <a:rPr lang="en-US" sz="1800" b="1" dirty="0"/>
              <a:t>of government policies and legislation </a:t>
            </a:r>
            <a:r>
              <a:rPr lang="en-US" sz="1800" dirty="0"/>
              <a:t>– </a:t>
            </a:r>
            <a:r>
              <a:rPr lang="en-US" sz="1800" dirty="0" smtClean="0"/>
              <a:t>standards </a:t>
            </a:r>
            <a:r>
              <a:rPr lang="en-US" sz="1800" dirty="0"/>
              <a:t>are frequently referenced by regulators and legislators for protecting user and business interests, and to support government </a:t>
            </a:r>
            <a:r>
              <a:rPr lang="en-US" sz="1800" dirty="0" smtClean="0"/>
              <a:t>policies.</a:t>
            </a:r>
          </a:p>
          <a:p>
            <a:r>
              <a:rPr lang="en-US" sz="1800" b="1" dirty="0" smtClean="0"/>
              <a:t>Interoperability</a:t>
            </a:r>
            <a:r>
              <a:rPr lang="en-US" sz="1800" dirty="0" smtClean="0"/>
              <a:t> </a:t>
            </a:r>
            <a:r>
              <a:rPr lang="en-US" sz="1800" dirty="0"/>
              <a:t>– the ability of devices to work together relies on </a:t>
            </a:r>
            <a:r>
              <a:rPr lang="en-US" sz="1800" dirty="0" smtClean="0"/>
              <a:t>technology complying </a:t>
            </a:r>
            <a:r>
              <a:rPr lang="en-US" sz="1800" dirty="0"/>
              <a:t>with standards</a:t>
            </a:r>
            <a:r>
              <a:rPr lang="en-US" sz="1800" dirty="0" smtClean="0"/>
              <a:t>. </a:t>
            </a:r>
          </a:p>
          <a:p>
            <a:r>
              <a:rPr lang="en-US" sz="1800" b="1" dirty="0" smtClean="0"/>
              <a:t>Business Benefits</a:t>
            </a:r>
            <a:r>
              <a:rPr lang="en-US" sz="1800" b="1" dirty="0"/>
              <a:t> </a:t>
            </a:r>
            <a:r>
              <a:rPr lang="en-US" sz="1800" dirty="0" smtClean="0"/>
              <a:t>- standardization </a:t>
            </a:r>
            <a:r>
              <a:rPr lang="en-US" sz="1800" dirty="0"/>
              <a:t>provides a solid foundation </a:t>
            </a:r>
            <a:r>
              <a:rPr lang="en-US" sz="1800" dirty="0" smtClean="0"/>
              <a:t>to </a:t>
            </a:r>
            <a:r>
              <a:rPr lang="en-US" sz="1800" dirty="0"/>
              <a:t>develop new technologies </a:t>
            </a:r>
            <a:r>
              <a:rPr lang="en-US" sz="1800" dirty="0" smtClean="0"/>
              <a:t>and/or enhance </a:t>
            </a:r>
            <a:r>
              <a:rPr lang="en-US" sz="1800" dirty="0"/>
              <a:t>existing </a:t>
            </a:r>
            <a:r>
              <a:rPr lang="en-US" sz="1800" dirty="0" smtClean="0"/>
              <a:t>practices.</a:t>
            </a:r>
          </a:p>
          <a:p>
            <a:pPr lvl="1"/>
            <a:r>
              <a:rPr lang="en-US" sz="1800" dirty="0" smtClean="0"/>
              <a:t>Open </a:t>
            </a:r>
            <a:r>
              <a:rPr lang="en-US" sz="1800" dirty="0"/>
              <a:t>up market </a:t>
            </a:r>
            <a:r>
              <a:rPr lang="en-US" sz="1800" dirty="0" smtClean="0"/>
              <a:t>access</a:t>
            </a:r>
          </a:p>
          <a:p>
            <a:pPr lvl="1"/>
            <a:r>
              <a:rPr lang="en-US" sz="1800" dirty="0" smtClean="0"/>
              <a:t>Provide </a:t>
            </a:r>
            <a:r>
              <a:rPr lang="en-US" sz="1800" dirty="0"/>
              <a:t>economies of </a:t>
            </a:r>
            <a:r>
              <a:rPr lang="en-US" sz="1800" dirty="0" smtClean="0"/>
              <a:t>scale</a:t>
            </a:r>
          </a:p>
          <a:p>
            <a:pPr lvl="1"/>
            <a:r>
              <a:rPr lang="en-US" sz="1800" dirty="0" smtClean="0"/>
              <a:t>Increase </a:t>
            </a:r>
            <a:r>
              <a:rPr lang="en-US" sz="1800" dirty="0"/>
              <a:t>awareness of technical developments and initiatives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BFFD-5DB9-4833-91C0-BF3ECA505346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Working Groups vs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5313781"/>
              </p:ext>
            </p:extLst>
          </p:nvPr>
        </p:nvGraphicFramePr>
        <p:xfrm>
          <a:off x="1264920" y="1351280"/>
          <a:ext cx="6629400" cy="448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6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</Template>
  <TotalTime>1316</TotalTime>
  <Words>670</Words>
  <Application>Microsoft Macintosh PowerPoint</Application>
  <PresentationFormat>On-screen Show (4:3)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Geneva</vt:lpstr>
      <vt:lpstr>ＭＳ Ｐゴシック</vt:lpstr>
      <vt:lpstr>Myriad Pro</vt:lpstr>
      <vt:lpstr>Verdana</vt:lpstr>
      <vt:lpstr>Wingdings 2</vt:lpstr>
      <vt:lpstr>Arial</vt:lpstr>
      <vt:lpstr>IEEE-SA_PowerPoint_Template</vt:lpstr>
      <vt:lpstr>Dark Layouts</vt:lpstr>
      <vt:lpstr>Cover Slides</vt:lpstr>
      <vt:lpstr>Where Technical Standards and Policy Guidelines Make an Impact on Restoring Trust and Dignity to the Digital Universe</vt:lpstr>
      <vt:lpstr>About IEEE-SA</vt:lpstr>
      <vt:lpstr>IEEE-SA + Emerging Technology + Digital Trust Framework</vt:lpstr>
      <vt:lpstr>IEEE Digital Inclusion Through Trust &amp; Agency Industry Connections Program</vt:lpstr>
      <vt:lpstr>Accessibility: The Crisis in the Numbers</vt:lpstr>
      <vt:lpstr>Ethical Considerations of Connecting the Unconnected</vt:lpstr>
      <vt:lpstr>The Ethics considerations of the “Rising Billions”</vt:lpstr>
      <vt:lpstr>Why the Need for Standards</vt:lpstr>
      <vt:lpstr>Working Groups vs Standards</vt:lpstr>
      <vt:lpstr>Digital Inclusion through Trust and Agency Program</vt:lpstr>
      <vt:lpstr>Join the Pre-Standards Activity on Digital Inclusion through Trust &amp; Agency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Board Cover Page</dc:title>
  <dc:creator>Microsoft Office User</dc:creator>
  <cp:lastModifiedBy>Microsoft Office User</cp:lastModifiedBy>
  <cp:revision>52</cp:revision>
  <dcterms:created xsi:type="dcterms:W3CDTF">2017-04-12T17:32:48Z</dcterms:created>
  <dcterms:modified xsi:type="dcterms:W3CDTF">2018-03-23T16:57:07Z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>False</vt:lpwstr>
  </property>
  <property fmtid="{D5CDD505-2E9C-101B-9397-08002B2CF9AE}" pid="5" name="Offisync_UniqueId">
    <vt:lpwstr>327384;22965250</vt:lpwstr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>2013-03-29T12:25:12-0400</vt:lpwstr>
  </property>
  <property fmtid="{D5CDD505-2E9C-101B-9397-08002B2CF9AE}" pid="9" name="Offisync_ProviderName">
    <vt:lpwstr>Central Desktop</vt:lpwstr>
  </property>
</Properties>
</file>