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notesMasterIdLst>
    <p:notesMasterId r:id="rId13"/>
  </p:notesMasterIdLst>
  <p:sldIdLst>
    <p:sldId id="256" r:id="rId2"/>
    <p:sldId id="257" r:id="rId3"/>
    <p:sldId id="266" r:id="rId4"/>
    <p:sldId id="267" r:id="rId5"/>
    <p:sldId id="258" r:id="rId6"/>
    <p:sldId id="268" r:id="rId7"/>
    <p:sldId id="269" r:id="rId8"/>
    <p:sldId id="270" r:id="rId9"/>
    <p:sldId id="273" r:id="rId10"/>
    <p:sldId id="271" r:id="rId11"/>
    <p:sldId id="272" r:id="rId12"/>
  </p:sldIdLst>
  <p:sldSz cx="13004800" cy="97536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4200" b="0" i="0" u="none" strike="noStrike" cap="none" spc="0" normalizeH="0" baseline="0">
        <a:ln>
          <a:noFill/>
        </a:ln>
        <a:solidFill>
          <a:srgbClr val="FFFFFF"/>
        </a:solidFill>
        <a:effectLst>
          <a:outerShdw blurRad="50800" dist="38100" dir="5400000" rotWithShape="0">
            <a:srgbClr val="000000"/>
          </a:outerShdw>
        </a:effectLst>
        <a:uFillTx/>
        <a:latin typeface="+mn-lt"/>
        <a:ea typeface="+mn-ea"/>
        <a:cs typeface="+mn-cs"/>
        <a:sym typeface="Helvetica Neue Light"/>
      </a:defRPr>
    </a:lvl1pPr>
    <a:lvl2pPr marL="0" marR="0" indent="2286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4200" b="0" i="0" u="none" strike="noStrike" cap="none" spc="0" normalizeH="0" baseline="0">
        <a:ln>
          <a:noFill/>
        </a:ln>
        <a:solidFill>
          <a:srgbClr val="FFFFFF"/>
        </a:solidFill>
        <a:effectLst>
          <a:outerShdw blurRad="50800" dist="38100" dir="5400000" rotWithShape="0">
            <a:srgbClr val="000000"/>
          </a:outerShdw>
        </a:effectLst>
        <a:uFillTx/>
        <a:latin typeface="+mn-lt"/>
        <a:ea typeface="+mn-ea"/>
        <a:cs typeface="+mn-cs"/>
        <a:sym typeface="Helvetica Neue Light"/>
      </a:defRPr>
    </a:lvl2pPr>
    <a:lvl3pPr marL="0" marR="0" indent="4572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4200" b="0" i="0" u="none" strike="noStrike" cap="none" spc="0" normalizeH="0" baseline="0">
        <a:ln>
          <a:noFill/>
        </a:ln>
        <a:solidFill>
          <a:srgbClr val="FFFFFF"/>
        </a:solidFill>
        <a:effectLst>
          <a:outerShdw blurRad="50800" dist="38100" dir="5400000" rotWithShape="0">
            <a:srgbClr val="000000"/>
          </a:outerShdw>
        </a:effectLst>
        <a:uFillTx/>
        <a:latin typeface="+mn-lt"/>
        <a:ea typeface="+mn-ea"/>
        <a:cs typeface="+mn-cs"/>
        <a:sym typeface="Helvetica Neue Light"/>
      </a:defRPr>
    </a:lvl3pPr>
    <a:lvl4pPr marL="0" marR="0" indent="6858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4200" b="0" i="0" u="none" strike="noStrike" cap="none" spc="0" normalizeH="0" baseline="0">
        <a:ln>
          <a:noFill/>
        </a:ln>
        <a:solidFill>
          <a:srgbClr val="FFFFFF"/>
        </a:solidFill>
        <a:effectLst>
          <a:outerShdw blurRad="50800" dist="38100" dir="5400000" rotWithShape="0">
            <a:srgbClr val="000000"/>
          </a:outerShdw>
        </a:effectLst>
        <a:uFillTx/>
        <a:latin typeface="+mn-lt"/>
        <a:ea typeface="+mn-ea"/>
        <a:cs typeface="+mn-cs"/>
        <a:sym typeface="Helvetica Neue Light"/>
      </a:defRPr>
    </a:lvl4pPr>
    <a:lvl5pPr marL="0" marR="0" indent="9144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4200" b="0" i="0" u="none" strike="noStrike" cap="none" spc="0" normalizeH="0" baseline="0">
        <a:ln>
          <a:noFill/>
        </a:ln>
        <a:solidFill>
          <a:srgbClr val="FFFFFF"/>
        </a:solidFill>
        <a:effectLst>
          <a:outerShdw blurRad="50800" dist="38100" dir="5400000" rotWithShape="0">
            <a:srgbClr val="000000"/>
          </a:outerShdw>
        </a:effectLst>
        <a:uFillTx/>
        <a:latin typeface="+mn-lt"/>
        <a:ea typeface="+mn-ea"/>
        <a:cs typeface="+mn-cs"/>
        <a:sym typeface="Helvetica Neue Light"/>
      </a:defRPr>
    </a:lvl5pPr>
    <a:lvl6pPr marL="0" marR="0" indent="11430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4200" b="0" i="0" u="none" strike="noStrike" cap="none" spc="0" normalizeH="0" baseline="0">
        <a:ln>
          <a:noFill/>
        </a:ln>
        <a:solidFill>
          <a:srgbClr val="FFFFFF"/>
        </a:solidFill>
        <a:effectLst>
          <a:outerShdw blurRad="50800" dist="38100" dir="5400000" rotWithShape="0">
            <a:srgbClr val="000000"/>
          </a:outerShdw>
        </a:effectLst>
        <a:uFillTx/>
        <a:latin typeface="+mn-lt"/>
        <a:ea typeface="+mn-ea"/>
        <a:cs typeface="+mn-cs"/>
        <a:sym typeface="Helvetica Neue Light"/>
      </a:defRPr>
    </a:lvl6pPr>
    <a:lvl7pPr marL="0" marR="0" indent="13716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4200" b="0" i="0" u="none" strike="noStrike" cap="none" spc="0" normalizeH="0" baseline="0">
        <a:ln>
          <a:noFill/>
        </a:ln>
        <a:solidFill>
          <a:srgbClr val="FFFFFF"/>
        </a:solidFill>
        <a:effectLst>
          <a:outerShdw blurRad="50800" dist="38100" dir="5400000" rotWithShape="0">
            <a:srgbClr val="000000"/>
          </a:outerShdw>
        </a:effectLst>
        <a:uFillTx/>
        <a:latin typeface="+mn-lt"/>
        <a:ea typeface="+mn-ea"/>
        <a:cs typeface="+mn-cs"/>
        <a:sym typeface="Helvetica Neue Light"/>
      </a:defRPr>
    </a:lvl7pPr>
    <a:lvl8pPr marL="0" marR="0" indent="16002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4200" b="0" i="0" u="none" strike="noStrike" cap="none" spc="0" normalizeH="0" baseline="0">
        <a:ln>
          <a:noFill/>
        </a:ln>
        <a:solidFill>
          <a:srgbClr val="FFFFFF"/>
        </a:solidFill>
        <a:effectLst>
          <a:outerShdw blurRad="50800" dist="38100" dir="5400000" rotWithShape="0">
            <a:srgbClr val="000000"/>
          </a:outerShdw>
        </a:effectLst>
        <a:uFillTx/>
        <a:latin typeface="+mn-lt"/>
        <a:ea typeface="+mn-ea"/>
        <a:cs typeface="+mn-cs"/>
        <a:sym typeface="Helvetica Neue Light"/>
      </a:defRPr>
    </a:lvl8pPr>
    <a:lvl9pPr marL="0" marR="0" indent="18288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4200" b="0" i="0" u="none" strike="noStrike" cap="none" spc="0" normalizeH="0" baseline="0">
        <a:ln>
          <a:noFill/>
        </a:ln>
        <a:solidFill>
          <a:srgbClr val="FFFFFF"/>
        </a:solidFill>
        <a:effectLst>
          <a:outerShdw blurRad="50800" dist="38100" dir="5400000" rotWithShape="0">
            <a:srgbClr val="000000"/>
          </a:outerShdw>
        </a:effectLst>
        <a:uFillTx/>
        <a:latin typeface="+mn-lt"/>
        <a:ea typeface="+mn-ea"/>
        <a:cs typeface="+mn-cs"/>
        <a:sym typeface="Helvetica Neue Light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00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inor">
          <a:srgbClr val="FFFFFF"/>
        </a:fontRef>
        <a:srgbClr val="FFFFFF"/>
      </a:tcTxStyle>
      <a:tcStyle>
        <a:tcBdr>
          <a:left>
            <a:ln w="25400" cap="flat">
              <a:solidFill>
                <a:srgbClr val="000000">
                  <a:alpha val="0"/>
                </a:srgbClr>
              </a:solidFill>
              <a:prstDash val="solid"/>
              <a:miter lim="400000"/>
            </a:ln>
          </a:left>
          <a:right>
            <a:ln w="25400" cap="flat">
              <a:solidFill>
                <a:srgbClr val="000000">
                  <a:alpha val="0"/>
                </a:srgbClr>
              </a:solidFill>
              <a:prstDash val="solid"/>
              <a:miter lim="400000"/>
            </a:ln>
          </a:right>
          <a:top>
            <a:ln w="25400" cap="flat">
              <a:solidFill>
                <a:srgbClr val="000000">
                  <a:alpha val="0"/>
                </a:srgbClr>
              </a:solidFill>
              <a:prstDash val="solid"/>
              <a:miter lim="400000"/>
            </a:ln>
          </a:top>
          <a:bottom>
            <a:ln w="25400" cap="flat">
              <a:solidFill>
                <a:srgbClr val="000000">
                  <a:alpha val="0"/>
                </a:srgbClr>
              </a:solidFill>
              <a:prstDash val="solid"/>
              <a:miter lim="400000"/>
            </a:ln>
          </a:bottom>
          <a:insideH>
            <a:ln w="25400" cap="flat">
              <a:solidFill>
                <a:srgbClr val="000000">
                  <a:alpha val="0"/>
                </a:srgbClr>
              </a:solidFill>
              <a:prstDash val="solid"/>
              <a:miter lim="400000"/>
            </a:ln>
          </a:insideH>
          <a:insideV>
            <a:ln w="25400" cap="flat">
              <a:solidFill>
                <a:srgbClr val="000000">
                  <a:alpha val="0"/>
                </a:srgbClr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676164">
              <a:alpha val="36000"/>
            </a:srgbClr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0" cap="flat">
              <a:noFill/>
              <a:miter lim="400000"/>
            </a:ln>
          </a:left>
          <a:right>
            <a:ln w="25400" cap="flat">
              <a:solidFill>
                <a:srgbClr val="000000">
                  <a:alpha val="0"/>
                </a:srgbClr>
              </a:solidFill>
              <a:prstDash val="solid"/>
              <a:miter lim="400000"/>
            </a:ln>
          </a:right>
          <a:top>
            <a:ln w="25400" cap="flat">
              <a:solidFill>
                <a:srgbClr val="000000">
                  <a:alpha val="0"/>
                </a:srgbClr>
              </a:solidFill>
              <a:prstDash val="solid"/>
              <a:miter lim="400000"/>
            </a:ln>
          </a:top>
          <a:bottom>
            <a:ln w="25400" cap="flat">
              <a:solidFill>
                <a:srgbClr val="000000">
                  <a:alpha val="0"/>
                </a:srgbClr>
              </a:solidFill>
              <a:prstDash val="solid"/>
              <a:miter lim="400000"/>
            </a:ln>
          </a:bottom>
          <a:insideH>
            <a:ln w="25400" cap="flat">
              <a:solidFill>
                <a:srgbClr val="000000">
                  <a:alpha val="0"/>
                </a:srgbClr>
              </a:solidFill>
              <a:prstDash val="solid"/>
              <a:miter lim="400000"/>
            </a:ln>
          </a:insideH>
          <a:insideV>
            <a:ln w="25400" cap="flat">
              <a:solidFill>
                <a:srgbClr val="000000">
                  <a:alpha val="0"/>
                </a:srgbClr>
              </a:solidFill>
              <a:prstDash val="solid"/>
              <a:miter lim="400000"/>
            </a:ln>
          </a:insideV>
        </a:tcBdr>
        <a:fill>
          <a:solidFill>
            <a:srgbClr val="0071EB">
              <a:alpha val="60000"/>
            </a:srgbClr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25400" cap="flat">
              <a:solidFill>
                <a:srgbClr val="000000">
                  <a:alpha val="0"/>
                </a:srgbClr>
              </a:solidFill>
              <a:prstDash val="solid"/>
              <a:miter lim="400000"/>
            </a:ln>
          </a:left>
          <a:right>
            <a:ln w="25400" cap="flat">
              <a:solidFill>
                <a:srgbClr val="000000">
                  <a:alpha val="0"/>
                </a:srgbClr>
              </a:solidFill>
              <a:prstDash val="solid"/>
              <a:miter lim="400000"/>
            </a:ln>
          </a:right>
          <a:top>
            <a:ln w="25400" cap="flat">
              <a:solidFill>
                <a:srgbClr val="000000">
                  <a:alpha val="0"/>
                </a:srgbClr>
              </a:solidFill>
              <a:prstDash val="solid"/>
              <a:miter lim="400000"/>
            </a:ln>
          </a:top>
          <a:bottom>
            <a:ln w="0" cap="flat">
              <a:noFill/>
              <a:miter lim="400000"/>
            </a:ln>
          </a:bottom>
          <a:insideH>
            <a:ln w="25400" cap="flat">
              <a:solidFill>
                <a:srgbClr val="000000">
                  <a:alpha val="0"/>
                </a:srgbClr>
              </a:solidFill>
              <a:prstDash val="solid"/>
              <a:miter lim="400000"/>
            </a:ln>
          </a:insideH>
          <a:insideV>
            <a:ln w="25400" cap="flat">
              <a:solidFill>
                <a:srgbClr val="000000">
                  <a:alpha val="0"/>
                </a:srgbClr>
              </a:solidFill>
              <a:prstDash val="solid"/>
              <a:miter lim="400000"/>
            </a:ln>
          </a:insideV>
        </a:tcBdr>
        <a:fill>
          <a:solidFill>
            <a:srgbClr val="0071EB">
              <a:alpha val="60000"/>
            </a:srgbClr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25400" cap="flat">
              <a:solidFill>
                <a:srgbClr val="000000">
                  <a:alpha val="0"/>
                </a:srgbClr>
              </a:solidFill>
              <a:prstDash val="solid"/>
              <a:miter lim="400000"/>
            </a:ln>
          </a:left>
          <a:right>
            <a:ln w="25400" cap="flat">
              <a:solidFill>
                <a:srgbClr val="000000">
                  <a:alpha val="0"/>
                </a:srgbClr>
              </a:solidFill>
              <a:prstDash val="solid"/>
              <a:miter lim="400000"/>
            </a:ln>
          </a:right>
          <a:top>
            <a:ln w="0" cap="flat">
              <a:noFill/>
              <a:miter lim="400000"/>
            </a:ln>
          </a:top>
          <a:bottom>
            <a:ln w="25400" cap="flat">
              <a:solidFill>
                <a:srgbClr val="000000">
                  <a:alpha val="0"/>
                </a:srgbClr>
              </a:solidFill>
              <a:prstDash val="solid"/>
              <a:miter lim="400000"/>
            </a:ln>
          </a:bottom>
          <a:insideH>
            <a:ln w="25400" cap="flat">
              <a:solidFill>
                <a:srgbClr val="000000">
                  <a:alpha val="0"/>
                </a:srgbClr>
              </a:solidFill>
              <a:prstDash val="solid"/>
              <a:miter lim="400000"/>
            </a:ln>
          </a:insideH>
          <a:insideV>
            <a:ln w="25400" cap="flat">
              <a:solidFill>
                <a:srgbClr val="000000">
                  <a:alpha val="0"/>
                </a:srgbClr>
              </a:solidFill>
              <a:prstDash val="solid"/>
              <a:miter lim="400000"/>
            </a:ln>
          </a:insideV>
        </a:tcBdr>
        <a:fill>
          <a:solidFill>
            <a:srgbClr val="0071EB">
              <a:alpha val="60000"/>
            </a:srgbClr>
          </a:solidFill>
        </a:fill>
      </a:tcStyle>
    </a:firstRow>
  </a:tblStyle>
  <a:tblStyle styleId="{C7B018BB-80A7-4F77-B60F-C8B233D01FF8}" styleName="">
    <a:tblBg/>
    <a:wholeTbl>
      <a:tcTxStyle b="off" i="off">
        <a:fontRef idx="minor">
          <a:srgbClr val="FFFFFF"/>
        </a:fontRef>
        <a:srgbClr val="FFFFFF"/>
      </a:tcTxStyle>
      <a:tcStyle>
        <a:tcBdr>
          <a:left>
            <a:ln w="25400" cap="flat">
              <a:solidFill>
                <a:srgbClr val="000000">
                  <a:alpha val="0"/>
                </a:srgbClr>
              </a:solidFill>
              <a:prstDash val="solid"/>
              <a:miter lim="400000"/>
            </a:ln>
          </a:left>
          <a:right>
            <a:ln w="25400" cap="flat">
              <a:solidFill>
                <a:srgbClr val="000000">
                  <a:alpha val="0"/>
                </a:srgbClr>
              </a:solidFill>
              <a:prstDash val="solid"/>
              <a:miter lim="400000"/>
            </a:ln>
          </a:right>
          <a:top>
            <a:ln w="25400" cap="flat">
              <a:solidFill>
                <a:srgbClr val="000000">
                  <a:alpha val="0"/>
                </a:srgbClr>
              </a:solidFill>
              <a:prstDash val="solid"/>
              <a:miter lim="400000"/>
            </a:ln>
          </a:top>
          <a:bottom>
            <a:ln w="25400" cap="flat">
              <a:solidFill>
                <a:srgbClr val="000000">
                  <a:alpha val="0"/>
                </a:srgbClr>
              </a:solidFill>
              <a:prstDash val="solid"/>
              <a:miter lim="400000"/>
            </a:ln>
          </a:bottom>
          <a:insideH>
            <a:ln w="25400" cap="flat">
              <a:solidFill>
                <a:srgbClr val="000000">
                  <a:alpha val="0"/>
                </a:srgbClr>
              </a:solidFill>
              <a:prstDash val="solid"/>
              <a:miter lim="400000"/>
            </a:ln>
          </a:insideH>
          <a:insideV>
            <a:ln w="25400" cap="flat">
              <a:solidFill>
                <a:srgbClr val="000000">
                  <a:alpha val="0"/>
                </a:srgbClr>
              </a:solidFill>
              <a:prstDash val="solid"/>
              <a:miter lim="400000"/>
            </a:ln>
          </a:insideV>
        </a:tcBdr>
        <a:fill>
          <a:solidFill>
            <a:srgbClr val="676163">
              <a:alpha val="36000"/>
            </a:srgbClr>
          </a:solidFill>
        </a:fill>
      </a:tcStyle>
    </a:wholeTbl>
    <a:band2H>
      <a:tcTxStyle/>
      <a:tcStyle>
        <a:tcBdr/>
        <a:fill>
          <a:solidFill>
            <a:srgbClr val="676163">
              <a:alpha val="0"/>
            </a:srgbClr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0" cap="flat">
              <a:noFill/>
              <a:miter lim="400000"/>
            </a:ln>
          </a:left>
          <a:right>
            <a:ln w="25400" cap="flat">
              <a:solidFill>
                <a:srgbClr val="000000">
                  <a:alpha val="0"/>
                </a:srgbClr>
              </a:solidFill>
              <a:prstDash val="solid"/>
              <a:miter lim="400000"/>
            </a:ln>
          </a:right>
          <a:top>
            <a:ln w="25400" cap="flat">
              <a:solidFill>
                <a:srgbClr val="000000">
                  <a:alpha val="0"/>
                </a:srgbClr>
              </a:solidFill>
              <a:prstDash val="solid"/>
              <a:miter lim="400000"/>
            </a:ln>
          </a:top>
          <a:bottom>
            <a:ln w="25400" cap="flat">
              <a:solidFill>
                <a:srgbClr val="000000">
                  <a:alpha val="0"/>
                </a:srgbClr>
              </a:solidFill>
              <a:prstDash val="solid"/>
              <a:miter lim="400000"/>
            </a:ln>
          </a:bottom>
          <a:insideH>
            <a:ln w="25400" cap="flat">
              <a:solidFill>
                <a:srgbClr val="000000">
                  <a:alpha val="0"/>
                </a:srgbClr>
              </a:solidFill>
              <a:prstDash val="solid"/>
              <a:miter lim="400000"/>
            </a:ln>
          </a:insideH>
          <a:insideV>
            <a:ln w="25400" cap="flat">
              <a:solidFill>
                <a:srgbClr val="000000">
                  <a:alpha val="0"/>
                </a:srgbClr>
              </a:solidFill>
              <a:prstDash val="solid"/>
              <a:miter lim="400000"/>
            </a:ln>
          </a:insideV>
        </a:tcBdr>
        <a:fill>
          <a:solidFill>
            <a:srgbClr val="000000">
              <a:alpha val="25000"/>
            </a:srgbClr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0" cap="flat">
              <a:noFill/>
              <a:miter lim="400000"/>
            </a:ln>
          </a:bottom>
          <a:insideH>
            <a:ln w="25400" cap="flat">
              <a:solidFill>
                <a:srgbClr val="000000">
                  <a:alpha val="0"/>
                </a:srgbClr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0097EB">
              <a:alpha val="75000"/>
            </a:srgbClr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25400" cap="flat">
              <a:solidFill>
                <a:srgbClr val="000000">
                  <a:alpha val="0"/>
                </a:srgbClr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0097EB">
              <a:alpha val="75000"/>
            </a:srgbClr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top>
          <a:bottom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94908F">
              <a:alpha val="64999"/>
            </a:srgbClr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top>
          <a:bottom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insideV>
        </a:tcBdr>
        <a:fill>
          <a:solidFill>
            <a:srgbClr val="676164">
              <a:alpha val="36000"/>
            </a:srgbClr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D71E00">
              <a:alpha val="80000"/>
            </a:srgbClr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2800">
              <a:alpha val="80000"/>
            </a:srgbClr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left>
          <a:right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right>
          <a:top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top>
          <a:bottom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insideV>
        </a:tcBdr>
        <a:fill>
          <a:solidFill>
            <a:srgbClr val="676164">
              <a:alpha val="36000"/>
            </a:srgbClr>
          </a:solidFill>
        </a:fill>
      </a:tcStyle>
    </a:wholeTbl>
    <a:band2H>
      <a:tcTxStyle/>
      <a:tcStyle>
        <a:tcBdr/>
        <a:fill>
          <a:solidFill>
            <a:srgbClr val="676163">
              <a:alpha val="0"/>
            </a:srgbClr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B400">
              <a:alpha val="90000"/>
            </a:srgbClr>
          </a:solidFill>
        </a:fill>
      </a:tcStyle>
    </a:lastRow>
    <a:firstRow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B400">
              <a:alpha val="90000"/>
            </a:srgbClr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>
                  <a:alpha val="70000"/>
                </a:srgbClr>
              </a:solidFill>
              <a:prstDash val="solid"/>
              <a:miter lim="400000"/>
            </a:ln>
          </a:left>
          <a:right>
            <a:ln w="12700" cap="flat">
              <a:solidFill>
                <a:srgbClr val="FFFFFF">
                  <a:alpha val="70000"/>
                </a:srgbClr>
              </a:solidFill>
              <a:prstDash val="solid"/>
              <a:miter lim="400000"/>
            </a:ln>
          </a:right>
          <a:top>
            <a:ln w="12700" cap="flat">
              <a:solidFill>
                <a:srgbClr val="FFFFFF">
                  <a:alpha val="70000"/>
                </a:srgbClr>
              </a:solidFill>
              <a:prstDash val="solid"/>
              <a:miter lim="400000"/>
            </a:ln>
          </a:top>
          <a:bottom>
            <a:ln w="12700" cap="flat">
              <a:solidFill>
                <a:srgbClr val="FFFFFF">
                  <a:alpha val="70000"/>
                </a:srgbClr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>
                  <a:alpha val="70000"/>
                </a:srgbClr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>
                  <a:alpha val="70000"/>
                </a:srgbClr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676164">
              <a:alpha val="36000"/>
            </a:srgbClr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676164">
              <a:alpha val="36000"/>
            </a:srgbClr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827D7D">
              <a:alpha val="64999"/>
            </a:srgbClr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827D7D">
              <a:alpha val="64999"/>
            </a:srgbClr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left>
          <a:right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right>
          <a:top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top>
          <a:bottom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676164">
              <a:alpha val="36000"/>
            </a:srgbClr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254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right>
          <a:top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top>
          <a:bottom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insideH>
          <a:insideV>
            <a:ln w="254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left>
          <a:right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right>
          <a:top>
            <a:ln w="254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25400" cap="flat">
              <a:solidFill>
                <a:srgbClr val="A0A4A8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insideV>
        </a:tcBdr>
        <a:fill>
          <a:solidFill>
            <a:srgbClr val="676164">
              <a:alpha val="36000"/>
            </a:srgbClr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254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left>
          <a:right>
            <a:ln w="254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254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bottom>
          <a:insideH>
            <a:ln w="25400" cap="flat">
              <a:solidFill>
                <a:srgbClr val="A0A4A8"/>
              </a:solidFill>
              <a:prstDash val="solid"/>
              <a:miter lim="400000"/>
            </a:ln>
          </a:insideH>
          <a:insideV>
            <a:ln w="254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insideV>
        </a:tcBdr>
        <a:fill>
          <a:solidFill>
            <a:srgbClr val="676164">
              <a:alpha val="36000"/>
            </a:srgb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025"/>
    <p:restoredTop sz="94565"/>
  </p:normalViewPr>
  <p:slideViewPr>
    <p:cSldViewPr snapToGrid="0" snapToObjects="1">
      <p:cViewPr varScale="1">
        <p:scale>
          <a:sx n="60" d="100"/>
          <a:sy n="60" d="100"/>
        </p:scale>
        <p:origin x="-1496" y="-112"/>
      </p:cViewPr>
      <p:guideLst>
        <p:guide orient="horz" pos="3072"/>
        <p:guide pos="4096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notesMaster" Target="notesMasters/notesMaster1.xml"/><Relationship Id="rId14" Type="http://schemas.openxmlformats.org/officeDocument/2006/relationships/printerSettings" Target="printerSettings/printerSettings1.bin"/><Relationship Id="rId15" Type="http://schemas.openxmlformats.org/officeDocument/2006/relationships/presProps" Target="presProps.xml"/><Relationship Id="rId16" Type="http://schemas.openxmlformats.org/officeDocument/2006/relationships/viewProps" Target="viewProps.xml"/><Relationship Id="rId17" Type="http://schemas.openxmlformats.org/officeDocument/2006/relationships/theme" Target="theme/theme1.xml"/><Relationship Id="rId1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Shape 115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16" name="Shape 116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435732841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oup 24"/>
          <p:cNvGrpSpPr/>
          <p:nvPr/>
        </p:nvGrpSpPr>
        <p:grpSpPr>
          <a:xfrm>
            <a:off x="288996" y="1"/>
            <a:ext cx="5373511" cy="9753601"/>
            <a:chOff x="203200" y="0"/>
            <a:chExt cx="3778250" cy="6858001"/>
          </a:xfrm>
        </p:grpSpPr>
        <p:sp>
          <p:nvSpPr>
            <p:cNvPr id="14" name="Freeform 6"/>
            <p:cNvSpPr/>
            <p:nvPr/>
          </p:nvSpPr>
          <p:spPr bwMode="auto">
            <a:xfrm>
              <a:off x="641350" y="0"/>
              <a:ext cx="1365250" cy="3971925"/>
            </a:xfrm>
            <a:custGeom>
              <a:avLst/>
              <a:gdLst/>
              <a:ahLst/>
              <a:cxnLst/>
              <a:rect l="0" t="0" r="r" b="b"/>
              <a:pathLst>
                <a:path w="860" h="2502">
                  <a:moveTo>
                    <a:pt x="0" y="2445"/>
                  </a:moveTo>
                  <a:lnTo>
                    <a:pt x="228" y="2502"/>
                  </a:lnTo>
                  <a:lnTo>
                    <a:pt x="860" y="0"/>
                  </a:lnTo>
                  <a:lnTo>
                    <a:pt x="620" y="0"/>
                  </a:lnTo>
                  <a:lnTo>
                    <a:pt x="0" y="2445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15" name="Freeform 7"/>
            <p:cNvSpPr/>
            <p:nvPr/>
          </p:nvSpPr>
          <p:spPr bwMode="auto">
            <a:xfrm>
              <a:off x="203200" y="0"/>
              <a:ext cx="1336675" cy="3862388"/>
            </a:xfrm>
            <a:custGeom>
              <a:avLst/>
              <a:gdLst/>
              <a:ahLst/>
              <a:cxnLst/>
              <a:rect l="0" t="0" r="r" b="b"/>
              <a:pathLst>
                <a:path w="842" h="2433">
                  <a:moveTo>
                    <a:pt x="842" y="0"/>
                  </a:moveTo>
                  <a:lnTo>
                    <a:pt x="602" y="0"/>
                  </a:lnTo>
                  <a:lnTo>
                    <a:pt x="0" y="2376"/>
                  </a:lnTo>
                  <a:lnTo>
                    <a:pt x="228" y="2433"/>
                  </a:lnTo>
                  <a:lnTo>
                    <a:pt x="842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6" name="Freeform 8"/>
            <p:cNvSpPr/>
            <p:nvPr/>
          </p:nvSpPr>
          <p:spPr bwMode="auto">
            <a:xfrm>
              <a:off x="207963" y="3776663"/>
              <a:ext cx="1936750" cy="3081338"/>
            </a:xfrm>
            <a:custGeom>
              <a:avLst/>
              <a:gdLst/>
              <a:ahLst/>
              <a:cxnLst/>
              <a:rect l="0" t="0" r="r" b="b"/>
              <a:pathLst>
                <a:path w="1220" h="1941">
                  <a:moveTo>
                    <a:pt x="0" y="0"/>
                  </a:moveTo>
                  <a:lnTo>
                    <a:pt x="1166" y="1941"/>
                  </a:lnTo>
                  <a:lnTo>
                    <a:pt x="1220" y="19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0" name="Freeform 9"/>
            <p:cNvSpPr/>
            <p:nvPr/>
          </p:nvSpPr>
          <p:spPr bwMode="auto">
            <a:xfrm>
              <a:off x="646113" y="3886200"/>
              <a:ext cx="2373313" cy="2971800"/>
            </a:xfrm>
            <a:custGeom>
              <a:avLst/>
              <a:gdLst/>
              <a:ahLst/>
              <a:cxnLst/>
              <a:rect l="0" t="0" r="r" b="b"/>
              <a:pathLst>
                <a:path w="1495" h="1872">
                  <a:moveTo>
                    <a:pt x="1495" y="1872"/>
                  </a:moveTo>
                  <a:lnTo>
                    <a:pt x="0" y="0"/>
                  </a:lnTo>
                  <a:lnTo>
                    <a:pt x="1442" y="1872"/>
                  </a:lnTo>
                  <a:lnTo>
                    <a:pt x="1495" y="1872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1" name="Freeform 10"/>
            <p:cNvSpPr/>
            <p:nvPr/>
          </p:nvSpPr>
          <p:spPr bwMode="auto">
            <a:xfrm>
              <a:off x="641350" y="3881438"/>
              <a:ext cx="3340100" cy="2976563"/>
            </a:xfrm>
            <a:custGeom>
              <a:avLst/>
              <a:gdLst/>
              <a:ahLst/>
              <a:cxnLst/>
              <a:rect l="0" t="0" r="r" b="b"/>
              <a:pathLst>
                <a:path w="2104" h="1875">
                  <a:moveTo>
                    <a:pt x="0" y="0"/>
                  </a:moveTo>
                  <a:lnTo>
                    <a:pt x="3" y="3"/>
                  </a:lnTo>
                  <a:lnTo>
                    <a:pt x="1498" y="1875"/>
                  </a:lnTo>
                  <a:lnTo>
                    <a:pt x="2104" y="1875"/>
                  </a:lnTo>
                  <a:lnTo>
                    <a:pt x="228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2" name="Freeform 11"/>
            <p:cNvSpPr/>
            <p:nvPr/>
          </p:nvSpPr>
          <p:spPr bwMode="auto">
            <a:xfrm>
              <a:off x="203200" y="3771900"/>
              <a:ext cx="2660650" cy="3086100"/>
            </a:xfrm>
            <a:custGeom>
              <a:avLst/>
              <a:gdLst/>
              <a:ahLst/>
              <a:cxnLst/>
              <a:rect l="0" t="0" r="r" b="b"/>
              <a:pathLst>
                <a:path w="1676" h="1944">
                  <a:moveTo>
                    <a:pt x="1676" y="1944"/>
                  </a:moveTo>
                  <a:lnTo>
                    <a:pt x="264" y="111"/>
                  </a:lnTo>
                  <a:lnTo>
                    <a:pt x="225" y="60"/>
                  </a:lnTo>
                  <a:lnTo>
                    <a:pt x="228" y="60"/>
                  </a:lnTo>
                  <a:lnTo>
                    <a:pt x="264" y="111"/>
                  </a:lnTo>
                  <a:lnTo>
                    <a:pt x="234" y="69"/>
                  </a:lnTo>
                  <a:lnTo>
                    <a:pt x="228" y="57"/>
                  </a:lnTo>
                  <a:lnTo>
                    <a:pt x="222" y="54"/>
                  </a:lnTo>
                  <a:lnTo>
                    <a:pt x="0" y="0"/>
                  </a:lnTo>
                  <a:lnTo>
                    <a:pt x="3" y="3"/>
                  </a:lnTo>
                  <a:lnTo>
                    <a:pt x="1223" y="1944"/>
                  </a:lnTo>
                  <a:lnTo>
                    <a:pt x="1676" y="1944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74203" y="1300482"/>
            <a:ext cx="9880358" cy="4961089"/>
          </a:xfrm>
        </p:spPr>
        <p:txBody>
          <a:bodyPr anchor="b">
            <a:normAutofit/>
          </a:bodyPr>
          <a:lstStyle>
            <a:lvl1pPr algn="r">
              <a:defRPr sz="7680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158917" y="6261570"/>
            <a:ext cx="8195645" cy="1940666"/>
          </a:xfrm>
        </p:spPr>
        <p:txBody>
          <a:bodyPr anchor="t">
            <a:normAutofit/>
          </a:bodyPr>
          <a:lstStyle>
            <a:lvl1pPr marL="0" indent="0" algn="r">
              <a:buNone/>
              <a:defRPr sz="2560">
                <a:solidFill>
                  <a:schemeClr val="tx1"/>
                </a:solidFill>
              </a:defRPr>
            </a:lvl1pPr>
            <a:lvl2pPr marL="6502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3004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9506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60091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2511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90137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5516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2018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418878" y="8700212"/>
            <a:ext cx="1219517" cy="519289"/>
          </a:xfrm>
        </p:spPr>
        <p:txBody>
          <a:bodyPr/>
          <a:lstStyle/>
          <a:p>
            <a:fld id="{B61BEF0D-F0BB-DE4B-95CE-6DB70DBA9567}" type="datetimeFigureOut">
              <a:rPr lang="en-US" dirty="0"/>
              <a:pPr/>
              <a:t>2/23/17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153754" y="8700212"/>
            <a:ext cx="5133423" cy="519289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769344" y="8700212"/>
            <a:ext cx="585216" cy="519289"/>
          </a:xfrm>
        </p:spPr>
        <p:txBody>
          <a:bodyPr/>
          <a:lstStyle/>
          <a:p>
            <a:pPr>
              <a:defRPr>
                <a:effectLst/>
              </a:defRPr>
            </a:pPr>
            <a:fld id="{86CB4B4D-7CA3-9044-876B-883B54F8677D}" type="slidenum">
              <a:rPr lang="uk-UA" smtClean="0"/>
              <a:t>‹#›</a:t>
            </a:fld>
            <a:endParaRPr lang="uk-UA"/>
          </a:p>
        </p:txBody>
      </p:sp>
      <p:sp>
        <p:nvSpPr>
          <p:cNvPr id="23" name="Freeform 12"/>
          <p:cNvSpPr/>
          <p:nvPr/>
        </p:nvSpPr>
        <p:spPr bwMode="auto">
          <a:xfrm>
            <a:off x="288996" y="5364480"/>
            <a:ext cx="514773" cy="128694"/>
          </a:xfrm>
          <a:custGeom>
            <a:avLst/>
            <a:gdLst/>
            <a:ahLst/>
            <a:cxnLst/>
            <a:rect l="0" t="0" r="r" b="b"/>
            <a:pathLst>
              <a:path w="228" h="57">
                <a:moveTo>
                  <a:pt x="228" y="57"/>
                </a:moveTo>
                <a:lnTo>
                  <a:pt x="0" y="0"/>
                </a:lnTo>
                <a:lnTo>
                  <a:pt x="222" y="54"/>
                </a:lnTo>
                <a:lnTo>
                  <a:pt x="228" y="57"/>
                </a:lnTo>
                <a:close/>
              </a:path>
            </a:pathLst>
          </a:custGeom>
          <a:solidFill>
            <a:srgbClr val="29ABE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sp>
      <p:sp>
        <p:nvSpPr>
          <p:cNvPr id="24" name="Freeform 13"/>
          <p:cNvSpPr/>
          <p:nvPr/>
        </p:nvSpPr>
        <p:spPr bwMode="auto">
          <a:xfrm>
            <a:off x="796997" y="5499948"/>
            <a:ext cx="88054" cy="115147"/>
          </a:xfrm>
          <a:custGeom>
            <a:avLst/>
            <a:gdLst/>
            <a:ahLst/>
            <a:cxnLst/>
            <a:rect l="0" t="0" r="r" b="b"/>
            <a:pathLst>
              <a:path w="39" h="51">
                <a:moveTo>
                  <a:pt x="0" y="0"/>
                </a:moveTo>
                <a:lnTo>
                  <a:pt x="39" y="51"/>
                </a:lnTo>
                <a:lnTo>
                  <a:pt x="3" y="0"/>
                </a:lnTo>
                <a:lnTo>
                  <a:pt x="0" y="0"/>
                </a:lnTo>
                <a:close/>
              </a:path>
            </a:pathLst>
          </a:custGeom>
          <a:solidFill>
            <a:srgbClr val="29ABE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sp>
    </p:spTree>
    <p:extLst>
      <p:ext uri="{BB962C8B-B14F-4D97-AF65-F5344CB8AC3E}">
        <p14:creationId xmlns:p14="http://schemas.microsoft.com/office/powerpoint/2010/main" val="20113744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3678" y="6731186"/>
            <a:ext cx="10689409" cy="806027"/>
          </a:xfrm>
        </p:spPr>
        <p:txBody>
          <a:bodyPr anchor="b">
            <a:normAutofit/>
          </a:bodyPr>
          <a:lstStyle>
            <a:lvl1pPr algn="ctr">
              <a:defRPr sz="3413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45743" y="1325670"/>
            <a:ext cx="8776626" cy="4501299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2276"/>
            </a:lvl1pPr>
            <a:lvl2pPr marL="650230" indent="0">
              <a:buNone/>
              <a:defRPr sz="2276"/>
            </a:lvl2pPr>
            <a:lvl3pPr marL="1300460" indent="0">
              <a:buNone/>
              <a:defRPr sz="2276"/>
            </a:lvl3pPr>
            <a:lvl4pPr marL="1950690" indent="0">
              <a:buNone/>
              <a:defRPr sz="2276"/>
            </a:lvl4pPr>
            <a:lvl5pPr marL="2600919" indent="0">
              <a:buNone/>
              <a:defRPr sz="2276"/>
            </a:lvl5pPr>
            <a:lvl6pPr marL="3251149" indent="0">
              <a:buNone/>
              <a:defRPr sz="2276"/>
            </a:lvl6pPr>
            <a:lvl7pPr marL="3901379" indent="0">
              <a:buNone/>
              <a:defRPr sz="2276"/>
            </a:lvl7pPr>
            <a:lvl8pPr marL="4551609" indent="0">
              <a:buNone/>
              <a:defRPr sz="2276"/>
            </a:lvl8pPr>
            <a:lvl9pPr marL="5201839" indent="0">
              <a:buNone/>
              <a:defRPr sz="2276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83678" y="7537213"/>
            <a:ext cx="10689409" cy="702168"/>
          </a:xfrm>
        </p:spPr>
        <p:txBody>
          <a:bodyPr>
            <a:normAutofit/>
          </a:bodyPr>
          <a:lstStyle>
            <a:lvl1pPr marL="0" indent="0" algn="ctr">
              <a:buNone/>
              <a:defRPr sz="1991"/>
            </a:lvl1pPr>
            <a:lvl2pPr marL="650230" indent="0">
              <a:buNone/>
              <a:defRPr sz="1707"/>
            </a:lvl2pPr>
            <a:lvl3pPr marL="1300460" indent="0">
              <a:buNone/>
              <a:defRPr sz="1422"/>
            </a:lvl3pPr>
            <a:lvl4pPr marL="1950690" indent="0">
              <a:buNone/>
              <a:defRPr sz="1280"/>
            </a:lvl4pPr>
            <a:lvl5pPr marL="2600919" indent="0">
              <a:buNone/>
              <a:defRPr sz="1280"/>
            </a:lvl5pPr>
            <a:lvl6pPr marL="3251149" indent="0">
              <a:buNone/>
              <a:defRPr sz="1280"/>
            </a:lvl6pPr>
            <a:lvl7pPr marL="3901379" indent="0">
              <a:buNone/>
              <a:defRPr sz="1280"/>
            </a:lvl7pPr>
            <a:lvl8pPr marL="4551609" indent="0">
              <a:buNone/>
              <a:defRPr sz="1280"/>
            </a:lvl8pPr>
            <a:lvl9pPr marL="5201839" indent="0">
              <a:buNone/>
              <a:defRPr sz="128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2/23/17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>
                <a:effectLst/>
              </a:defRPr>
            </a:pPr>
            <a:fld id="{86CB4B4D-7CA3-9044-876B-883B54F8677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8220300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3680" y="975360"/>
            <a:ext cx="10689409" cy="4334933"/>
          </a:xfrm>
        </p:spPr>
        <p:txBody>
          <a:bodyPr anchor="ctr">
            <a:normAutofit/>
          </a:bodyPr>
          <a:lstStyle>
            <a:lvl1pPr algn="ctr">
              <a:defRPr sz="4551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679" y="6177280"/>
            <a:ext cx="10689411" cy="2059093"/>
          </a:xfrm>
        </p:spPr>
        <p:txBody>
          <a:bodyPr anchor="ctr">
            <a:normAutofit/>
          </a:bodyPr>
          <a:lstStyle>
            <a:lvl1pPr marL="0" indent="0" algn="ctr">
              <a:buNone/>
              <a:defRPr sz="2844">
                <a:solidFill>
                  <a:schemeClr val="tx1"/>
                </a:solidFill>
              </a:defRPr>
            </a:lvl1pPr>
            <a:lvl2pPr marL="650230" indent="0">
              <a:buNone/>
              <a:defRPr sz="2560">
                <a:solidFill>
                  <a:schemeClr val="tx1">
                    <a:tint val="75000"/>
                  </a:schemeClr>
                </a:solidFill>
              </a:defRPr>
            </a:lvl2pPr>
            <a:lvl3pPr marL="1300460" indent="0">
              <a:buNone/>
              <a:defRPr sz="2276">
                <a:solidFill>
                  <a:schemeClr val="tx1">
                    <a:tint val="75000"/>
                  </a:schemeClr>
                </a:solidFill>
              </a:defRPr>
            </a:lvl3pPr>
            <a:lvl4pPr marL="1950690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4pPr>
            <a:lvl5pPr marL="2600919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5pPr>
            <a:lvl6pPr marL="3251149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6pPr>
            <a:lvl7pPr marL="3901379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7pPr>
            <a:lvl8pPr marL="4551609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8pPr>
            <a:lvl9pPr marL="5201839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2/23/17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>
                <a:effectLst/>
              </a:defRPr>
            </a:pPr>
            <a:fld id="{86CB4B4D-7CA3-9044-876B-883B54F8677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88893784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378733" y="1227411"/>
            <a:ext cx="650409" cy="831681"/>
          </a:xfrm>
          <a:prstGeom prst="rect">
            <a:avLst/>
          </a:prstGeom>
        </p:spPr>
        <p:txBody>
          <a:bodyPr vert="horz" lIns="130048" tIns="65024" rIns="130048" bIns="65024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11378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622681" y="4009812"/>
            <a:ext cx="650409" cy="831681"/>
          </a:xfrm>
          <a:prstGeom prst="rect">
            <a:avLst/>
          </a:prstGeom>
        </p:spPr>
        <p:txBody>
          <a:bodyPr vert="horz" lIns="130048" tIns="65024" rIns="130048" bIns="65024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11378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29144" y="975362"/>
            <a:ext cx="9918741" cy="3901439"/>
          </a:xfrm>
        </p:spPr>
        <p:txBody>
          <a:bodyPr anchor="ctr">
            <a:normAutofit/>
          </a:bodyPr>
          <a:lstStyle>
            <a:lvl1pPr algn="ctr">
              <a:defRPr sz="4551" b="0" cap="none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273045" y="4876798"/>
            <a:ext cx="9430938" cy="541867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2560"/>
            </a:lvl1pPr>
            <a:lvl2pPr marL="650230" indent="0">
              <a:buFontTx/>
              <a:buNone/>
              <a:defRPr/>
            </a:lvl2pPr>
            <a:lvl3pPr marL="1300460" indent="0">
              <a:buFontTx/>
              <a:buNone/>
              <a:defRPr/>
            </a:lvl3pPr>
            <a:lvl4pPr marL="1950690" indent="0">
              <a:buFontTx/>
              <a:buNone/>
              <a:defRPr/>
            </a:lvl4pPr>
            <a:lvl5pPr marL="2600919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678" y="6177280"/>
            <a:ext cx="10689409" cy="2059093"/>
          </a:xfrm>
        </p:spPr>
        <p:txBody>
          <a:bodyPr anchor="ctr">
            <a:normAutofit/>
          </a:bodyPr>
          <a:lstStyle>
            <a:lvl1pPr marL="0" indent="0" algn="ctr">
              <a:buNone/>
              <a:defRPr sz="2844">
                <a:solidFill>
                  <a:schemeClr val="tx1"/>
                </a:solidFill>
              </a:defRPr>
            </a:lvl1pPr>
            <a:lvl2pPr marL="650230" indent="0">
              <a:buNone/>
              <a:defRPr sz="2560">
                <a:solidFill>
                  <a:schemeClr val="tx1">
                    <a:tint val="75000"/>
                  </a:schemeClr>
                </a:solidFill>
              </a:defRPr>
            </a:lvl2pPr>
            <a:lvl3pPr marL="1300460" indent="0">
              <a:buNone/>
              <a:defRPr sz="2276">
                <a:solidFill>
                  <a:schemeClr val="tx1">
                    <a:tint val="75000"/>
                  </a:schemeClr>
                </a:solidFill>
              </a:defRPr>
            </a:lvl3pPr>
            <a:lvl4pPr marL="1950690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4pPr>
            <a:lvl5pPr marL="2600919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5pPr>
            <a:lvl6pPr marL="3251149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6pPr>
            <a:lvl7pPr marL="3901379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7pPr>
            <a:lvl8pPr marL="4551609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8pPr>
            <a:lvl9pPr marL="5201839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2/23/17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>
                <a:effectLst/>
              </a:defRPr>
            </a:pPr>
            <a:fld id="{86CB4B4D-7CA3-9044-876B-883B54F8677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12765773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3681" y="4705537"/>
            <a:ext cx="10689407" cy="2088960"/>
          </a:xfrm>
        </p:spPr>
        <p:txBody>
          <a:bodyPr anchor="b">
            <a:normAutofit/>
          </a:bodyPr>
          <a:lstStyle>
            <a:lvl1pPr algn="r">
              <a:defRPr sz="4551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679" y="6794497"/>
            <a:ext cx="10689408" cy="1223680"/>
          </a:xfrm>
        </p:spPr>
        <p:txBody>
          <a:bodyPr anchor="t">
            <a:normAutofit/>
          </a:bodyPr>
          <a:lstStyle>
            <a:lvl1pPr marL="0" indent="0" algn="r">
              <a:buNone/>
              <a:defRPr sz="2844">
                <a:solidFill>
                  <a:schemeClr val="tx1"/>
                </a:solidFill>
              </a:defRPr>
            </a:lvl1pPr>
            <a:lvl2pPr marL="650230" indent="0">
              <a:buNone/>
              <a:defRPr sz="2560">
                <a:solidFill>
                  <a:schemeClr val="tx1">
                    <a:tint val="75000"/>
                  </a:schemeClr>
                </a:solidFill>
              </a:defRPr>
            </a:lvl2pPr>
            <a:lvl3pPr marL="1300460" indent="0">
              <a:buNone/>
              <a:defRPr sz="2276">
                <a:solidFill>
                  <a:schemeClr val="tx1">
                    <a:tint val="75000"/>
                  </a:schemeClr>
                </a:solidFill>
              </a:defRPr>
            </a:lvl3pPr>
            <a:lvl4pPr marL="1950690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4pPr>
            <a:lvl5pPr marL="2600919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5pPr>
            <a:lvl6pPr marL="3251149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6pPr>
            <a:lvl7pPr marL="3901379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7pPr>
            <a:lvl8pPr marL="4551609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8pPr>
            <a:lvl9pPr marL="5201839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2/23/17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>
                <a:effectLst/>
              </a:defRPr>
            </a:pPr>
            <a:fld id="{86CB4B4D-7CA3-9044-876B-883B54F8677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00036737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378733" y="1227411"/>
            <a:ext cx="650409" cy="831681"/>
          </a:xfrm>
          <a:prstGeom prst="rect">
            <a:avLst/>
          </a:prstGeom>
        </p:spPr>
        <p:txBody>
          <a:bodyPr vert="horz" lIns="130048" tIns="65024" rIns="130048" bIns="65024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11378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622681" y="4009812"/>
            <a:ext cx="650409" cy="831681"/>
          </a:xfrm>
          <a:prstGeom prst="rect">
            <a:avLst/>
          </a:prstGeom>
        </p:spPr>
        <p:txBody>
          <a:bodyPr vert="horz" lIns="130048" tIns="65024" rIns="130048" bIns="65024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11378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29144" y="975362"/>
            <a:ext cx="9918741" cy="3901439"/>
          </a:xfrm>
        </p:spPr>
        <p:txBody>
          <a:bodyPr anchor="ctr">
            <a:normAutofit/>
          </a:bodyPr>
          <a:lstStyle>
            <a:lvl1pPr algn="ctr">
              <a:defRPr sz="4551" b="0" cap="none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583680" y="5527040"/>
            <a:ext cx="10689408" cy="1264356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3413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679" y="6791395"/>
            <a:ext cx="10689408" cy="1444978"/>
          </a:xfrm>
        </p:spPr>
        <p:txBody>
          <a:bodyPr anchor="t">
            <a:normAutofit/>
          </a:bodyPr>
          <a:lstStyle>
            <a:lvl1pPr marL="0" indent="0" algn="r">
              <a:buNone/>
              <a:defRPr sz="2560">
                <a:solidFill>
                  <a:schemeClr val="tx1"/>
                </a:solidFill>
              </a:defRPr>
            </a:lvl1pPr>
            <a:lvl2pPr marL="650230" indent="0">
              <a:buNone/>
              <a:defRPr sz="2560">
                <a:solidFill>
                  <a:schemeClr val="tx1">
                    <a:tint val="75000"/>
                  </a:schemeClr>
                </a:solidFill>
              </a:defRPr>
            </a:lvl2pPr>
            <a:lvl3pPr marL="1300460" indent="0">
              <a:buNone/>
              <a:defRPr sz="2276">
                <a:solidFill>
                  <a:schemeClr val="tx1">
                    <a:tint val="75000"/>
                  </a:schemeClr>
                </a:solidFill>
              </a:defRPr>
            </a:lvl3pPr>
            <a:lvl4pPr marL="1950690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4pPr>
            <a:lvl5pPr marL="2600919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5pPr>
            <a:lvl6pPr marL="3251149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6pPr>
            <a:lvl7pPr marL="3901379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7pPr>
            <a:lvl8pPr marL="4551609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8pPr>
            <a:lvl9pPr marL="5201839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2/23/17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>
                <a:effectLst/>
              </a:defRPr>
            </a:pPr>
            <a:fld id="{86CB4B4D-7CA3-9044-876B-883B54F8677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52491522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3681" y="975362"/>
            <a:ext cx="10689409" cy="3878862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583679" y="4985173"/>
            <a:ext cx="10689411" cy="1192107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3982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679" y="6177280"/>
            <a:ext cx="10689411" cy="2059093"/>
          </a:xfrm>
        </p:spPr>
        <p:txBody>
          <a:bodyPr anchor="t">
            <a:normAutofit/>
          </a:bodyPr>
          <a:lstStyle>
            <a:lvl1pPr marL="0" indent="0" algn="l">
              <a:buNone/>
              <a:defRPr sz="2560">
                <a:solidFill>
                  <a:schemeClr val="tx1"/>
                </a:solidFill>
              </a:defRPr>
            </a:lvl1pPr>
            <a:lvl2pPr marL="650230" indent="0">
              <a:buNone/>
              <a:defRPr sz="2560">
                <a:solidFill>
                  <a:schemeClr val="tx1">
                    <a:tint val="75000"/>
                  </a:schemeClr>
                </a:solidFill>
              </a:defRPr>
            </a:lvl2pPr>
            <a:lvl3pPr marL="1300460" indent="0">
              <a:buNone/>
              <a:defRPr sz="2276">
                <a:solidFill>
                  <a:schemeClr val="tx1">
                    <a:tint val="75000"/>
                  </a:schemeClr>
                </a:solidFill>
              </a:defRPr>
            </a:lvl3pPr>
            <a:lvl4pPr marL="1950690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4pPr>
            <a:lvl5pPr marL="2600919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5pPr>
            <a:lvl6pPr marL="3251149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6pPr>
            <a:lvl7pPr marL="3901379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7pPr>
            <a:lvl8pPr marL="4551609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8pPr>
            <a:lvl9pPr marL="5201839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2/23/17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>
                <a:effectLst/>
              </a:defRPr>
            </a:pPr>
            <a:fld id="{86CB4B4D-7CA3-9044-876B-883B54F8677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8739831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2/23/17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>
                <a:effectLst/>
              </a:defRPr>
            </a:pPr>
            <a:fld id="{86CB4B4D-7CA3-9044-876B-883B54F8677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98051253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384204" y="975360"/>
            <a:ext cx="1888886" cy="726101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83679" y="975360"/>
            <a:ext cx="8556619" cy="7261013"/>
          </a:xfrm>
        </p:spPr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2/23/17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>
                <a:effectLst/>
              </a:defRPr>
            </a:pPr>
            <a:fld id="{86CB4B4D-7CA3-9044-876B-883B54F8677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7763043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Shape 55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56" name="Shape 56"/>
          <p:cNvSpPr>
            <a:spLocks noGrp="1"/>
          </p:cNvSpPr>
          <p:nvPr>
            <p:ph type="body" idx="1"/>
          </p:nvPr>
        </p:nvSpPr>
        <p:spPr>
          <a:xfrm>
            <a:off x="787400" y="2768600"/>
            <a:ext cx="11430000" cy="5715000"/>
          </a:xfrm>
          <a:prstGeom prst="rect">
            <a:avLst/>
          </a:prstGeom>
        </p:spPr>
        <p:txBody>
          <a:bodyPr/>
          <a:lstStyle>
            <a:lvl1pPr>
              <a:buBlip>
                <a:blip r:embed="rId2"/>
              </a:buBlip>
            </a:lvl1pPr>
            <a:lvl2pPr>
              <a:buBlip>
                <a:blip r:embed="rId2"/>
              </a:buBlip>
            </a:lvl2pPr>
            <a:lvl3pPr>
              <a:buBlip>
                <a:blip r:embed="rId2"/>
              </a:buBlip>
            </a:lvl3pPr>
            <a:lvl4pPr>
              <a:buBlip>
                <a:blip r:embed="rId2"/>
              </a:buBlip>
            </a:lvl4pPr>
            <a:lvl5pPr>
              <a:buBlip>
                <a:blip r:embed="rId2"/>
              </a:buBlip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7" name="Shape 57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>
              <a:defRPr>
                <a:effectLst/>
              </a:defRPr>
            </a:pPr>
            <a:fld id="{86CB4B4D-7CA3-9044-876B-883B54F8677D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40898980"/>
      </p:ext>
    </p:extLst>
  </p:cSld>
  <p:clrMapOvr>
    <a:masterClrMapping/>
  </p:clrMapOvr>
  <p:transition xmlns:p14="http://schemas.microsoft.com/office/powerpoint/2010/main"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96812" y="650241"/>
            <a:ext cx="10957749" cy="281770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96812" y="3793067"/>
            <a:ext cx="10957749" cy="4740005"/>
          </a:xfrm>
        </p:spPr>
        <p:txBody>
          <a:bodyPr anchor="ctr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445269" y="8687180"/>
            <a:ext cx="1219517" cy="519289"/>
          </a:xfrm>
        </p:spPr>
        <p:txBody>
          <a:bodyPr/>
          <a:lstStyle/>
          <a:p>
            <a:fld id="{B61BEF0D-F0BB-DE4B-95CE-6DB70DBA9567}" type="datetimeFigureOut">
              <a:rPr lang="en-US" dirty="0"/>
              <a:pPr/>
              <a:t>2/23/17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05543" y="8687180"/>
            <a:ext cx="7558424" cy="519289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746087" y="8687180"/>
            <a:ext cx="608474" cy="519289"/>
          </a:xfrm>
        </p:spPr>
        <p:txBody>
          <a:bodyPr/>
          <a:lstStyle/>
          <a:p>
            <a:pPr>
              <a:defRPr>
                <a:effectLst/>
              </a:defRPr>
            </a:pPr>
            <a:fld id="{86CB4B4D-7CA3-9044-876B-883B54F8677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6309660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25949" y="3793065"/>
            <a:ext cx="9528612" cy="3356545"/>
          </a:xfrm>
        </p:spPr>
        <p:txBody>
          <a:bodyPr anchor="b"/>
          <a:lstStyle>
            <a:lvl1pPr algn="r">
              <a:defRPr sz="5689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825953" y="7149611"/>
            <a:ext cx="9528607" cy="1223680"/>
          </a:xfrm>
        </p:spPr>
        <p:txBody>
          <a:bodyPr anchor="t">
            <a:normAutofit/>
          </a:bodyPr>
          <a:lstStyle>
            <a:lvl1pPr marL="0" indent="0" algn="r">
              <a:buNone/>
              <a:defRPr sz="2844">
                <a:solidFill>
                  <a:schemeClr val="tx1"/>
                </a:solidFill>
              </a:defRPr>
            </a:lvl1pPr>
            <a:lvl2pPr marL="650230" indent="0">
              <a:buNone/>
              <a:defRPr sz="2560">
                <a:solidFill>
                  <a:schemeClr val="tx1">
                    <a:tint val="75000"/>
                  </a:schemeClr>
                </a:solidFill>
              </a:defRPr>
            </a:lvl2pPr>
            <a:lvl3pPr marL="1300460" indent="0">
              <a:buNone/>
              <a:defRPr sz="2276">
                <a:solidFill>
                  <a:schemeClr val="tx1">
                    <a:tint val="75000"/>
                  </a:schemeClr>
                </a:solidFill>
              </a:defRPr>
            </a:lvl3pPr>
            <a:lvl4pPr marL="1950690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4pPr>
            <a:lvl5pPr marL="2600919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5pPr>
            <a:lvl6pPr marL="3251149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6pPr>
            <a:lvl7pPr marL="3901379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7pPr>
            <a:lvl8pPr marL="4551609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8pPr>
            <a:lvl9pPr marL="5201839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2/23/17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766496" y="8698411"/>
            <a:ext cx="588065" cy="519289"/>
          </a:xfrm>
        </p:spPr>
        <p:txBody>
          <a:bodyPr/>
          <a:lstStyle/>
          <a:p>
            <a:pPr>
              <a:defRPr>
                <a:effectLst/>
              </a:defRPr>
            </a:pPr>
            <a:fld id="{86CB4B4D-7CA3-9044-876B-883B54F8677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1643421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96812" y="975362"/>
            <a:ext cx="10957749" cy="249258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96811" y="3793067"/>
            <a:ext cx="5318963" cy="4791003"/>
          </a:xfrm>
        </p:spPr>
        <p:txBody>
          <a:bodyPr>
            <a:normAutofit/>
          </a:bodyPr>
          <a:lstStyle>
            <a:lvl1pPr>
              <a:defRPr sz="2560"/>
            </a:lvl1pPr>
            <a:lvl2pPr>
              <a:defRPr sz="2276"/>
            </a:lvl2pPr>
            <a:lvl3pPr>
              <a:defRPr sz="1991"/>
            </a:lvl3pPr>
            <a:lvl4pPr>
              <a:defRPr sz="1707"/>
            </a:lvl4pPr>
            <a:lvl5pPr>
              <a:defRPr sz="1707"/>
            </a:lvl5pPr>
            <a:lvl6pPr>
              <a:defRPr sz="1707"/>
            </a:lvl6pPr>
            <a:lvl7pPr>
              <a:defRPr sz="1707"/>
            </a:lvl7pPr>
            <a:lvl8pPr>
              <a:defRPr sz="1707"/>
            </a:lvl8pPr>
            <a:lvl9pPr>
              <a:defRPr sz="1707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035597" y="3793067"/>
            <a:ext cx="5318963" cy="4759927"/>
          </a:xfrm>
        </p:spPr>
        <p:txBody>
          <a:bodyPr>
            <a:normAutofit/>
          </a:bodyPr>
          <a:lstStyle>
            <a:lvl1pPr>
              <a:defRPr sz="2560"/>
            </a:lvl1pPr>
            <a:lvl2pPr>
              <a:defRPr sz="2276"/>
            </a:lvl2pPr>
            <a:lvl3pPr>
              <a:defRPr sz="1991"/>
            </a:lvl3pPr>
            <a:lvl4pPr>
              <a:defRPr sz="1707"/>
            </a:lvl4pPr>
            <a:lvl5pPr>
              <a:defRPr sz="1707"/>
            </a:lvl5pPr>
            <a:lvl6pPr>
              <a:defRPr sz="1707"/>
            </a:lvl6pPr>
            <a:lvl7pPr>
              <a:defRPr sz="1707"/>
            </a:lvl7pPr>
            <a:lvl8pPr>
              <a:defRPr sz="1707"/>
            </a:lvl8pPr>
            <a:lvl9pPr>
              <a:defRPr sz="1707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2/23/17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>
                <a:effectLst/>
              </a:defRPr>
            </a:pPr>
            <a:fld id="{86CB4B4D-7CA3-9044-876B-883B54F8677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2269017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90818" y="3781025"/>
            <a:ext cx="4915614" cy="819573"/>
          </a:xfrm>
        </p:spPr>
        <p:txBody>
          <a:bodyPr anchor="b">
            <a:noAutofit/>
          </a:bodyPr>
          <a:lstStyle>
            <a:lvl1pPr marL="0" indent="0">
              <a:buNone/>
              <a:defRPr sz="3982" b="0">
                <a:solidFill>
                  <a:schemeClr val="accent1">
                    <a:lumMod val="75000"/>
                  </a:schemeClr>
                </a:solidFill>
              </a:defRPr>
            </a:lvl1pPr>
            <a:lvl2pPr marL="650230" indent="0">
              <a:buNone/>
              <a:defRPr sz="2844" b="1"/>
            </a:lvl2pPr>
            <a:lvl3pPr marL="1300460" indent="0">
              <a:buNone/>
              <a:defRPr sz="2560" b="1"/>
            </a:lvl3pPr>
            <a:lvl4pPr marL="1950690" indent="0">
              <a:buNone/>
              <a:defRPr sz="2276" b="1"/>
            </a:lvl4pPr>
            <a:lvl5pPr marL="2600919" indent="0">
              <a:buNone/>
              <a:defRPr sz="2276" b="1"/>
            </a:lvl5pPr>
            <a:lvl6pPr marL="3251149" indent="0">
              <a:buNone/>
              <a:defRPr sz="2276" b="1"/>
            </a:lvl6pPr>
            <a:lvl7pPr marL="3901379" indent="0">
              <a:buNone/>
              <a:defRPr sz="2276" b="1"/>
            </a:lvl7pPr>
            <a:lvl8pPr marL="4551609" indent="0">
              <a:buNone/>
              <a:defRPr sz="2276" b="1"/>
            </a:lvl8pPr>
            <a:lvl9pPr marL="5201839" indent="0">
              <a:buNone/>
              <a:defRPr sz="2276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677" y="4743589"/>
            <a:ext cx="5222753" cy="3790591"/>
          </a:xfrm>
        </p:spPr>
        <p:txBody>
          <a:bodyPr anchor="t">
            <a:normAutofit/>
          </a:bodyPr>
          <a:lstStyle>
            <a:lvl1pPr>
              <a:defRPr sz="2560"/>
            </a:lvl1pPr>
            <a:lvl2pPr>
              <a:defRPr sz="2276"/>
            </a:lvl2pPr>
            <a:lvl3pPr>
              <a:defRPr sz="1991"/>
            </a:lvl3pPr>
            <a:lvl4pPr>
              <a:defRPr sz="1707"/>
            </a:lvl4pPr>
            <a:lvl5pPr>
              <a:defRPr sz="1707"/>
            </a:lvl5pPr>
            <a:lvl6pPr>
              <a:defRPr sz="1707"/>
            </a:lvl6pPr>
            <a:lvl7pPr>
              <a:defRPr sz="1707"/>
            </a:lvl7pPr>
            <a:lvl8pPr>
              <a:defRPr sz="1707"/>
            </a:lvl8pPr>
            <a:lvl9pPr>
              <a:defRPr sz="1707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341099" y="3793066"/>
            <a:ext cx="4931991" cy="819573"/>
          </a:xfrm>
        </p:spPr>
        <p:txBody>
          <a:bodyPr anchor="b">
            <a:noAutofit/>
          </a:bodyPr>
          <a:lstStyle>
            <a:lvl1pPr marL="0" indent="0">
              <a:buNone/>
              <a:defRPr sz="3982" b="0">
                <a:solidFill>
                  <a:schemeClr val="accent1">
                    <a:lumMod val="75000"/>
                  </a:schemeClr>
                </a:solidFill>
              </a:defRPr>
            </a:lvl1pPr>
            <a:lvl2pPr marL="650230" indent="0">
              <a:buNone/>
              <a:defRPr sz="2844" b="1"/>
            </a:lvl2pPr>
            <a:lvl3pPr marL="1300460" indent="0">
              <a:buNone/>
              <a:defRPr sz="2560" b="1"/>
            </a:lvl3pPr>
            <a:lvl4pPr marL="1950690" indent="0">
              <a:buNone/>
              <a:defRPr sz="2276" b="1"/>
            </a:lvl4pPr>
            <a:lvl5pPr marL="2600919" indent="0">
              <a:buNone/>
              <a:defRPr sz="2276" b="1"/>
            </a:lvl5pPr>
            <a:lvl6pPr marL="3251149" indent="0">
              <a:buNone/>
              <a:defRPr sz="2276" b="1"/>
            </a:lvl6pPr>
            <a:lvl7pPr marL="3901379" indent="0">
              <a:buNone/>
              <a:defRPr sz="2276" b="1"/>
            </a:lvl7pPr>
            <a:lvl8pPr marL="4551609" indent="0">
              <a:buNone/>
              <a:defRPr sz="2276" b="1"/>
            </a:lvl8pPr>
            <a:lvl9pPr marL="5201839" indent="0">
              <a:buNone/>
              <a:defRPr sz="2276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050334" y="4743589"/>
            <a:ext cx="5222753" cy="3790591"/>
          </a:xfrm>
        </p:spPr>
        <p:txBody>
          <a:bodyPr anchor="t">
            <a:normAutofit/>
          </a:bodyPr>
          <a:lstStyle>
            <a:lvl1pPr>
              <a:defRPr sz="2560"/>
            </a:lvl1pPr>
            <a:lvl2pPr>
              <a:defRPr sz="2276"/>
            </a:lvl2pPr>
            <a:lvl3pPr>
              <a:defRPr sz="1991"/>
            </a:lvl3pPr>
            <a:lvl4pPr>
              <a:defRPr sz="1707"/>
            </a:lvl4pPr>
            <a:lvl5pPr>
              <a:defRPr sz="1707"/>
            </a:lvl5pPr>
            <a:lvl6pPr>
              <a:defRPr sz="1707"/>
            </a:lvl6pPr>
            <a:lvl7pPr>
              <a:defRPr sz="1707"/>
            </a:lvl7pPr>
            <a:lvl8pPr>
              <a:defRPr sz="1707"/>
            </a:lvl8pPr>
            <a:lvl9pPr>
              <a:defRPr sz="1707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2/23/17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>
                <a:effectLst/>
              </a:defRPr>
            </a:pPr>
            <a:fld id="{86CB4B4D-7CA3-9044-876B-883B54F8677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993471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2/23/17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>
                <a:effectLst/>
              </a:defRPr>
            </a:pPr>
            <a:fld id="{86CB4B4D-7CA3-9044-876B-883B54F8677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9419094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2/23/17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>
                <a:effectLst/>
              </a:defRPr>
            </a:pPr>
            <a:fld id="{86CB4B4D-7CA3-9044-876B-883B54F8677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5708363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3679" y="2275840"/>
            <a:ext cx="3786715" cy="1950720"/>
          </a:xfrm>
        </p:spPr>
        <p:txBody>
          <a:bodyPr anchor="b">
            <a:normAutofit/>
          </a:bodyPr>
          <a:lstStyle>
            <a:lvl1pPr algn="ctr">
              <a:defRPr sz="3413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614298" y="975361"/>
            <a:ext cx="6658790" cy="7261015"/>
          </a:xfrm>
        </p:spPr>
        <p:txBody>
          <a:bodyPr anchor="ctr">
            <a:normAutofit/>
          </a:bodyPr>
          <a:lstStyle>
            <a:lvl1pPr>
              <a:defRPr sz="2844"/>
            </a:lvl1pPr>
            <a:lvl2pPr>
              <a:defRPr sz="2560"/>
            </a:lvl2pPr>
            <a:lvl3pPr>
              <a:defRPr sz="2276"/>
            </a:lvl3pPr>
            <a:lvl4pPr>
              <a:defRPr sz="1991"/>
            </a:lvl4pPr>
            <a:lvl5pPr>
              <a:defRPr sz="1991"/>
            </a:lvl5pPr>
            <a:lvl6pPr>
              <a:defRPr sz="1991"/>
            </a:lvl6pPr>
            <a:lvl7pPr>
              <a:defRPr sz="1991"/>
            </a:lvl7pPr>
            <a:lvl8pPr>
              <a:defRPr sz="1991"/>
            </a:lvl8pPr>
            <a:lvl9pPr>
              <a:defRPr sz="1991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83679" y="4226560"/>
            <a:ext cx="3786715" cy="2600960"/>
          </a:xfrm>
        </p:spPr>
        <p:txBody>
          <a:bodyPr>
            <a:normAutofit/>
          </a:bodyPr>
          <a:lstStyle>
            <a:lvl1pPr marL="0" indent="0" algn="ctr">
              <a:buNone/>
              <a:defRPr sz="2276"/>
            </a:lvl1pPr>
            <a:lvl2pPr marL="650230" indent="0">
              <a:buNone/>
              <a:defRPr sz="1707"/>
            </a:lvl2pPr>
            <a:lvl3pPr marL="1300460" indent="0">
              <a:buNone/>
              <a:defRPr sz="1422"/>
            </a:lvl3pPr>
            <a:lvl4pPr marL="1950690" indent="0">
              <a:buNone/>
              <a:defRPr sz="1280"/>
            </a:lvl4pPr>
            <a:lvl5pPr marL="2600919" indent="0">
              <a:buNone/>
              <a:defRPr sz="1280"/>
            </a:lvl5pPr>
            <a:lvl6pPr marL="3251149" indent="0">
              <a:buNone/>
              <a:defRPr sz="1280"/>
            </a:lvl6pPr>
            <a:lvl7pPr marL="3901379" indent="0">
              <a:buNone/>
              <a:defRPr sz="1280"/>
            </a:lvl7pPr>
            <a:lvl8pPr marL="4551609" indent="0">
              <a:buNone/>
              <a:defRPr sz="1280"/>
            </a:lvl8pPr>
            <a:lvl9pPr marL="5201839" indent="0">
              <a:buNone/>
              <a:defRPr sz="128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2/23/17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>
                <a:effectLst/>
              </a:defRPr>
            </a:pPr>
            <a:fld id="{86CB4B4D-7CA3-9044-876B-883B54F8677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0307845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984" y="2492585"/>
            <a:ext cx="5789410" cy="1950720"/>
          </a:xfrm>
        </p:spPr>
        <p:txBody>
          <a:bodyPr anchor="b">
            <a:normAutofit/>
          </a:bodyPr>
          <a:lstStyle>
            <a:lvl1pPr algn="ctr">
              <a:defRPr sz="3982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03104" y="1300480"/>
            <a:ext cx="3500617" cy="65024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2276"/>
            </a:lvl1pPr>
            <a:lvl2pPr marL="650230" indent="0">
              <a:buNone/>
              <a:defRPr sz="2276"/>
            </a:lvl2pPr>
            <a:lvl3pPr marL="1300460" indent="0">
              <a:buNone/>
              <a:defRPr sz="2276"/>
            </a:lvl3pPr>
            <a:lvl4pPr marL="1950690" indent="0">
              <a:buNone/>
              <a:defRPr sz="2276"/>
            </a:lvl4pPr>
            <a:lvl5pPr marL="2600919" indent="0">
              <a:buNone/>
              <a:defRPr sz="2276"/>
            </a:lvl5pPr>
            <a:lvl6pPr marL="3251149" indent="0">
              <a:buNone/>
              <a:defRPr sz="2276"/>
            </a:lvl6pPr>
            <a:lvl7pPr marL="3901379" indent="0">
              <a:buNone/>
              <a:defRPr sz="2276"/>
            </a:lvl7pPr>
            <a:lvl8pPr marL="4551609" indent="0">
              <a:buNone/>
              <a:defRPr sz="2276"/>
            </a:lvl8pPr>
            <a:lvl9pPr marL="5201839" indent="0">
              <a:buNone/>
              <a:defRPr sz="2276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81984" y="4443305"/>
            <a:ext cx="5789410" cy="2600960"/>
          </a:xfrm>
        </p:spPr>
        <p:txBody>
          <a:bodyPr>
            <a:normAutofit/>
          </a:bodyPr>
          <a:lstStyle>
            <a:lvl1pPr marL="0" indent="0" algn="ctr">
              <a:buNone/>
              <a:defRPr sz="2560"/>
            </a:lvl1pPr>
            <a:lvl2pPr marL="650230" indent="0">
              <a:buNone/>
              <a:defRPr sz="1707"/>
            </a:lvl2pPr>
            <a:lvl3pPr marL="1300460" indent="0">
              <a:buNone/>
              <a:defRPr sz="1422"/>
            </a:lvl3pPr>
            <a:lvl4pPr marL="1950690" indent="0">
              <a:buNone/>
              <a:defRPr sz="1280"/>
            </a:lvl4pPr>
            <a:lvl5pPr marL="2600919" indent="0">
              <a:buNone/>
              <a:defRPr sz="1280"/>
            </a:lvl5pPr>
            <a:lvl6pPr marL="3251149" indent="0">
              <a:buNone/>
              <a:defRPr sz="1280"/>
            </a:lvl6pPr>
            <a:lvl7pPr marL="3901379" indent="0">
              <a:buNone/>
              <a:defRPr sz="1280"/>
            </a:lvl7pPr>
            <a:lvl8pPr marL="4551609" indent="0">
              <a:buNone/>
              <a:defRPr sz="1280"/>
            </a:lvl8pPr>
            <a:lvl9pPr marL="5201839" indent="0">
              <a:buNone/>
              <a:defRPr sz="128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2/23/17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>
                <a:effectLst/>
              </a:defRPr>
            </a:pPr>
            <a:fld id="{86CB4B4D-7CA3-9044-876B-883B54F8677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4388342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16.xml"/><Relationship Id="rId17" Type="http://schemas.openxmlformats.org/officeDocument/2006/relationships/slideLayout" Target="../slideLayouts/slideLayout17.xml"/><Relationship Id="rId18" Type="http://schemas.openxmlformats.org/officeDocument/2006/relationships/slideLayout" Target="../slideLayouts/slideLayout18.xml"/><Relationship Id="rId19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1" y="1"/>
            <a:ext cx="3032196" cy="9753601"/>
            <a:chOff x="0" y="0"/>
            <a:chExt cx="2132013" cy="6858001"/>
          </a:xfrm>
        </p:grpSpPr>
        <p:sp>
          <p:nvSpPr>
            <p:cNvPr id="15" name="Freeform 6"/>
            <p:cNvSpPr/>
            <p:nvPr/>
          </p:nvSpPr>
          <p:spPr bwMode="auto">
            <a:xfrm>
              <a:off x="0" y="0"/>
              <a:ext cx="1073150" cy="5291138"/>
            </a:xfrm>
            <a:custGeom>
              <a:avLst/>
              <a:gdLst/>
              <a:ahLst/>
              <a:cxnLst/>
              <a:rect l="0" t="0" r="r" b="b"/>
              <a:pathLst>
                <a:path w="676" h="3333">
                  <a:moveTo>
                    <a:pt x="0" y="3132"/>
                  </a:moveTo>
                  <a:lnTo>
                    <a:pt x="0" y="3312"/>
                  </a:lnTo>
                  <a:lnTo>
                    <a:pt x="126" y="3333"/>
                  </a:lnTo>
                  <a:lnTo>
                    <a:pt x="676" y="0"/>
                  </a:lnTo>
                  <a:lnTo>
                    <a:pt x="514" y="0"/>
                  </a:lnTo>
                  <a:lnTo>
                    <a:pt x="0" y="3132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16" name="Freeform 7"/>
            <p:cNvSpPr/>
            <p:nvPr/>
          </p:nvSpPr>
          <p:spPr bwMode="auto">
            <a:xfrm>
              <a:off x="0" y="0"/>
              <a:ext cx="758825" cy="4624388"/>
            </a:xfrm>
            <a:custGeom>
              <a:avLst/>
              <a:gdLst/>
              <a:ahLst/>
              <a:cxnLst/>
              <a:rect l="0" t="0" r="r" b="b"/>
              <a:pathLst>
                <a:path w="478" h="2913">
                  <a:moveTo>
                    <a:pt x="478" y="0"/>
                  </a:moveTo>
                  <a:lnTo>
                    <a:pt x="318" y="0"/>
                  </a:lnTo>
                  <a:lnTo>
                    <a:pt x="0" y="1938"/>
                  </a:lnTo>
                  <a:lnTo>
                    <a:pt x="0" y="2913"/>
                  </a:lnTo>
                  <a:lnTo>
                    <a:pt x="478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7" name="Freeform 8"/>
            <p:cNvSpPr/>
            <p:nvPr/>
          </p:nvSpPr>
          <p:spPr bwMode="auto">
            <a:xfrm>
              <a:off x="0" y="5662613"/>
              <a:ext cx="906463" cy="1195388"/>
            </a:xfrm>
            <a:custGeom>
              <a:avLst/>
              <a:gdLst/>
              <a:ahLst/>
              <a:cxnLst/>
              <a:rect l="0" t="0" r="r" b="b"/>
              <a:pathLst>
                <a:path w="571" h="753">
                  <a:moveTo>
                    <a:pt x="0" y="0"/>
                  </a:moveTo>
                  <a:lnTo>
                    <a:pt x="0" y="12"/>
                  </a:lnTo>
                  <a:lnTo>
                    <a:pt x="538" y="753"/>
                  </a:lnTo>
                  <a:lnTo>
                    <a:pt x="571" y="75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8" name="Freeform 9"/>
            <p:cNvSpPr/>
            <p:nvPr/>
          </p:nvSpPr>
          <p:spPr bwMode="auto">
            <a:xfrm>
              <a:off x="0" y="5295900"/>
              <a:ext cx="1487488" cy="1562100"/>
            </a:xfrm>
            <a:custGeom>
              <a:avLst/>
              <a:gdLst/>
              <a:ahLst/>
              <a:cxnLst/>
              <a:rect l="0" t="0" r="r" b="b"/>
              <a:pathLst>
                <a:path w="937" h="984">
                  <a:moveTo>
                    <a:pt x="0" y="0"/>
                  </a:moveTo>
                  <a:lnTo>
                    <a:pt x="0" y="3"/>
                  </a:lnTo>
                  <a:lnTo>
                    <a:pt x="901" y="984"/>
                  </a:lnTo>
                  <a:lnTo>
                    <a:pt x="937" y="98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9" name="Freeform 10"/>
            <p:cNvSpPr/>
            <p:nvPr/>
          </p:nvSpPr>
          <p:spPr bwMode="auto">
            <a:xfrm>
              <a:off x="0" y="5257800"/>
              <a:ext cx="2132013" cy="1600200"/>
            </a:xfrm>
            <a:custGeom>
              <a:avLst/>
              <a:gdLst/>
              <a:ahLst/>
              <a:cxnLst/>
              <a:rect l="0" t="0" r="r" b="b"/>
              <a:pathLst>
                <a:path w="1343" h="1008">
                  <a:moveTo>
                    <a:pt x="0" y="24"/>
                  </a:moveTo>
                  <a:lnTo>
                    <a:pt x="937" y="1008"/>
                  </a:lnTo>
                  <a:lnTo>
                    <a:pt x="1343" y="1008"/>
                  </a:lnTo>
                  <a:lnTo>
                    <a:pt x="126" y="21"/>
                  </a:lnTo>
                  <a:lnTo>
                    <a:pt x="0" y="0"/>
                  </a:lnTo>
                  <a:lnTo>
                    <a:pt x="0" y="24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0" name="Freeform 11"/>
            <p:cNvSpPr/>
            <p:nvPr/>
          </p:nvSpPr>
          <p:spPr bwMode="auto">
            <a:xfrm>
              <a:off x="0" y="5357813"/>
              <a:ext cx="1377950" cy="1500188"/>
            </a:xfrm>
            <a:custGeom>
              <a:avLst/>
              <a:gdLst/>
              <a:ahLst/>
              <a:cxnLst/>
              <a:rect l="0" t="0" r="r" b="b"/>
              <a:pathLst>
                <a:path w="868" h="945">
                  <a:moveTo>
                    <a:pt x="0" y="192"/>
                  </a:moveTo>
                  <a:lnTo>
                    <a:pt x="571" y="945"/>
                  </a:lnTo>
                  <a:lnTo>
                    <a:pt x="868" y="945"/>
                  </a:lnTo>
                  <a:lnTo>
                    <a:pt x="0" y="0"/>
                  </a:lnTo>
                  <a:lnTo>
                    <a:pt x="0" y="192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96812" y="650241"/>
            <a:ext cx="10957749" cy="281770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96813" y="3793067"/>
            <a:ext cx="10957747" cy="477439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465678" y="8698411"/>
            <a:ext cx="1219517" cy="5192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22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dirty="0"/>
              <a:pPr/>
              <a:t>2/23/17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25952" y="8698411"/>
            <a:ext cx="7558424" cy="5192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22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766496" y="8698411"/>
            <a:ext cx="588065" cy="5192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22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pPr>
              <a:defRPr>
                <a:effectLst/>
              </a:defRPr>
            </a:pPr>
            <a:fld id="{86CB4B4D-7CA3-9044-876B-883B54F8677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9778399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  <p:sldLayoutId id="2147483674" r:id="rId13"/>
    <p:sldLayoutId id="2147483675" r:id="rId14"/>
    <p:sldLayoutId id="2147483676" r:id="rId15"/>
    <p:sldLayoutId id="2147483677" r:id="rId16"/>
    <p:sldLayoutId id="2147483678" r:id="rId17"/>
    <p:sldLayoutId id="2147483679" r:id="rId18"/>
  </p:sldLayoutIdLst>
  <p:txStyles>
    <p:titleStyle>
      <a:lvl1pPr algn="ctr" defTabSz="650230" rtl="0" eaLnBrk="1" latinLnBrk="0" hangingPunct="1">
        <a:spcBef>
          <a:spcPct val="0"/>
        </a:spcBef>
        <a:buNone/>
        <a:defRPr sz="5689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406394" indent="-406394" algn="l" defTabSz="650230" rtl="0" eaLnBrk="1" latinLnBrk="0" hangingPunct="1">
        <a:spcBef>
          <a:spcPct val="20000"/>
        </a:spcBef>
        <a:spcAft>
          <a:spcPts val="853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3413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1056623" indent="-406394" algn="l" defTabSz="650230" rtl="0" eaLnBrk="1" latinLnBrk="0" hangingPunct="1">
        <a:spcBef>
          <a:spcPct val="20000"/>
        </a:spcBef>
        <a:spcAft>
          <a:spcPts val="853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844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706853" indent="-406394" algn="l" defTabSz="650230" rtl="0" eaLnBrk="1" latinLnBrk="0" hangingPunct="1">
        <a:spcBef>
          <a:spcPct val="20000"/>
        </a:spcBef>
        <a:spcAft>
          <a:spcPts val="853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56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2194526" indent="-243836" algn="l" defTabSz="650230" rtl="0" eaLnBrk="1" latinLnBrk="0" hangingPunct="1">
        <a:spcBef>
          <a:spcPct val="20000"/>
        </a:spcBef>
        <a:spcAft>
          <a:spcPts val="853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276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844756" indent="-243836" algn="l" defTabSz="650230" rtl="0" eaLnBrk="1" latinLnBrk="0" hangingPunct="1">
        <a:spcBef>
          <a:spcPct val="20000"/>
        </a:spcBef>
        <a:spcAft>
          <a:spcPts val="853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991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3576264" indent="-325115" algn="l" defTabSz="650230" rtl="0" eaLnBrk="1" latinLnBrk="0" hangingPunct="1">
        <a:spcBef>
          <a:spcPct val="20000"/>
        </a:spcBef>
        <a:spcAft>
          <a:spcPts val="853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991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4226494" indent="-325115" algn="l" defTabSz="650230" rtl="0" eaLnBrk="1" latinLnBrk="0" hangingPunct="1">
        <a:spcBef>
          <a:spcPct val="20000"/>
        </a:spcBef>
        <a:spcAft>
          <a:spcPts val="853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991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4876724" indent="-325115" algn="l" defTabSz="650230" rtl="0" eaLnBrk="1" latinLnBrk="0" hangingPunct="1">
        <a:spcBef>
          <a:spcPct val="20000"/>
        </a:spcBef>
        <a:spcAft>
          <a:spcPts val="853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991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5526954" indent="-325115" algn="l" defTabSz="650230" rtl="0" eaLnBrk="1" latinLnBrk="0" hangingPunct="1">
        <a:spcBef>
          <a:spcPct val="20000"/>
        </a:spcBef>
        <a:spcAft>
          <a:spcPts val="853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991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50230" rtl="0" eaLnBrk="1" latinLnBrk="0" hangingPunct="1">
        <a:defRPr sz="2560" kern="1200">
          <a:solidFill>
            <a:schemeClr val="tx1"/>
          </a:solidFill>
          <a:latin typeface="+mn-lt"/>
          <a:ea typeface="+mn-ea"/>
          <a:cs typeface="+mn-cs"/>
        </a:defRPr>
      </a:lvl1pPr>
      <a:lvl2pPr marL="650230" algn="l" defTabSz="650230" rtl="0" eaLnBrk="1" latinLnBrk="0" hangingPunct="1">
        <a:defRPr sz="2560" kern="1200">
          <a:solidFill>
            <a:schemeClr val="tx1"/>
          </a:solidFill>
          <a:latin typeface="+mn-lt"/>
          <a:ea typeface="+mn-ea"/>
          <a:cs typeface="+mn-cs"/>
        </a:defRPr>
      </a:lvl2pPr>
      <a:lvl3pPr marL="1300460" algn="l" defTabSz="650230" rtl="0" eaLnBrk="1" latinLnBrk="0" hangingPunct="1">
        <a:defRPr sz="2560" kern="1200">
          <a:solidFill>
            <a:schemeClr val="tx1"/>
          </a:solidFill>
          <a:latin typeface="+mn-lt"/>
          <a:ea typeface="+mn-ea"/>
          <a:cs typeface="+mn-cs"/>
        </a:defRPr>
      </a:lvl3pPr>
      <a:lvl4pPr marL="1950690" algn="l" defTabSz="650230" rtl="0" eaLnBrk="1" latinLnBrk="0" hangingPunct="1">
        <a:defRPr sz="2560" kern="1200">
          <a:solidFill>
            <a:schemeClr val="tx1"/>
          </a:solidFill>
          <a:latin typeface="+mn-lt"/>
          <a:ea typeface="+mn-ea"/>
          <a:cs typeface="+mn-cs"/>
        </a:defRPr>
      </a:lvl4pPr>
      <a:lvl5pPr marL="2600919" algn="l" defTabSz="650230" rtl="0" eaLnBrk="1" latinLnBrk="0" hangingPunct="1">
        <a:defRPr sz="2560" kern="1200">
          <a:solidFill>
            <a:schemeClr val="tx1"/>
          </a:solidFill>
          <a:latin typeface="+mn-lt"/>
          <a:ea typeface="+mn-ea"/>
          <a:cs typeface="+mn-cs"/>
        </a:defRPr>
      </a:lvl5pPr>
      <a:lvl6pPr marL="3251149" algn="l" defTabSz="650230" rtl="0" eaLnBrk="1" latinLnBrk="0" hangingPunct="1">
        <a:defRPr sz="2560" kern="1200">
          <a:solidFill>
            <a:schemeClr val="tx1"/>
          </a:solidFill>
          <a:latin typeface="+mn-lt"/>
          <a:ea typeface="+mn-ea"/>
          <a:cs typeface="+mn-cs"/>
        </a:defRPr>
      </a:lvl6pPr>
      <a:lvl7pPr marL="3901379" algn="l" defTabSz="650230" rtl="0" eaLnBrk="1" latinLnBrk="0" hangingPunct="1">
        <a:defRPr sz="2560" kern="1200">
          <a:solidFill>
            <a:schemeClr val="tx1"/>
          </a:solidFill>
          <a:latin typeface="+mn-lt"/>
          <a:ea typeface="+mn-ea"/>
          <a:cs typeface="+mn-cs"/>
        </a:defRPr>
      </a:lvl7pPr>
      <a:lvl8pPr marL="4551609" algn="l" defTabSz="650230" rtl="0" eaLnBrk="1" latinLnBrk="0" hangingPunct="1">
        <a:defRPr sz="2560" kern="1200">
          <a:solidFill>
            <a:schemeClr val="tx1"/>
          </a:solidFill>
          <a:latin typeface="+mn-lt"/>
          <a:ea typeface="+mn-ea"/>
          <a:cs typeface="+mn-cs"/>
        </a:defRPr>
      </a:lvl8pPr>
      <a:lvl9pPr marL="5201839" algn="l" defTabSz="650230" rtl="0" eaLnBrk="1" latinLnBrk="0" hangingPunct="1">
        <a:defRPr sz="25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4.jp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249" t="1298" r="9746" b="-1298"/>
          <a:stretch/>
        </p:blipFill>
        <p:spPr>
          <a:xfrm>
            <a:off x="10248243" y="4095750"/>
            <a:ext cx="2756557" cy="5657850"/>
          </a:xfrm>
          <a:prstGeom prst="rect">
            <a:avLst/>
          </a:prstGeom>
        </p:spPr>
      </p:pic>
      <p:sp>
        <p:nvSpPr>
          <p:cNvPr id="118" name="Shape 118"/>
          <p:cNvSpPr>
            <a:spLocks noGrp="1"/>
          </p:cNvSpPr>
          <p:nvPr>
            <p:ph type="ctrTitle"/>
          </p:nvPr>
        </p:nvSpPr>
        <p:spPr>
          <a:xfrm>
            <a:off x="2525003" y="995683"/>
            <a:ext cx="9700864" cy="3576318"/>
          </a:xfrm>
          <a:prstGeom prst="rect">
            <a:avLst/>
          </a:prstGeom>
        </p:spPr>
        <p:txBody>
          <a:bodyPr/>
          <a:lstStyle>
            <a:lvl1pPr algn="ctr">
              <a:defRPr sz="6800"/>
            </a:lvl1pPr>
          </a:lstStyle>
          <a:p>
            <a:r>
              <a:rPr dirty="0" smtClean="0"/>
              <a:t>C</a:t>
            </a:r>
            <a:r>
              <a:rPr lang="en-US" dirty="0" smtClean="0"/>
              <a:t>ross</a:t>
            </a:r>
            <a:r>
              <a:rPr dirty="0" smtClean="0"/>
              <a:t>-organization </a:t>
            </a:r>
            <a:r>
              <a:rPr dirty="0"/>
              <a:t>Big </a:t>
            </a:r>
            <a:r>
              <a:rPr lang="en-US" dirty="0" smtClean="0"/>
              <a:t>D</a:t>
            </a:r>
            <a:r>
              <a:rPr dirty="0" smtClean="0"/>
              <a:t>ata </a:t>
            </a:r>
            <a:r>
              <a:rPr lang="en-US" dirty="0" smtClean="0"/>
              <a:t>C</a:t>
            </a:r>
            <a:r>
              <a:rPr dirty="0" smtClean="0"/>
              <a:t>yber </a:t>
            </a:r>
            <a:r>
              <a:rPr dirty="0"/>
              <a:t>Attack </a:t>
            </a:r>
            <a:r>
              <a:rPr lang="en-US" dirty="0"/>
              <a:t>A</a:t>
            </a:r>
            <a:r>
              <a:rPr dirty="0" smtClean="0"/>
              <a:t>wa</a:t>
            </a:r>
            <a:r>
              <a:rPr lang="en-US" dirty="0" smtClean="0"/>
              <a:t>r</a:t>
            </a:r>
            <a:r>
              <a:rPr dirty="0" smtClean="0"/>
              <a:t>eness</a:t>
            </a:r>
            <a:endParaRPr dirty="0"/>
          </a:p>
        </p:txBody>
      </p:sp>
      <p:sp>
        <p:nvSpPr>
          <p:cNvPr id="119" name="Shape 119"/>
          <p:cNvSpPr>
            <a:spLocks noGrp="1"/>
          </p:cNvSpPr>
          <p:nvPr>
            <p:ph type="subTitle" idx="1"/>
          </p:nvPr>
        </p:nvSpPr>
        <p:spPr>
          <a:xfrm>
            <a:off x="1257299" y="4842933"/>
            <a:ext cx="10968568" cy="4656667"/>
          </a:xfrm>
          <a:prstGeom prst="rect">
            <a:avLst/>
          </a:prstGeom>
        </p:spPr>
        <p:txBody>
          <a:bodyPr>
            <a:normAutofit fontScale="77500" lnSpcReduction="20000"/>
          </a:bodyPr>
          <a:lstStyle/>
          <a:p>
            <a:pPr algn="ctr" defTabSz="397256">
              <a:defRPr sz="3332">
                <a:effectLst>
                  <a:outerShdw blurRad="34544" dist="25908" dir="5400000" rotWithShape="0">
                    <a:srgbClr val="000000"/>
                  </a:outerShdw>
                </a:effectLst>
              </a:defRPr>
            </a:pPr>
            <a:r>
              <a:rPr dirty="0"/>
              <a:t>NSF Big Data Spoke Planning Project </a:t>
            </a:r>
          </a:p>
          <a:p>
            <a:pPr algn="ctr" defTabSz="397256">
              <a:defRPr sz="3332">
                <a:effectLst>
                  <a:outerShdw blurRad="34544" dist="25908" dir="5400000" rotWithShape="0">
                    <a:srgbClr val="000000"/>
                  </a:outerShdw>
                </a:effectLst>
              </a:defRPr>
            </a:pPr>
            <a:r>
              <a:rPr dirty="0"/>
              <a:t>in collaboration with NSF Northeast Big Data Hub</a:t>
            </a:r>
          </a:p>
          <a:p>
            <a:pPr algn="ctr" defTabSz="397256">
              <a:defRPr sz="3332">
                <a:effectLst>
                  <a:outerShdw blurRad="34544" dist="25908" dir="5400000" rotWithShape="0">
                    <a:srgbClr val="000000"/>
                  </a:outerShdw>
                </a:effectLst>
              </a:defRPr>
            </a:pPr>
            <a:endParaRPr dirty="0"/>
          </a:p>
          <a:p>
            <a:pPr algn="ctr" defTabSz="397256">
              <a:defRPr sz="3332">
                <a:effectLst>
                  <a:outerShdw blurRad="34544" dist="25908" dir="5400000" rotWithShape="0">
                    <a:srgbClr val="000000"/>
                  </a:outerShdw>
                </a:effectLst>
              </a:defRPr>
            </a:pPr>
            <a:r>
              <a:rPr lang="en-US" dirty="0" smtClean="0"/>
              <a:t>John Yen</a:t>
            </a:r>
          </a:p>
          <a:p>
            <a:pPr algn="ctr" defTabSz="397256">
              <a:defRPr sz="3332">
                <a:effectLst>
                  <a:outerShdw blurRad="34544" dist="25908" dir="5400000" rotWithShape="0">
                    <a:srgbClr val="000000"/>
                  </a:outerShdw>
                </a:effectLst>
              </a:defRPr>
            </a:pPr>
            <a:r>
              <a:rPr lang="en-US" dirty="0" smtClean="0"/>
              <a:t>College of Information Sciences and Technology</a:t>
            </a:r>
          </a:p>
          <a:p>
            <a:pPr algn="ctr" defTabSz="397256">
              <a:defRPr sz="3332">
                <a:effectLst>
                  <a:outerShdw blurRad="34544" dist="25908" dir="5400000" rotWithShape="0">
                    <a:srgbClr val="000000"/>
                  </a:outerShdw>
                </a:effectLst>
              </a:defRPr>
            </a:pPr>
            <a:r>
              <a:rPr lang="en-US" dirty="0" smtClean="0"/>
              <a:t>The Pennsylvania State University</a:t>
            </a:r>
          </a:p>
          <a:p>
            <a:pPr algn="ctr" defTabSz="397256">
              <a:defRPr sz="3332">
                <a:effectLst>
                  <a:outerShdw blurRad="34544" dist="25908" dir="5400000" rotWithShape="0">
                    <a:srgbClr val="000000"/>
                  </a:outerShdw>
                </a:effectLst>
              </a:defRPr>
            </a:pPr>
            <a:endParaRPr dirty="0"/>
          </a:p>
          <a:p>
            <a:pPr algn="ctr" defTabSz="397256">
              <a:defRPr sz="3332">
                <a:effectLst>
                  <a:outerShdw blurRad="34544" dist="25908" dir="5400000" rotWithShape="0">
                    <a:srgbClr val="000000"/>
                  </a:outerShdw>
                </a:effectLst>
              </a:defRPr>
            </a:pPr>
            <a:r>
              <a:rPr lang="en-US" dirty="0" smtClean="0"/>
              <a:t>Northeast Big Data Hub Workshop</a:t>
            </a:r>
            <a:endParaRPr dirty="0"/>
          </a:p>
          <a:p>
            <a:pPr algn="ctr" defTabSz="397256">
              <a:defRPr sz="3332">
                <a:effectLst>
                  <a:outerShdw blurRad="34544" dist="25908" dir="5400000" rotWithShape="0">
                    <a:srgbClr val="000000"/>
                  </a:outerShdw>
                </a:effectLst>
              </a:defRPr>
            </a:pPr>
            <a:r>
              <a:rPr lang="en-US" dirty="0" smtClean="0"/>
              <a:t>February 24, 2017</a:t>
            </a:r>
            <a:endParaRPr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96812" y="650241"/>
            <a:ext cx="10957749" cy="1896011"/>
          </a:xfrm>
        </p:spPr>
        <p:txBody>
          <a:bodyPr/>
          <a:lstStyle/>
          <a:p>
            <a:r>
              <a:rPr lang="en-US" dirty="0" smtClean="0"/>
              <a:t>Leverage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dirty="0" err="1" smtClean="0"/>
              <a:t>BigTen</a:t>
            </a:r>
            <a:r>
              <a:rPr lang="en-US" dirty="0" smtClean="0"/>
              <a:t> Alliance (including Univ. of </a:t>
            </a:r>
            <a:r>
              <a:rPr lang="en-US" dirty="0" err="1" smtClean="0"/>
              <a:t>Chicargo</a:t>
            </a:r>
            <a:r>
              <a:rPr lang="en-US" dirty="0" smtClean="0"/>
              <a:t>) had a parallel effort to share Indicators of Compromise (IOC)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 smtClean="0"/>
              <a:t>NIST standards for threat signatures (STIX) and exchange framework (TAXI)</a:t>
            </a:r>
          </a:p>
        </p:txBody>
      </p:sp>
    </p:spTree>
    <p:extLst>
      <p:ext uri="{BB962C8B-B14F-4D97-AF65-F5344CB8AC3E}">
        <p14:creationId xmlns:p14="http://schemas.microsoft.com/office/powerpoint/2010/main" val="3597428647"/>
      </p:ext>
    </p:extLst>
  </p:cSld>
  <p:clrMapOvr>
    <a:masterClrMapping/>
  </p:clrMapOvr>
  <p:transition xmlns:p14="http://schemas.microsoft.com/office/powerpoint/2010/main" spd="med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96812" y="650241"/>
            <a:ext cx="10957749" cy="1811605"/>
          </a:xfrm>
        </p:spPr>
        <p:txBody>
          <a:bodyPr/>
          <a:lstStyle/>
          <a:p>
            <a:r>
              <a:rPr lang="en-US" dirty="0" smtClean="0"/>
              <a:t>Current Planning Activities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dirty="0" smtClean="0"/>
              <a:t>Developing a representation of cyber attack patterns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 smtClean="0"/>
              <a:t>Developing agreements between the four organizations (Penn State, Rutgers, Dartmouth, and Columbia)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 smtClean="0"/>
              <a:t>Developing a pilot study to demonstrate feasibility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mtClean="0"/>
              <a:t>Developing </a:t>
            </a:r>
            <a:r>
              <a:rPr lang="en-US" dirty="0" smtClean="0"/>
              <a:t>the Spoke proposal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0872254"/>
      </p:ext>
    </p:extLst>
  </p:cSld>
  <p:clrMapOvr>
    <a:masterClrMapping/>
  </p:clrMapOvr>
  <p:transition xmlns:p14="http://schemas.microsoft.com/office/powerpoint/2010/main"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Shape 121"/>
          <p:cNvSpPr>
            <a:spLocks noGrp="1"/>
          </p:cNvSpPr>
          <p:nvPr>
            <p:ph type="title"/>
          </p:nvPr>
        </p:nvSpPr>
        <p:spPr>
          <a:xfrm>
            <a:off x="787400" y="254000"/>
            <a:ext cx="11164789" cy="1319659"/>
          </a:xfrm>
          <a:prstGeom prst="rect">
            <a:avLst/>
          </a:prstGeom>
        </p:spPr>
        <p:txBody>
          <a:bodyPr/>
          <a:lstStyle>
            <a:lvl1pPr algn="ctr"/>
          </a:lstStyle>
          <a:p>
            <a:r>
              <a:t>Project Team</a:t>
            </a:r>
          </a:p>
        </p:txBody>
      </p:sp>
      <p:sp>
        <p:nvSpPr>
          <p:cNvPr id="122" name="Shape 122"/>
          <p:cNvSpPr>
            <a:spLocks noGrp="1"/>
          </p:cNvSpPr>
          <p:nvPr>
            <p:ph type="body" idx="1"/>
          </p:nvPr>
        </p:nvSpPr>
        <p:spPr>
          <a:xfrm>
            <a:off x="596899" y="1573659"/>
            <a:ext cx="11713633" cy="7875141"/>
          </a:xfrm>
          <a:prstGeom prst="rect">
            <a:avLst/>
          </a:prstGeom>
        </p:spPr>
        <p:txBody>
          <a:bodyPr>
            <a:normAutofit fontScale="70000" lnSpcReduction="20000"/>
          </a:bodyPr>
          <a:lstStyle/>
          <a:p>
            <a:pPr marL="0" indent="0" algn="ctr" defTabSz="356362">
              <a:spcBef>
                <a:spcPts val="2100"/>
              </a:spcBef>
              <a:buSzTx/>
              <a:buNone/>
              <a:defRPr sz="2196">
                <a:effectLst>
                  <a:outerShdw blurRad="30988" dist="23241" dir="5400000" rotWithShape="0">
                    <a:srgbClr val="000000"/>
                  </a:outerShdw>
                </a:effectLst>
              </a:defRPr>
            </a:pPr>
            <a:r>
              <a:rPr dirty="0"/>
              <a:t>John Yen, PSU </a:t>
            </a:r>
          </a:p>
          <a:p>
            <a:pPr marL="0" indent="0" algn="ctr" defTabSz="356362">
              <a:spcBef>
                <a:spcPts val="2100"/>
              </a:spcBef>
              <a:buSzTx/>
              <a:buNone/>
              <a:defRPr sz="2196">
                <a:effectLst>
                  <a:outerShdw blurRad="30988" dist="23241" dir="5400000" rotWithShape="0">
                    <a:srgbClr val="000000"/>
                  </a:outerShdw>
                </a:effectLst>
              </a:defRPr>
            </a:pPr>
            <a:r>
              <a:rPr dirty="0"/>
              <a:t>Peng Liu, PSU</a:t>
            </a:r>
          </a:p>
          <a:p>
            <a:pPr marL="0" indent="0" algn="ctr" defTabSz="356362">
              <a:spcBef>
                <a:spcPts val="2100"/>
              </a:spcBef>
              <a:buSzTx/>
              <a:buNone/>
              <a:defRPr sz="2196">
                <a:effectLst>
                  <a:outerShdw blurRad="30988" dist="23241" dir="5400000" rotWithShape="0">
                    <a:srgbClr val="000000"/>
                  </a:outerShdw>
                </a:effectLst>
              </a:defRPr>
            </a:pPr>
            <a:r>
              <a:rPr dirty="0"/>
              <a:t>Vijay Atluri, Rutgers</a:t>
            </a:r>
          </a:p>
          <a:p>
            <a:pPr marL="0" indent="0" algn="ctr" defTabSz="356362">
              <a:spcBef>
                <a:spcPts val="2100"/>
              </a:spcBef>
              <a:buSzTx/>
              <a:buNone/>
              <a:defRPr sz="2196">
                <a:effectLst>
                  <a:outerShdw blurRad="30988" dist="23241" dir="5400000" rotWithShape="0">
                    <a:srgbClr val="000000"/>
                  </a:outerShdw>
                </a:effectLst>
              </a:defRPr>
            </a:pPr>
            <a:r>
              <a:rPr dirty="0"/>
              <a:t>George Cybenko, Dartmouth</a:t>
            </a:r>
          </a:p>
          <a:p>
            <a:pPr marL="0" indent="0" algn="ctr" defTabSz="356362">
              <a:spcBef>
                <a:spcPts val="2100"/>
              </a:spcBef>
              <a:buSzTx/>
              <a:buNone/>
              <a:defRPr sz="2196">
                <a:effectLst>
                  <a:outerShdw blurRad="30988" dist="23241" dir="5400000" rotWithShape="0">
                    <a:srgbClr val="000000"/>
                  </a:outerShdw>
                </a:effectLst>
              </a:defRPr>
            </a:pPr>
            <a:r>
              <a:rPr dirty="0"/>
              <a:t>Andrew Sears, PSU </a:t>
            </a:r>
            <a:endParaRPr lang="en-US" dirty="0" smtClean="0"/>
          </a:p>
          <a:p>
            <a:pPr marL="0" indent="0" algn="ctr" defTabSz="356362">
              <a:spcBef>
                <a:spcPts val="2100"/>
              </a:spcBef>
              <a:buSzTx/>
              <a:buNone/>
              <a:defRPr sz="2196">
                <a:effectLst>
                  <a:outerShdw blurRad="30988" dist="23241" dir="5400000" rotWithShape="0">
                    <a:srgbClr val="000000"/>
                  </a:outerShdw>
                </a:effectLst>
              </a:defRPr>
            </a:pPr>
            <a:r>
              <a:rPr lang="en-US" dirty="0" smtClean="0"/>
              <a:t>Don Welch, PSU</a:t>
            </a:r>
            <a:endParaRPr dirty="0"/>
          </a:p>
          <a:p>
            <a:pPr marL="0" indent="0" algn="ctr" defTabSz="356362">
              <a:spcBef>
                <a:spcPts val="2100"/>
              </a:spcBef>
              <a:buSzTx/>
              <a:buNone/>
              <a:defRPr sz="2196">
                <a:effectLst>
                  <a:outerShdw blurRad="30988" dist="23241" dir="5400000" rotWithShape="0">
                    <a:srgbClr val="000000"/>
                  </a:outerShdw>
                </a:effectLst>
              </a:defRPr>
            </a:pPr>
            <a:r>
              <a:rPr dirty="0"/>
              <a:t>Nabil Adam, Rugers</a:t>
            </a:r>
          </a:p>
          <a:p>
            <a:pPr marL="0" indent="0" algn="ctr" defTabSz="356362">
              <a:spcBef>
                <a:spcPts val="2100"/>
              </a:spcBef>
              <a:buSzTx/>
              <a:buNone/>
              <a:defRPr sz="2196">
                <a:effectLst>
                  <a:outerShdw blurRad="30988" dist="23241" dir="5400000" rotWithShape="0">
                    <a:srgbClr val="000000"/>
                  </a:outerShdw>
                </a:effectLst>
              </a:defRPr>
            </a:pPr>
            <a:r>
              <a:rPr dirty="0"/>
              <a:t>Robert Erbacher, Army Research Office/Lab</a:t>
            </a:r>
          </a:p>
          <a:p>
            <a:pPr marL="0" indent="0" algn="ctr" defTabSz="356362">
              <a:spcBef>
                <a:spcPts val="2100"/>
              </a:spcBef>
              <a:buSzTx/>
              <a:buNone/>
              <a:defRPr sz="2196">
                <a:effectLst>
                  <a:outerShdw blurRad="30988" dist="23241" dir="5400000" rotWithShape="0">
                    <a:srgbClr val="000000"/>
                  </a:outerShdw>
                </a:effectLst>
              </a:defRPr>
            </a:pPr>
            <a:r>
              <a:rPr dirty="0"/>
              <a:t>Mudhakar Srivatsa, IBM</a:t>
            </a:r>
          </a:p>
          <a:p>
            <a:pPr marL="0" indent="0" algn="ctr" defTabSz="356362">
              <a:spcBef>
                <a:spcPts val="2100"/>
              </a:spcBef>
              <a:buSzTx/>
              <a:buNone/>
              <a:defRPr sz="2196">
                <a:effectLst>
                  <a:outerShdw blurRad="30988" dist="23241" dir="5400000" rotWithShape="0">
                    <a:srgbClr val="000000"/>
                  </a:outerShdw>
                </a:effectLst>
              </a:defRPr>
            </a:pPr>
            <a:r>
              <a:rPr dirty="0"/>
              <a:t>Vasant Honavar, </a:t>
            </a:r>
            <a:r>
              <a:rPr dirty="0" smtClean="0"/>
              <a:t>PSU</a:t>
            </a:r>
            <a:endParaRPr lang="en-US" dirty="0" smtClean="0"/>
          </a:p>
          <a:p>
            <a:pPr marL="0" indent="0" algn="ctr" defTabSz="356362">
              <a:spcBef>
                <a:spcPts val="2100"/>
              </a:spcBef>
              <a:buSzTx/>
              <a:buNone/>
              <a:defRPr sz="2196">
                <a:effectLst>
                  <a:outerShdw blurRad="30988" dist="23241" dir="5400000" rotWithShape="0">
                    <a:srgbClr val="000000"/>
                  </a:outerShdw>
                </a:effectLst>
              </a:defRPr>
            </a:pPr>
            <a:r>
              <a:rPr lang="en-US" dirty="0" smtClean="0"/>
              <a:t>Adam Smith, PSU</a:t>
            </a:r>
            <a:endParaRPr dirty="0"/>
          </a:p>
          <a:p>
            <a:pPr marL="0" indent="0" algn="ctr" defTabSz="356362">
              <a:spcBef>
                <a:spcPts val="2100"/>
              </a:spcBef>
              <a:buSzTx/>
              <a:buNone/>
              <a:defRPr sz="2196">
                <a:effectLst>
                  <a:outerShdw blurRad="30988" dist="23241" dir="5400000" rotWithShape="0">
                    <a:srgbClr val="000000"/>
                  </a:outerShdw>
                </a:effectLst>
              </a:defRPr>
            </a:pPr>
            <a:r>
              <a:rPr dirty="0"/>
              <a:t>Kathleen McKeown, Columbia</a:t>
            </a:r>
          </a:p>
          <a:p>
            <a:pPr marL="0" indent="0" algn="ctr" defTabSz="356362">
              <a:spcBef>
                <a:spcPts val="2100"/>
              </a:spcBef>
              <a:buSzTx/>
              <a:buNone/>
              <a:defRPr sz="2196">
                <a:effectLst>
                  <a:outerShdw blurRad="30988" dist="23241" dir="5400000" rotWithShape="0">
                    <a:srgbClr val="000000"/>
                  </a:outerShdw>
                </a:effectLst>
              </a:defRPr>
            </a:pPr>
            <a:r>
              <a:rPr dirty="0"/>
              <a:t>Rene Baston, Executive Director, Northeast Big Data Hub</a:t>
            </a:r>
          </a:p>
          <a:p>
            <a:pPr marL="0" indent="0" algn="ctr" defTabSz="356362">
              <a:spcBef>
                <a:spcPts val="2100"/>
              </a:spcBef>
              <a:buSzTx/>
              <a:buNone/>
              <a:defRPr sz="2196">
                <a:effectLst>
                  <a:outerShdw blurRad="30988" dist="23241" dir="5400000" rotWithShape="0">
                    <a:srgbClr val="000000"/>
                  </a:outerShdw>
                </a:effectLst>
              </a:defRPr>
            </a:pPr>
            <a:r>
              <a:rPr dirty="0"/>
              <a:t>Katie Naum, Project Coordinator, Northeast Big Data Hub</a:t>
            </a:r>
          </a:p>
        </p:txBody>
      </p:sp>
    </p:spTree>
  </p:cSld>
  <p:clrMapOvr>
    <a:masterClrMapping/>
  </p:clrMapOvr>
  <p:transition xmlns:p14="http://schemas.microsoft.com/office/powerpoint/2010/main"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96812" y="650241"/>
            <a:ext cx="10957749" cy="2118359"/>
          </a:xfrm>
        </p:spPr>
        <p:txBody>
          <a:bodyPr/>
          <a:lstStyle/>
          <a:p>
            <a:r>
              <a:rPr lang="en-US" dirty="0" smtClean="0"/>
              <a:t>Goals of the Spoke Planning Project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87400" y="2768599"/>
            <a:ext cx="11430000" cy="6036733"/>
          </a:xfrm>
        </p:spPr>
        <p:txBody>
          <a:bodyPr/>
          <a:lstStyle/>
          <a:p>
            <a:pPr>
              <a:buFont typeface="Arial" charset="0"/>
              <a:buChar char="•"/>
            </a:pPr>
            <a:r>
              <a:rPr lang="en-US" dirty="0" smtClean="0"/>
              <a:t>Identify obstacles for network security analysts in different organizations to share cyber attack information currently not available</a:t>
            </a:r>
          </a:p>
          <a:p>
            <a:pPr>
              <a:buFont typeface="Arial" charset="0"/>
              <a:buChar char="•"/>
            </a:pPr>
            <a:r>
              <a:rPr lang="en-US" dirty="0" smtClean="0"/>
              <a:t>Develop one or multiple approaches to address the obstacles</a:t>
            </a:r>
          </a:p>
          <a:p>
            <a:pPr>
              <a:buFont typeface="Arial" charset="0"/>
              <a:buChar char="•"/>
            </a:pPr>
            <a:r>
              <a:rPr lang="en-US" dirty="0" smtClean="0"/>
              <a:t>Demonstrate feasibility of the approach</a:t>
            </a:r>
          </a:p>
          <a:p>
            <a:pPr>
              <a:buFont typeface="Arial" charset="0"/>
              <a:buChar char="•"/>
            </a:pPr>
            <a:r>
              <a:rPr lang="en-US" dirty="0" smtClean="0"/>
              <a:t>Submit a Spoke proposal based on the approach </a:t>
            </a:r>
          </a:p>
          <a:p>
            <a:pPr marL="0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948167055"/>
      </p:ext>
    </p:extLst>
  </p:cSld>
  <p:clrMapOvr>
    <a:masterClrMapping/>
  </p:clrMapOvr>
  <p:transition xmlns:p14="http://schemas.microsoft.com/office/powerpoint/2010/main"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53723" y="226908"/>
            <a:ext cx="10957749" cy="2118359"/>
          </a:xfrm>
        </p:spPr>
        <p:txBody>
          <a:bodyPr/>
          <a:lstStyle/>
          <a:p>
            <a:r>
              <a:rPr lang="en-US" dirty="0" smtClean="0"/>
              <a:t>Existing Resources for Sharing Cyber Threats Information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3323836"/>
              </p:ext>
            </p:extLst>
          </p:nvPr>
        </p:nvGraphicFramePr>
        <p:xfrm>
          <a:off x="2489201" y="2345268"/>
          <a:ext cx="7992532" cy="7272864"/>
        </p:xfrm>
        <a:graphic>
          <a:graphicData uri="http://schemas.openxmlformats.org/drawingml/2006/table">
            <a:tbl>
              <a:tblPr firstRow="1" firstCol="1" bandRow="1"/>
              <a:tblGrid>
                <a:gridCol w="2364191"/>
                <a:gridCol w="1704008"/>
                <a:gridCol w="2010920"/>
                <a:gridCol w="1071001"/>
                <a:gridCol w="842412"/>
              </a:tblGrid>
              <a:tr h="480353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00" b="1" dirty="0"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Resources and Platforms</a:t>
                      </a:r>
                      <a:endParaRPr lang="en-US" sz="500" dirty="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31036" marR="310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00" b="1" dirty="0"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Online Community</a:t>
                      </a:r>
                      <a:endParaRPr lang="en-US" sz="500" dirty="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31036" marR="310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00" b="1" dirty="0"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Threat Intelligence</a:t>
                      </a:r>
                      <a:endParaRPr lang="en-US" sz="500" dirty="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00" b="1" dirty="0"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or Signatures</a:t>
                      </a:r>
                      <a:endParaRPr lang="en-US" sz="500" dirty="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31036" marR="310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00" b="1"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Historic Data for Researchers</a:t>
                      </a:r>
                      <a:endParaRPr lang="en-US" sz="5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31036" marR="310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00" b="1" dirty="0"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Near </a:t>
                      </a:r>
                      <a:endParaRPr lang="en-US" sz="500" dirty="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00" b="1" dirty="0"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Real-time </a:t>
                      </a:r>
                      <a:r>
                        <a:rPr lang="en-US" sz="500" b="1" dirty="0" smtClean="0"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Cyber</a:t>
                      </a:r>
                      <a:endParaRPr lang="en-US" sz="500" dirty="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00" b="1" dirty="0" smtClean="0"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Attack</a:t>
                      </a:r>
                      <a:r>
                        <a:rPr lang="en-US" sz="500" b="1" baseline="0" dirty="0" smtClean="0"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 Information for Analysts</a:t>
                      </a:r>
                      <a:endParaRPr lang="en-US" sz="500" dirty="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31036" marR="310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11476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00" dirty="0"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Cyber Threat Alliance (CTA)</a:t>
                      </a:r>
                    </a:p>
                  </a:txBody>
                  <a:tcPr marL="31036" marR="310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00"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 </a:t>
                      </a:r>
                    </a:p>
                  </a:txBody>
                  <a:tcPr marL="31036" marR="310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00"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CryptoWall ransomeware</a:t>
                      </a:r>
                    </a:p>
                  </a:txBody>
                  <a:tcPr marL="31036" marR="310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00"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 </a:t>
                      </a:r>
                    </a:p>
                  </a:txBody>
                  <a:tcPr marL="31036" marR="310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00"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 </a:t>
                      </a:r>
                    </a:p>
                  </a:txBody>
                  <a:tcPr marL="31036" marR="310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05274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00" dirty="0" err="1"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VirusTotal.com</a:t>
                      </a:r>
                      <a:endParaRPr lang="en-US" sz="500" dirty="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31036" marR="310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00"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VirusTotal Community</a:t>
                      </a:r>
                    </a:p>
                  </a:txBody>
                  <a:tcPr marL="31036" marR="310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00"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Search for virus scan report for a given URL/IP address</a:t>
                      </a:r>
                    </a:p>
                  </a:txBody>
                  <a:tcPr marL="31036" marR="310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00"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 </a:t>
                      </a:r>
                    </a:p>
                  </a:txBody>
                  <a:tcPr marL="31036" marR="310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00"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 </a:t>
                      </a:r>
                    </a:p>
                  </a:txBody>
                  <a:tcPr marL="31036" marR="310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07912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00" dirty="0"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The Swiss Security Blog</a:t>
                      </a:r>
                    </a:p>
                  </a:txBody>
                  <a:tcPr marL="31036" marR="310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00"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 </a:t>
                      </a:r>
                    </a:p>
                  </a:txBody>
                  <a:tcPr marL="31036" marR="310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00"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Ransomeware tracker, </a:t>
                      </a:r>
                    </a:p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00"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ZeuS tracker, SSL Blacklist, SpyEye tracker,</a:t>
                      </a:r>
                    </a:p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00"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Feodo banking Trojans Tracker</a:t>
                      </a:r>
                    </a:p>
                  </a:txBody>
                  <a:tcPr marL="31036" marR="310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00"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 </a:t>
                      </a:r>
                    </a:p>
                  </a:txBody>
                  <a:tcPr marL="31036" marR="310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00"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 </a:t>
                      </a:r>
                    </a:p>
                  </a:txBody>
                  <a:tcPr marL="31036" marR="310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05274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00" dirty="0" err="1"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Educause</a:t>
                      </a:r>
                      <a:endParaRPr lang="en-US" sz="500" dirty="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31036" marR="310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00"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Guides of cyber security for higher education</a:t>
                      </a:r>
                    </a:p>
                  </a:txBody>
                  <a:tcPr marL="31036" marR="310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00"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 </a:t>
                      </a:r>
                    </a:p>
                  </a:txBody>
                  <a:tcPr marL="31036" marR="310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00"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 </a:t>
                      </a:r>
                    </a:p>
                  </a:txBody>
                  <a:tcPr marL="31036" marR="310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00"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 </a:t>
                      </a:r>
                    </a:p>
                  </a:txBody>
                  <a:tcPr marL="31036" marR="310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05274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00" dirty="0"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BTAA (formally CIC, Big Ten + Univ. of </a:t>
                      </a:r>
                      <a:r>
                        <a:rPr lang="en-US" sz="500" dirty="0" err="1"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Chicargo</a:t>
                      </a:r>
                      <a:r>
                        <a:rPr lang="en-US" sz="500" dirty="0"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)</a:t>
                      </a:r>
                    </a:p>
                  </a:txBody>
                  <a:tcPr marL="31036" marR="310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00"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Listserv for CISO, analysts</a:t>
                      </a:r>
                    </a:p>
                  </a:txBody>
                  <a:tcPr marL="31036" marR="310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00"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Establishing agreements for sharing threat information</a:t>
                      </a:r>
                    </a:p>
                  </a:txBody>
                  <a:tcPr marL="31036" marR="310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00"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 </a:t>
                      </a:r>
                    </a:p>
                  </a:txBody>
                  <a:tcPr marL="31036" marR="310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00"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 </a:t>
                      </a:r>
                    </a:p>
                  </a:txBody>
                  <a:tcPr marL="31036" marR="310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11476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00" dirty="0"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EDUCAUSE</a:t>
                      </a:r>
                    </a:p>
                  </a:txBody>
                  <a:tcPr marL="31036" marR="310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00"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Online Forums and Blogs</a:t>
                      </a:r>
                    </a:p>
                  </a:txBody>
                  <a:tcPr marL="31036" marR="310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00"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 </a:t>
                      </a:r>
                    </a:p>
                  </a:txBody>
                  <a:tcPr marL="31036" marR="310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00"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 </a:t>
                      </a:r>
                    </a:p>
                  </a:txBody>
                  <a:tcPr marL="31036" marR="310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00"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 </a:t>
                      </a:r>
                    </a:p>
                  </a:txBody>
                  <a:tcPr marL="31036" marR="310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07912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00" dirty="0"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REN-ISAC (Research and Education networking information Sharing and Analysis Center0</a:t>
                      </a:r>
                    </a:p>
                  </a:txBody>
                  <a:tcPr marL="31036" marR="310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00"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Listserv for members</a:t>
                      </a:r>
                    </a:p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00"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E-mail based incident report and alerts</a:t>
                      </a:r>
                    </a:p>
                  </a:txBody>
                  <a:tcPr marL="31036" marR="310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00"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 </a:t>
                      </a:r>
                    </a:p>
                  </a:txBody>
                  <a:tcPr marL="31036" marR="310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00"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 </a:t>
                      </a:r>
                    </a:p>
                  </a:txBody>
                  <a:tcPr marL="31036" marR="310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00"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 </a:t>
                      </a:r>
                    </a:p>
                  </a:txBody>
                  <a:tcPr marL="31036" marR="310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11476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00"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MS-ISAC</a:t>
                      </a:r>
                    </a:p>
                  </a:txBody>
                  <a:tcPr marL="31036" marR="310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00"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Limited Listserv usage</a:t>
                      </a:r>
                    </a:p>
                  </a:txBody>
                  <a:tcPr marL="31036" marR="310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00"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Reports on known compromised hosts</a:t>
                      </a:r>
                    </a:p>
                  </a:txBody>
                  <a:tcPr marL="31036" marR="310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00"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 </a:t>
                      </a:r>
                    </a:p>
                  </a:txBody>
                  <a:tcPr marL="31036" marR="310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00"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 </a:t>
                      </a:r>
                    </a:p>
                  </a:txBody>
                  <a:tcPr marL="31036" marR="310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05274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00"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Shadowserver</a:t>
                      </a:r>
                    </a:p>
                  </a:txBody>
                  <a:tcPr marL="31036" marR="310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00"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 </a:t>
                      </a:r>
                    </a:p>
                  </a:txBody>
                  <a:tcPr marL="31036" marR="310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00" dirty="0"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Daily vulnerability testing service; Information on honeypots</a:t>
                      </a:r>
                    </a:p>
                  </a:txBody>
                  <a:tcPr marL="31036" marR="310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00" dirty="0"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 </a:t>
                      </a:r>
                    </a:p>
                  </a:txBody>
                  <a:tcPr marL="31036" marR="310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00"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 </a:t>
                      </a:r>
                    </a:p>
                  </a:txBody>
                  <a:tcPr marL="31036" marR="310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05274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00"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FIRST</a:t>
                      </a:r>
                    </a:p>
                  </a:txBody>
                  <a:tcPr marL="31036" marR="310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00"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 </a:t>
                      </a:r>
                    </a:p>
                  </a:txBody>
                  <a:tcPr marL="31036" marR="310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00"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Require fees; starting a project for accessing incident reports from CSIRTs</a:t>
                      </a:r>
                    </a:p>
                  </a:txBody>
                  <a:tcPr marL="31036" marR="310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00" dirty="0"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 </a:t>
                      </a:r>
                    </a:p>
                  </a:txBody>
                  <a:tcPr marL="31036" marR="310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00"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 </a:t>
                      </a:r>
                    </a:p>
                  </a:txBody>
                  <a:tcPr marL="31036" marR="310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05274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00"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National CSIRT (Computer Security Incident Response Team)</a:t>
                      </a:r>
                    </a:p>
                  </a:txBody>
                  <a:tcPr marL="31036" marR="310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00"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Collaboration wiki</a:t>
                      </a:r>
                    </a:p>
                  </a:txBody>
                  <a:tcPr marL="31036" marR="310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00"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 </a:t>
                      </a:r>
                    </a:p>
                  </a:txBody>
                  <a:tcPr marL="31036" marR="310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00" dirty="0"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 </a:t>
                      </a:r>
                    </a:p>
                  </a:txBody>
                  <a:tcPr marL="31036" marR="310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00"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 </a:t>
                      </a:r>
                    </a:p>
                  </a:txBody>
                  <a:tcPr marL="31036" marR="310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07912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00"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Team Cymru</a:t>
                      </a:r>
                    </a:p>
                  </a:txBody>
                  <a:tcPr marL="31036" marR="310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00"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 </a:t>
                      </a:r>
                    </a:p>
                  </a:txBody>
                  <a:tcPr marL="31036" marR="310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00"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Requires fees; Service to provide daily feed of malware signatures; botnet; botnet C2; and URLs involved. </a:t>
                      </a:r>
                    </a:p>
                  </a:txBody>
                  <a:tcPr marL="31036" marR="310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00" dirty="0"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 </a:t>
                      </a:r>
                    </a:p>
                  </a:txBody>
                  <a:tcPr marL="31036" marR="310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00"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 </a:t>
                      </a:r>
                    </a:p>
                  </a:txBody>
                  <a:tcPr marL="31036" marR="310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05274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00"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Malware-traffic-analysis.net</a:t>
                      </a:r>
                    </a:p>
                  </a:txBody>
                  <a:tcPr marL="31036" marR="310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00"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Blogs about malware </a:t>
                      </a:r>
                    </a:p>
                  </a:txBody>
                  <a:tcPr marL="31036" marR="310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00"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Most blog entries contain pcap files and/or malware samples</a:t>
                      </a:r>
                    </a:p>
                  </a:txBody>
                  <a:tcPr marL="31036" marR="310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00" dirty="0"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 </a:t>
                      </a:r>
                    </a:p>
                  </a:txBody>
                  <a:tcPr marL="31036" marR="310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00"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 </a:t>
                      </a:r>
                    </a:p>
                  </a:txBody>
                  <a:tcPr marL="31036" marR="310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05274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00" dirty="0" err="1"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Isc.sans.edu</a:t>
                      </a:r>
                      <a:r>
                        <a:rPr lang="en-US" sz="500" dirty="0"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/</a:t>
                      </a:r>
                      <a:r>
                        <a:rPr lang="en-US" sz="500" dirty="0" err="1"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diaryarchive.html</a:t>
                      </a:r>
                      <a:endParaRPr lang="en-US" sz="500" dirty="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31036" marR="310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00" dirty="0"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Forums, Blogs, and Podcasts </a:t>
                      </a:r>
                    </a:p>
                  </a:txBody>
                  <a:tcPr marL="31036" marR="310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00"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Statistics of threats by categories, countries, and time</a:t>
                      </a:r>
                    </a:p>
                  </a:txBody>
                  <a:tcPr marL="31036" marR="310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00" dirty="0"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 </a:t>
                      </a:r>
                    </a:p>
                  </a:txBody>
                  <a:tcPr marL="31036" marR="310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00"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 </a:t>
                      </a:r>
                    </a:p>
                  </a:txBody>
                  <a:tcPr marL="31036" marR="310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05274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00"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Blog.dynamoo.com</a:t>
                      </a:r>
                    </a:p>
                  </a:txBody>
                  <a:tcPr marL="31036" marR="310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00"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Posts to share threats (e.g., malware spams)</a:t>
                      </a:r>
                    </a:p>
                  </a:txBody>
                  <a:tcPr marL="31036" marR="310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00"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 </a:t>
                      </a:r>
                    </a:p>
                  </a:txBody>
                  <a:tcPr marL="31036" marR="310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00" dirty="0"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 </a:t>
                      </a:r>
                    </a:p>
                  </a:txBody>
                  <a:tcPr marL="31036" marR="310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00"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 </a:t>
                      </a:r>
                    </a:p>
                  </a:txBody>
                  <a:tcPr marL="31036" marR="310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05274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00"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Spamcop.net</a:t>
                      </a:r>
                    </a:p>
                  </a:txBody>
                  <a:tcPr marL="31036" marR="310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00"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Receive reports on spams, alert ISP, publish blocking list</a:t>
                      </a:r>
                    </a:p>
                  </a:txBody>
                  <a:tcPr marL="31036" marR="310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00"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 </a:t>
                      </a:r>
                    </a:p>
                  </a:txBody>
                  <a:tcPr marL="31036" marR="310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00" dirty="0"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 </a:t>
                      </a:r>
                    </a:p>
                  </a:txBody>
                  <a:tcPr marL="31036" marR="310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00"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 </a:t>
                      </a:r>
                    </a:p>
                  </a:txBody>
                  <a:tcPr marL="31036" marR="310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11476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00"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Facebook ThreatExchange</a:t>
                      </a:r>
                    </a:p>
                  </a:txBody>
                  <a:tcPr marL="31036" marR="310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00"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 </a:t>
                      </a:r>
                    </a:p>
                  </a:txBody>
                  <a:tcPr marL="31036" marR="310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00"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Share threat signatures among members</a:t>
                      </a:r>
                    </a:p>
                  </a:txBody>
                  <a:tcPr marL="31036" marR="310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00" dirty="0"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 </a:t>
                      </a:r>
                    </a:p>
                  </a:txBody>
                  <a:tcPr marL="31036" marR="310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00"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 </a:t>
                      </a:r>
                    </a:p>
                  </a:txBody>
                  <a:tcPr marL="31036" marR="310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05274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00" dirty="0"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Financial Services Information Sharing and Analysis Center (FS-ISAC)</a:t>
                      </a:r>
                    </a:p>
                  </a:txBody>
                  <a:tcPr marL="31036" marR="310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00"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Alert feed to members</a:t>
                      </a:r>
                    </a:p>
                  </a:txBody>
                  <a:tcPr marL="31036" marR="310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00"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 </a:t>
                      </a:r>
                    </a:p>
                  </a:txBody>
                  <a:tcPr marL="31036" marR="310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00" dirty="0"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 </a:t>
                      </a:r>
                    </a:p>
                  </a:txBody>
                  <a:tcPr marL="31036" marR="310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00"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 </a:t>
                      </a:r>
                    </a:p>
                  </a:txBody>
                  <a:tcPr marL="31036" marR="310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05274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00" dirty="0"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NIST National Cybersecurity Center of Excellence (</a:t>
                      </a:r>
                      <a:r>
                        <a:rPr lang="en-US" sz="500" dirty="0" err="1"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NCCoE</a:t>
                      </a:r>
                      <a:r>
                        <a:rPr lang="en-US" sz="500" dirty="0"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)</a:t>
                      </a:r>
                    </a:p>
                  </a:txBody>
                  <a:tcPr marL="31036" marR="310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00"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Blog and use cases</a:t>
                      </a:r>
                    </a:p>
                  </a:txBody>
                  <a:tcPr marL="31036" marR="310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00"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 </a:t>
                      </a:r>
                    </a:p>
                  </a:txBody>
                  <a:tcPr marL="31036" marR="310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00" dirty="0"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 </a:t>
                      </a:r>
                    </a:p>
                  </a:txBody>
                  <a:tcPr marL="31036" marR="310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00"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 </a:t>
                      </a:r>
                    </a:p>
                  </a:txBody>
                  <a:tcPr marL="31036" marR="310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49001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00" dirty="0"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The New Jersey Cybersecurity and Communications Integration Cell (NJCCIC)</a:t>
                      </a:r>
                    </a:p>
                  </a:txBody>
                  <a:tcPr marL="31036" marR="310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00"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Issue vulnerability and threat alerts  </a:t>
                      </a:r>
                    </a:p>
                  </a:txBody>
                  <a:tcPr marL="31036" marR="310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00"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 </a:t>
                      </a:r>
                    </a:p>
                  </a:txBody>
                  <a:tcPr marL="31036" marR="310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00" dirty="0"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 </a:t>
                      </a:r>
                    </a:p>
                  </a:txBody>
                  <a:tcPr marL="31036" marR="310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00"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 </a:t>
                      </a:r>
                    </a:p>
                  </a:txBody>
                  <a:tcPr marL="31036" marR="310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49001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00" dirty="0"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DHS Information Marketplace for Policy and Analysis of Cyber-risk and Trust (IMPACT)</a:t>
                      </a:r>
                    </a:p>
                  </a:txBody>
                  <a:tcPr marL="31036" marR="310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00" dirty="0"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 </a:t>
                      </a:r>
                    </a:p>
                  </a:txBody>
                  <a:tcPr marL="31036" marR="310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00" dirty="0"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 </a:t>
                      </a:r>
                    </a:p>
                  </a:txBody>
                  <a:tcPr marL="31036" marR="310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00" dirty="0"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Datasets for researchers through an application process</a:t>
                      </a:r>
                    </a:p>
                  </a:txBody>
                  <a:tcPr marL="31036" marR="310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00"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 </a:t>
                      </a:r>
                    </a:p>
                  </a:txBody>
                  <a:tcPr marL="31036" marR="310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10549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00" dirty="0"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DHS United States Computer Emergency Readiness Team (US-CERT)</a:t>
                      </a:r>
                    </a:p>
                  </a:txBody>
                  <a:tcPr marL="31036" marR="310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00"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Issue vulnerability and threat alerts, with recommended solutions </a:t>
                      </a:r>
                    </a:p>
                  </a:txBody>
                  <a:tcPr marL="31036" marR="310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00"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Standard:</a:t>
                      </a:r>
                    </a:p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00"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Trusted Automated eXchange of Indicator Information (TAXII), STIX (threat), CybOX (observable)</a:t>
                      </a:r>
                    </a:p>
                  </a:txBody>
                  <a:tcPr marL="31036" marR="310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00"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 </a:t>
                      </a:r>
                    </a:p>
                  </a:txBody>
                  <a:tcPr marL="31036" marR="310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00"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 </a:t>
                      </a:r>
                    </a:p>
                  </a:txBody>
                  <a:tcPr marL="31036" marR="310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05274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00" dirty="0"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DHS Industrial Control Systems Cyber Emergency Response Team (ICS-CERT)</a:t>
                      </a:r>
                    </a:p>
                  </a:txBody>
                  <a:tcPr marL="31036" marR="310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00"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Issue alerts regarding critical infrastructure </a:t>
                      </a:r>
                    </a:p>
                  </a:txBody>
                  <a:tcPr marL="31036" marR="310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00"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 </a:t>
                      </a:r>
                    </a:p>
                  </a:txBody>
                  <a:tcPr marL="31036" marR="310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00"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 </a:t>
                      </a:r>
                    </a:p>
                  </a:txBody>
                  <a:tcPr marL="31036" marR="310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00"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 </a:t>
                      </a:r>
                    </a:p>
                  </a:txBody>
                  <a:tcPr marL="31036" marR="310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11476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00"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DHS Automated Indicator Sharing (AIS)</a:t>
                      </a:r>
                    </a:p>
                  </a:txBody>
                  <a:tcPr marL="31036" marR="310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00"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 </a:t>
                      </a:r>
                    </a:p>
                  </a:txBody>
                  <a:tcPr marL="31036" marR="310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00"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Sharing threat indicators</a:t>
                      </a:r>
                    </a:p>
                  </a:txBody>
                  <a:tcPr marL="31036" marR="310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00"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 </a:t>
                      </a:r>
                    </a:p>
                  </a:txBody>
                  <a:tcPr marL="31036" marR="310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00"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 </a:t>
                      </a:r>
                    </a:p>
                  </a:txBody>
                  <a:tcPr marL="31036" marR="310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05274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00"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DHS Daily Open Source Infrastructure Report</a:t>
                      </a:r>
                    </a:p>
                  </a:txBody>
                  <a:tcPr marL="31036" marR="310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00"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Daily open source reports on critical infrastructures</a:t>
                      </a:r>
                    </a:p>
                  </a:txBody>
                  <a:tcPr marL="31036" marR="310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00"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 </a:t>
                      </a:r>
                    </a:p>
                  </a:txBody>
                  <a:tcPr marL="31036" marR="310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00"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 </a:t>
                      </a:r>
                    </a:p>
                  </a:txBody>
                  <a:tcPr marL="31036" marR="310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00"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 </a:t>
                      </a:r>
                    </a:p>
                  </a:txBody>
                  <a:tcPr marL="31036" marR="310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05274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00"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InfraGrad</a:t>
                      </a:r>
                    </a:p>
                  </a:txBody>
                  <a:tcPr marL="31036" marR="310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00"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Daily reports and news on critical infrastructures</a:t>
                      </a:r>
                    </a:p>
                  </a:txBody>
                  <a:tcPr marL="31036" marR="310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00"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 </a:t>
                      </a:r>
                    </a:p>
                  </a:txBody>
                  <a:tcPr marL="31036" marR="310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00"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 </a:t>
                      </a:r>
                    </a:p>
                  </a:txBody>
                  <a:tcPr marL="31036" marR="310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00"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 </a:t>
                      </a:r>
                    </a:p>
                  </a:txBody>
                  <a:tcPr marL="31036" marR="310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05274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00"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The High Technology Crime Investigation Association (HTCIA)</a:t>
                      </a:r>
                    </a:p>
                  </a:txBody>
                  <a:tcPr marL="31036" marR="310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00"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Yearly reports on cyber crime investigation</a:t>
                      </a:r>
                    </a:p>
                  </a:txBody>
                  <a:tcPr marL="31036" marR="310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00"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 </a:t>
                      </a:r>
                    </a:p>
                  </a:txBody>
                  <a:tcPr marL="31036" marR="310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00"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 </a:t>
                      </a:r>
                    </a:p>
                  </a:txBody>
                  <a:tcPr marL="31036" marR="310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00"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 </a:t>
                      </a:r>
                    </a:p>
                  </a:txBody>
                  <a:tcPr marL="31036" marR="310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07912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00"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High Tech Crime Consortium (HTCC)</a:t>
                      </a:r>
                    </a:p>
                  </a:txBody>
                  <a:tcPr marL="31036" marR="310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00"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A Listserv for international members regarding digital, cyber, or online crimes</a:t>
                      </a:r>
                    </a:p>
                  </a:txBody>
                  <a:tcPr marL="31036" marR="310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00"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 </a:t>
                      </a:r>
                    </a:p>
                  </a:txBody>
                  <a:tcPr marL="31036" marR="310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00"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 </a:t>
                      </a:r>
                    </a:p>
                  </a:txBody>
                  <a:tcPr marL="31036" marR="310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00"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 </a:t>
                      </a:r>
                    </a:p>
                  </a:txBody>
                  <a:tcPr marL="31036" marR="310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05274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00"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Security Management of ASIS International</a:t>
                      </a:r>
                    </a:p>
                  </a:txBody>
                  <a:tcPr marL="31036" marR="310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00"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A portal for cybersecurity news, blogs</a:t>
                      </a:r>
                    </a:p>
                  </a:txBody>
                  <a:tcPr marL="31036" marR="310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00"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 </a:t>
                      </a:r>
                    </a:p>
                  </a:txBody>
                  <a:tcPr marL="31036" marR="310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00"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 </a:t>
                      </a:r>
                    </a:p>
                  </a:txBody>
                  <a:tcPr marL="31036" marR="310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00"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 </a:t>
                      </a:r>
                    </a:p>
                  </a:txBody>
                  <a:tcPr marL="31036" marR="310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05274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00"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International Information System Security Certification Consortium (ISC)</a:t>
                      </a:r>
                      <a:r>
                        <a:rPr lang="en-US" sz="500" baseline="30000"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2</a:t>
                      </a:r>
                      <a:endParaRPr lang="en-US" sz="5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31036" marR="310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00"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(ISC)</a:t>
                      </a:r>
                      <a:r>
                        <a:rPr lang="en-US" sz="500" baseline="30000"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2</a:t>
                      </a:r>
                      <a:r>
                        <a:rPr lang="en-US" sz="500"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 Blog with categorization </a:t>
                      </a:r>
                    </a:p>
                  </a:txBody>
                  <a:tcPr marL="31036" marR="310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00"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 </a:t>
                      </a:r>
                    </a:p>
                  </a:txBody>
                  <a:tcPr marL="31036" marR="310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00"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 </a:t>
                      </a:r>
                    </a:p>
                  </a:txBody>
                  <a:tcPr marL="31036" marR="310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00" dirty="0"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 </a:t>
                      </a:r>
                    </a:p>
                  </a:txBody>
                  <a:tcPr marL="31036" marR="310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3" name="Oval 2"/>
          <p:cNvSpPr/>
          <p:nvPr/>
        </p:nvSpPr>
        <p:spPr>
          <a:xfrm>
            <a:off x="9493624" y="2097741"/>
            <a:ext cx="1093694" cy="7655859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6896055"/>
      </p:ext>
    </p:extLst>
  </p:cSld>
  <p:clrMapOvr>
    <a:masterClrMapping/>
  </p:clrMapOvr>
  <p:transition xmlns:p14="http://schemas.microsoft.com/office/powerpoint/2010/main"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Shape 124"/>
          <p:cNvSpPr>
            <a:spLocks noGrp="1"/>
          </p:cNvSpPr>
          <p:nvPr>
            <p:ph type="title"/>
          </p:nvPr>
        </p:nvSpPr>
        <p:spPr>
          <a:xfrm>
            <a:off x="1396812" y="650242"/>
            <a:ext cx="10957749" cy="1626794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r>
              <a:rPr lang="en-US" sz="4000" dirty="0" smtClean="0"/>
              <a:t>Identify Obstacles/Objectives for Cross-organization Sharing of Near Real-time Cyber Attack Information</a:t>
            </a:r>
            <a:endParaRPr sz="4000" dirty="0"/>
          </a:p>
        </p:txBody>
      </p:sp>
      <p:sp>
        <p:nvSpPr>
          <p:cNvPr id="125" name="Shape 125"/>
          <p:cNvSpPr>
            <a:spLocks noGrp="1"/>
          </p:cNvSpPr>
          <p:nvPr>
            <p:ph type="body" idx="1"/>
          </p:nvPr>
        </p:nvSpPr>
        <p:spPr>
          <a:xfrm>
            <a:off x="787399" y="2768600"/>
            <a:ext cx="11924553" cy="5371353"/>
          </a:xfrm>
          <a:prstGeom prst="rect">
            <a:avLst/>
          </a:prstGeo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dirty="0" smtClean="0"/>
              <a:t>Requires a Deep Level of Trust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 smtClean="0"/>
              <a:t>Needs to Add Critical Values to Existing Tools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 smtClean="0"/>
              <a:t>Needs to Protect Sensitive Information and Privacy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 smtClean="0"/>
              <a:t>Needs to Be Compliant with Rules and Regulations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 smtClean="0"/>
              <a:t>Needs to Facilitate (not Complicate) the Workflow of Analysts</a:t>
            </a:r>
          </a:p>
          <a:p>
            <a:pPr marL="0" indent="0">
              <a:buNone/>
            </a:pPr>
            <a:endParaRPr lang="en-US" dirty="0"/>
          </a:p>
        </p:txBody>
      </p:sp>
    </p:spTree>
  </p:cSld>
  <p:clrMapOvr>
    <a:masterClrMapping/>
  </p:clrMapOvr>
  <p:transition xmlns:p14="http://schemas.microsoft.com/office/powerpoint/2010/main"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96812" y="650242"/>
            <a:ext cx="10957749" cy="1949524"/>
          </a:xfrm>
        </p:spPr>
        <p:txBody>
          <a:bodyPr/>
          <a:lstStyle/>
          <a:p>
            <a:r>
              <a:rPr lang="en-US" dirty="0" smtClean="0"/>
              <a:t>Activities to Develop Trust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87399" y="2768600"/>
            <a:ext cx="11852835" cy="5715000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dirty="0" smtClean="0"/>
              <a:t>Identify key stakeholders of institutions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 smtClean="0"/>
              <a:t>Office of Information Security: CISO, Network Analysts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 smtClean="0"/>
              <a:t>Office of Risk Management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 smtClean="0"/>
              <a:t>Office of General Counsel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 smtClean="0"/>
              <a:t>Provost/VP Office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 smtClean="0"/>
              <a:t>Conduct multiple meetings and </a:t>
            </a:r>
            <a:r>
              <a:rPr lang="en-US" dirty="0" err="1" smtClean="0"/>
              <a:t>telecons</a:t>
            </a:r>
            <a:r>
              <a:rPr lang="en-US" dirty="0" smtClean="0"/>
              <a:t> to explain our vision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I</a:t>
            </a:r>
            <a:r>
              <a:rPr lang="en-US" dirty="0" smtClean="0"/>
              <a:t>nvite them to attend a Spoke Planning workshop to meet other stakeholders from other institutions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2094828"/>
      </p:ext>
    </p:extLst>
  </p:cSld>
  <p:clrMapOvr>
    <a:masterClrMapping/>
  </p:clrMapOvr>
  <p:transition xmlns:p14="http://schemas.microsoft.com/office/powerpoint/2010/main"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96812" y="650241"/>
            <a:ext cx="10957749" cy="1859877"/>
          </a:xfrm>
        </p:spPr>
        <p:txBody>
          <a:bodyPr/>
          <a:lstStyle/>
          <a:p>
            <a:r>
              <a:rPr lang="en-US" dirty="0" smtClean="0"/>
              <a:t>The BD Spoke Planning Workshop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24561" y="2510118"/>
            <a:ext cx="11430000" cy="6389468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dirty="0" smtClean="0"/>
              <a:t>Held on November 11</a:t>
            </a:r>
            <a:r>
              <a:rPr lang="en-US" baseline="30000" dirty="0" smtClean="0"/>
              <a:t>th</a:t>
            </a:r>
            <a:endParaRPr lang="en-US" dirty="0" smtClean="0"/>
          </a:p>
          <a:p>
            <a:pPr>
              <a:buFont typeface="Arial" panose="020B0604020202020204" pitchFamily="34" charset="0"/>
              <a:buChar char="•"/>
            </a:pPr>
            <a:r>
              <a:rPr lang="en-US" dirty="0" smtClean="0"/>
              <a:t>Attended by representatives of all key stakeholders from four organizations (Penn State, Rutgers, Dartmouth, Columbia)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 smtClean="0"/>
              <a:t> Gave a hands-on demo of a </a:t>
            </a:r>
            <a:r>
              <a:rPr lang="en-US" dirty="0" smtClean="0">
                <a:solidFill>
                  <a:srgbClr val="FF0000"/>
                </a:solidFill>
              </a:rPr>
              <a:t>simple</a:t>
            </a:r>
            <a:r>
              <a:rPr lang="en-US" dirty="0" smtClean="0"/>
              <a:t> cross-organization cyber attack information sharing tool.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 smtClean="0"/>
              <a:t>Using the tool to elicit </a:t>
            </a:r>
            <a:r>
              <a:rPr lang="en-US" dirty="0" smtClean="0">
                <a:solidFill>
                  <a:srgbClr val="FF0000"/>
                </a:solidFill>
              </a:rPr>
              <a:t>feedback</a:t>
            </a:r>
            <a:r>
              <a:rPr lang="en-US" dirty="0" smtClean="0"/>
              <a:t> through panel discussions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 smtClean="0"/>
              <a:t>A Panel of Analysts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 smtClean="0"/>
              <a:t>A Panel on Concerns of Information Sharing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rgbClr val="FF0000"/>
                </a:solidFill>
              </a:rPr>
              <a:t>Adapted</a:t>
            </a:r>
            <a:r>
              <a:rPr lang="en-US" dirty="0" smtClean="0"/>
              <a:t> the afternoon panels to focus on issues raised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0565379"/>
      </p:ext>
    </p:extLst>
  </p:cSld>
  <p:clrMapOvr>
    <a:masterClrMapping/>
  </p:clrMapOvr>
  <p:transition xmlns:p14="http://schemas.microsoft.com/office/powerpoint/2010/main"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96812" y="650241"/>
            <a:ext cx="10957749" cy="1811605"/>
          </a:xfrm>
        </p:spPr>
        <p:txBody>
          <a:bodyPr/>
          <a:lstStyle/>
          <a:p>
            <a:r>
              <a:rPr lang="en-US" dirty="0" smtClean="0"/>
              <a:t>Summary of Feedback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dirty="0" smtClean="0"/>
              <a:t>Analysts would like to know “what the other analysts </a:t>
            </a:r>
            <a:r>
              <a:rPr lang="en-US" dirty="0" smtClean="0">
                <a:solidFill>
                  <a:srgbClr val="FF0000"/>
                </a:solidFill>
              </a:rPr>
              <a:t>knew</a:t>
            </a:r>
            <a:r>
              <a:rPr lang="en-US" dirty="0" smtClean="0"/>
              <a:t> about ongoing attacks”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 smtClean="0"/>
              <a:t>1-1 peer exchange can be extended to </a:t>
            </a:r>
            <a:r>
              <a:rPr lang="en-US" dirty="0" smtClean="0">
                <a:solidFill>
                  <a:srgbClr val="FF0000"/>
                </a:solidFill>
              </a:rPr>
              <a:t>broadcast</a:t>
            </a:r>
            <a:r>
              <a:rPr lang="en-US" dirty="0" smtClean="0"/>
              <a:t> within the trusted community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 smtClean="0"/>
              <a:t>Should aim to leverage </a:t>
            </a:r>
            <a:r>
              <a:rPr lang="en-US" dirty="0" smtClean="0">
                <a:solidFill>
                  <a:srgbClr val="FF0000"/>
                </a:solidFill>
              </a:rPr>
              <a:t>distributed</a:t>
            </a:r>
            <a:r>
              <a:rPr lang="en-US" dirty="0" smtClean="0"/>
              <a:t> Big Data about network flows and related information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8763154"/>
      </p:ext>
    </p:extLst>
  </p:cSld>
  <p:clrMapOvr>
    <a:masterClrMapping/>
  </p:clrMapOvr>
  <p:transition xmlns:p14="http://schemas.microsoft.com/office/powerpoint/2010/main"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96812" y="650241"/>
            <a:ext cx="10957749" cy="1825673"/>
          </a:xfrm>
        </p:spPr>
        <p:txBody>
          <a:bodyPr/>
          <a:lstStyle/>
          <a:p>
            <a:r>
              <a:rPr lang="en-US" dirty="0" smtClean="0"/>
              <a:t>Goal of  Spoke Proposal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dirty="0" smtClean="0"/>
              <a:t>Enable organizations to share </a:t>
            </a:r>
            <a:r>
              <a:rPr lang="en-US" dirty="0" smtClean="0">
                <a:solidFill>
                  <a:srgbClr val="FF0000"/>
                </a:solidFill>
              </a:rPr>
              <a:t>cyber attack patterns</a:t>
            </a:r>
            <a:r>
              <a:rPr lang="en-US" dirty="0" smtClean="0"/>
              <a:t> that involve multiple steps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 smtClean="0"/>
              <a:t>Add values to existing tools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 smtClean="0"/>
              <a:t>Sensitive information can be abstracted to less sensitive ones, but still useful to other organizations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 smtClean="0"/>
              <a:t>Can facilitate distributed Big Data analytics</a:t>
            </a:r>
            <a:r>
              <a:rPr lang="en-US" dirty="0"/>
              <a:t> </a:t>
            </a:r>
            <a:r>
              <a:rPr lang="en-US" dirty="0" smtClean="0"/>
              <a:t>of network flows and related information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 smtClean="0"/>
              <a:t>Enable collaborative and coordinated cyber defense across multiple trusted organizations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7097848"/>
      </p:ext>
    </p:extLst>
  </p:cSld>
  <p:clrMapOvr>
    <a:masterClrMapping/>
  </p:clrMapOvr>
  <p:transition xmlns:p14="http://schemas.microsoft.com/office/powerpoint/2010/main" spd="med"/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3.png"/></Relationships>
</file>

<file path=ppt/theme/theme1.xml><?xml version="1.0" encoding="utf-8"?>
<a:theme xmlns:a="http://schemas.openxmlformats.org/drawingml/2006/main" name="Parallax">
  <a:themeElements>
    <a:clrScheme name="Parallax">
      <a:dk1>
        <a:sysClr val="windowText" lastClr="000000"/>
      </a:dk1>
      <a:lt1>
        <a:sysClr val="window" lastClr="FFFFFF"/>
      </a:lt1>
      <a:dk2>
        <a:srgbClr val="212121"/>
      </a:dk2>
      <a:lt2>
        <a:srgbClr val="EBEBEB"/>
      </a:lt2>
      <a:accent1>
        <a:srgbClr val="30ACEC"/>
      </a:accent1>
      <a:accent2>
        <a:srgbClr val="80C34F"/>
      </a:accent2>
      <a:accent3>
        <a:srgbClr val="E29D3E"/>
      </a:accent3>
      <a:accent4>
        <a:srgbClr val="D64A3B"/>
      </a:accent4>
      <a:accent5>
        <a:srgbClr val="D64787"/>
      </a:accent5>
      <a:accent6>
        <a:srgbClr val="A666E1"/>
      </a:accent6>
      <a:hlink>
        <a:srgbClr val="3085ED"/>
      </a:hlink>
      <a:folHlink>
        <a:srgbClr val="82B6F4"/>
      </a:folHlink>
    </a:clrScheme>
    <a:fontScheme name="Parallax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rallax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Parallax" id="{3388167B-A2EB-4685-9635-1831D9AEF8C4}" vid="{4F7A876A-7598-49CA-AFC8-8EDA2551E4A7}"/>
    </a:ext>
  </a:extLst>
</a:theme>
</file>

<file path=ppt/theme/theme2.xml><?xml version="1.0" encoding="utf-8"?>
<a:theme xmlns:a="http://schemas.openxmlformats.org/drawingml/2006/main" name="Industrial">
  <a:themeElements>
    <a:clrScheme name="Industrial">
      <a:dk1>
        <a:srgbClr val="000000"/>
      </a:dk1>
      <a:lt1>
        <a:srgbClr val="FFFFFF"/>
      </a:lt1>
      <a:dk2>
        <a:srgbClr val="53585F"/>
      </a:dk2>
      <a:lt2>
        <a:srgbClr val="DCDEE0"/>
      </a:lt2>
      <a:accent1>
        <a:srgbClr val="0073CF"/>
      </a:accent1>
      <a:accent2>
        <a:srgbClr val="1A941F"/>
      </a:accent2>
      <a:accent3>
        <a:srgbClr val="DCBD23"/>
      </a:accent3>
      <a:accent4>
        <a:srgbClr val="DE6A10"/>
      </a:accent4>
      <a:accent5>
        <a:srgbClr val="C82506"/>
      </a:accent5>
      <a:accent6>
        <a:srgbClr val="773F9B"/>
      </a:accent6>
      <a:hlink>
        <a:srgbClr val="0000FF"/>
      </a:hlink>
      <a:folHlink>
        <a:srgbClr val="FF00FF"/>
      </a:folHlink>
    </a:clrScheme>
    <a:fontScheme name="Industrial">
      <a:majorFont>
        <a:latin typeface="Helvetica Neue Light"/>
        <a:ea typeface="Helvetica Neue Light"/>
        <a:cs typeface="Helvetica Neue Light"/>
      </a:majorFont>
      <a:minorFont>
        <a:latin typeface="Helvetica Neue Light"/>
        <a:ea typeface="Helvetica Neue Light"/>
        <a:cs typeface="Helvetica Neue Light"/>
      </a:minorFont>
    </a:fontScheme>
    <a:fmtScheme name="Industrial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blipFill rotWithShape="1">
          <a:blip xmlns:r="http://schemas.openxmlformats.org/officeDocument/2006/relationships" r:embed="rId1"/>
          <a:srcRect/>
          <a:tile tx="0" ty="0" sx="100000" sy="100000" flip="none" algn="tl"/>
        </a:blip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600" b="0" i="0" u="none" strike="noStrike" cap="none" spc="0" normalizeH="0" baseline="0">
            <a:ln>
              <a:noFill/>
            </a:ln>
            <a:solidFill>
              <a:srgbClr val="FFFFFF"/>
            </a:solidFill>
            <a:effectLst>
              <a:outerShdw blurRad="50800" dist="38100" dir="5400000" rotWithShape="0">
                <a:srgbClr val="000000"/>
              </a:outerShdw>
            </a:effectLst>
            <a:uFillTx/>
            <a:latin typeface="+mn-lt"/>
            <a:ea typeface="+mn-ea"/>
            <a:cs typeface="+mn-cs"/>
            <a:sym typeface="Helvetica Neue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12700" cap="flat">
          <a:solidFill>
            <a:srgbClr val="FFFFFF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4200" b="0" i="0" u="none" strike="noStrike" cap="none" spc="0" normalizeH="0" baseline="0">
            <a:ln>
              <a:noFill/>
            </a:ln>
            <a:solidFill>
              <a:srgbClr val="FFFFFF"/>
            </a:solidFill>
            <a:effectLst>
              <a:outerShdw blurRad="50800" dist="38100" dir="5400000" rotWithShape="0">
                <a:srgbClr val="000000"/>
              </a:outerShdw>
            </a:effectLst>
            <a:uFillTx/>
            <a:latin typeface="+mn-lt"/>
            <a:ea typeface="+mn-ea"/>
            <a:cs typeface="+mn-cs"/>
            <a:sym typeface="Helvetica Neue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Parallax</Template>
  <TotalTime>282</TotalTime>
  <Words>1019</Words>
  <Application>Microsoft Macintosh PowerPoint</Application>
  <PresentationFormat>Custom</PresentationFormat>
  <Paragraphs>233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Parallax</vt:lpstr>
      <vt:lpstr>Cross-organization Big Data Cyber Attack Awareness</vt:lpstr>
      <vt:lpstr>Project Team</vt:lpstr>
      <vt:lpstr>Goals of the Spoke Planning Project</vt:lpstr>
      <vt:lpstr>Existing Resources for Sharing Cyber Threats Information</vt:lpstr>
      <vt:lpstr>Identify Obstacles/Objectives for Cross-organization Sharing of Near Real-time Cyber Attack Information</vt:lpstr>
      <vt:lpstr>Activities to Develop Trust</vt:lpstr>
      <vt:lpstr>The BD Spoke Planning Workshop</vt:lpstr>
      <vt:lpstr>Summary of Feedback</vt:lpstr>
      <vt:lpstr>Goal of  Spoke Proposal</vt:lpstr>
      <vt:lpstr>Leverage</vt:lpstr>
      <vt:lpstr>Current Planning Activities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Cross-organization Big Data Cyber Attack Awareness</dc:title>
  <dc:creator>John Yen</dc:creator>
  <cp:lastModifiedBy>Kathryn Naum</cp:lastModifiedBy>
  <cp:revision>10</cp:revision>
  <dcterms:modified xsi:type="dcterms:W3CDTF">2017-02-23T17:25:58Z</dcterms:modified>
</cp:coreProperties>
</file>