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58" r:id="rId6"/>
    <p:sldId id="268" r:id="rId7"/>
    <p:sldId id="269" r:id="rId8"/>
    <p:sldId id="270" r:id="rId9"/>
    <p:sldId id="273" r:id="rId10"/>
    <p:sldId id="271" r:id="rId11"/>
    <p:sldId id="272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FFFFF"/>
        </a:solidFill>
        <a:effectLst>
          <a:outerShdw blurRad="50800" dist="38100" dir="5400000" rotWithShape="0">
            <a:srgbClr val="000000"/>
          </a:outerShdw>
        </a:effectLst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0" cap="flat">
              <a:noFill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676163">
              <a:alpha val="36000"/>
            </a:srgbClr>
          </a:solidFill>
        </a:fill>
      </a:tcStyle>
    </a:wholeTbl>
    <a:band2H>
      <a:tcTxStyle/>
      <a:tcStyle>
        <a:tcBdr/>
        <a:fill>
          <a:solidFill>
            <a:srgbClr val="676163">
              <a:alpha val="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0" cap="flat">
              <a:noFill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7EB">
              <a:alpha val="7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7EB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94908F">
              <a:alpha val="64999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71E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2800">
              <a:alpha val="80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wholeTbl>
    <a:band2H>
      <a:tcTxStyle/>
      <a:tcStyle>
        <a:tcBdr/>
        <a:fill>
          <a:solidFill>
            <a:srgbClr val="676163">
              <a:alpha val="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400">
              <a:alpha val="90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400">
              <a:alpha val="9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27D7D">
              <a:alpha val="64999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27D7D">
              <a:alpha val="64999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A0A4A8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A0A4A8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5"/>
    <p:restoredTop sz="94565"/>
  </p:normalViewPr>
  <p:slideViewPr>
    <p:cSldViewPr snapToGrid="0" snapToObjects="1">
      <p:cViewPr varScale="1">
        <p:scale>
          <a:sx n="60" d="100"/>
          <a:sy n="60" d="100"/>
        </p:scale>
        <p:origin x="-1496" y="-1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57328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88996" y="1"/>
            <a:ext cx="5373511" cy="97536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203" y="1300482"/>
            <a:ext cx="9880358" cy="4961089"/>
          </a:xfrm>
        </p:spPr>
        <p:txBody>
          <a:bodyPr anchor="b">
            <a:normAutofit/>
          </a:bodyPr>
          <a:lstStyle>
            <a:lvl1pPr algn="r">
              <a:defRPr sz="768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8917" y="6261570"/>
            <a:ext cx="8195645" cy="1940666"/>
          </a:xfrm>
        </p:spPr>
        <p:txBody>
          <a:bodyPr anchor="t">
            <a:normAutofit/>
          </a:bodyPr>
          <a:lstStyle>
            <a:lvl1pPr marL="0" indent="0" algn="r">
              <a:buNone/>
              <a:defRPr sz="2560">
                <a:solidFill>
                  <a:schemeClr val="tx1"/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18878" y="8700212"/>
            <a:ext cx="1219517" cy="519289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53754" y="8700212"/>
            <a:ext cx="5133423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69344" y="8700212"/>
            <a:ext cx="585216" cy="519289"/>
          </a:xfr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Freeform 12"/>
          <p:cNvSpPr/>
          <p:nvPr/>
        </p:nvSpPr>
        <p:spPr bwMode="auto">
          <a:xfrm>
            <a:off x="288996" y="5364480"/>
            <a:ext cx="514773" cy="128694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96997" y="5499948"/>
            <a:ext cx="88054" cy="1151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1137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78" y="6731186"/>
            <a:ext cx="10689409" cy="806027"/>
          </a:xfrm>
        </p:spPr>
        <p:txBody>
          <a:bodyPr anchor="b">
            <a:normAutofit/>
          </a:bodyPr>
          <a:lstStyle>
            <a:lvl1pPr algn="ctr">
              <a:defRPr sz="341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45743" y="1325670"/>
            <a:ext cx="8776626" cy="450129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3678" y="7537213"/>
            <a:ext cx="10689409" cy="702168"/>
          </a:xfrm>
        </p:spPr>
        <p:txBody>
          <a:bodyPr>
            <a:normAutofit/>
          </a:bodyPr>
          <a:lstStyle>
            <a:lvl1pPr marL="0" indent="0" algn="ctr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203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80" y="975360"/>
            <a:ext cx="10689409" cy="4334933"/>
          </a:xfrm>
        </p:spPr>
        <p:txBody>
          <a:bodyPr anchor="ctr">
            <a:normAutofit/>
          </a:bodyPr>
          <a:lstStyle>
            <a:lvl1pPr algn="ctr">
              <a:defRPr sz="455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79" y="6177280"/>
            <a:ext cx="10689411" cy="205909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893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78733" y="122741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3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22681" y="4009812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37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144" y="975362"/>
            <a:ext cx="9918741" cy="3901439"/>
          </a:xfrm>
        </p:spPr>
        <p:txBody>
          <a:bodyPr anchor="ctr">
            <a:normAutofit/>
          </a:bodyPr>
          <a:lstStyle>
            <a:lvl1pPr algn="ctr">
              <a:defRPr sz="4551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3045" y="4876798"/>
            <a:ext cx="9430938" cy="541867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560"/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78" y="6177280"/>
            <a:ext cx="10689409" cy="205909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657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81" y="4705537"/>
            <a:ext cx="10689407" cy="2088960"/>
          </a:xfrm>
        </p:spPr>
        <p:txBody>
          <a:bodyPr anchor="b">
            <a:normAutofit/>
          </a:bodyPr>
          <a:lstStyle>
            <a:lvl1pPr algn="r">
              <a:defRPr sz="455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79" y="6794497"/>
            <a:ext cx="10689408" cy="1223680"/>
          </a:xfrm>
        </p:spPr>
        <p:txBody>
          <a:bodyPr anchor="t">
            <a:normAutofit/>
          </a:bodyPr>
          <a:lstStyle>
            <a:lvl1pPr marL="0" indent="0" algn="r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36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78733" y="1227411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3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22681" y="4009812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37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144" y="975362"/>
            <a:ext cx="9918741" cy="3901439"/>
          </a:xfrm>
        </p:spPr>
        <p:txBody>
          <a:bodyPr anchor="ctr">
            <a:normAutofit/>
          </a:bodyPr>
          <a:lstStyle>
            <a:lvl1pPr algn="ctr">
              <a:defRPr sz="4551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83680" y="5527040"/>
            <a:ext cx="10689408" cy="1264356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341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79" y="6791395"/>
            <a:ext cx="10689408" cy="1444978"/>
          </a:xfrm>
        </p:spPr>
        <p:txBody>
          <a:bodyPr anchor="t">
            <a:normAutofit/>
          </a:bodyPr>
          <a:lstStyle>
            <a:lvl1pPr marL="0" indent="0" algn="r">
              <a:buNone/>
              <a:defRPr sz="2560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91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81" y="975362"/>
            <a:ext cx="10689409" cy="38788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83679" y="4985173"/>
            <a:ext cx="10689411" cy="119210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982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679" y="6177280"/>
            <a:ext cx="10689411" cy="2059093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39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51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84204" y="975360"/>
            <a:ext cx="1888886" cy="7261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679" y="975360"/>
            <a:ext cx="8556619" cy="726101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7630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787400" y="2768600"/>
            <a:ext cx="114300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898980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28177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812" y="3793067"/>
            <a:ext cx="10957749" cy="474000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45269" y="8687180"/>
            <a:ext cx="1219517" cy="519289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5543" y="8687180"/>
            <a:ext cx="7558424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46087" y="8687180"/>
            <a:ext cx="608474" cy="519289"/>
          </a:xfr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096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949" y="3793065"/>
            <a:ext cx="9528612" cy="3356545"/>
          </a:xfrm>
        </p:spPr>
        <p:txBody>
          <a:bodyPr anchor="b"/>
          <a:lstStyle>
            <a:lvl1pPr algn="r">
              <a:defRPr sz="568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5953" y="7149611"/>
            <a:ext cx="9528607" cy="1223680"/>
          </a:xfrm>
        </p:spPr>
        <p:txBody>
          <a:bodyPr anchor="t">
            <a:normAutofit/>
          </a:bodyPr>
          <a:lstStyle>
            <a:lvl1pPr marL="0" indent="0" algn="r">
              <a:buNone/>
              <a:defRPr sz="2844">
                <a:solidFill>
                  <a:schemeClr val="tx1"/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66496" y="8698411"/>
            <a:ext cx="588065" cy="519289"/>
          </a:xfr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34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975362"/>
            <a:ext cx="10957749" cy="2492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11" y="3793067"/>
            <a:ext cx="5318963" cy="4791003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5597" y="3793067"/>
            <a:ext cx="5318963" cy="4759927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69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0818" y="3781025"/>
            <a:ext cx="4915614" cy="819573"/>
          </a:xfrm>
        </p:spPr>
        <p:txBody>
          <a:bodyPr anchor="b">
            <a:noAutofit/>
          </a:bodyPr>
          <a:lstStyle>
            <a:lvl1pPr marL="0" indent="0">
              <a:buNone/>
              <a:defRPr sz="3982" b="0">
                <a:solidFill>
                  <a:schemeClr val="accent1">
                    <a:lumMod val="75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677" y="4743589"/>
            <a:ext cx="5222753" cy="3790591"/>
          </a:xfrm>
        </p:spPr>
        <p:txBody>
          <a:bodyPr anchor="t"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41099" y="3793066"/>
            <a:ext cx="4931991" cy="819573"/>
          </a:xfrm>
        </p:spPr>
        <p:txBody>
          <a:bodyPr anchor="b">
            <a:noAutofit/>
          </a:bodyPr>
          <a:lstStyle>
            <a:lvl1pPr marL="0" indent="0">
              <a:buNone/>
              <a:defRPr sz="3982" b="0">
                <a:solidFill>
                  <a:schemeClr val="accent1">
                    <a:lumMod val="75000"/>
                  </a:schemeClr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0334" y="4743589"/>
            <a:ext cx="5222753" cy="3790591"/>
          </a:xfrm>
        </p:spPr>
        <p:txBody>
          <a:bodyPr anchor="t"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4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190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083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79" y="2275840"/>
            <a:ext cx="3786715" cy="1950720"/>
          </a:xfrm>
        </p:spPr>
        <p:txBody>
          <a:bodyPr anchor="b">
            <a:normAutofit/>
          </a:bodyPr>
          <a:lstStyle>
            <a:lvl1pPr algn="ctr">
              <a:defRPr sz="341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98" y="975361"/>
            <a:ext cx="6658790" cy="7261015"/>
          </a:xfrm>
        </p:spPr>
        <p:txBody>
          <a:bodyPr anchor="ctr">
            <a:normAutofit/>
          </a:bodyPr>
          <a:lstStyle>
            <a:lvl1pPr>
              <a:defRPr sz="2844"/>
            </a:lvl1pPr>
            <a:lvl2pPr>
              <a:defRPr sz="2560"/>
            </a:lvl2pPr>
            <a:lvl3pPr>
              <a:defRPr sz="2276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3679" y="4226560"/>
            <a:ext cx="3786715" cy="2600960"/>
          </a:xfrm>
        </p:spPr>
        <p:txBody>
          <a:bodyPr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7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984" y="2492585"/>
            <a:ext cx="5789410" cy="1950720"/>
          </a:xfrm>
        </p:spPr>
        <p:txBody>
          <a:bodyPr anchor="b">
            <a:normAutofit/>
          </a:bodyPr>
          <a:lstStyle>
            <a:lvl1pPr algn="ctr">
              <a:defRPr sz="398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03104" y="1300480"/>
            <a:ext cx="3500617" cy="65024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1984" y="4443305"/>
            <a:ext cx="5789410" cy="2600960"/>
          </a:xfrm>
        </p:spPr>
        <p:txBody>
          <a:bodyPr>
            <a:normAutofit/>
          </a:bodyPr>
          <a:lstStyle>
            <a:lvl1pPr marL="0" indent="0" algn="ctr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883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3032196" cy="97536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281770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13" y="3793067"/>
            <a:ext cx="10957747" cy="4774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65678" y="8698411"/>
            <a:ext cx="121951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5952" y="8698411"/>
            <a:ext cx="755842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66496" y="8698411"/>
            <a:ext cx="58806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783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650230" rtl="0" eaLnBrk="1" latinLnBrk="0" hangingPunct="1">
        <a:spcBef>
          <a:spcPct val="0"/>
        </a:spcBef>
        <a:buNone/>
        <a:defRPr sz="568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6394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4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4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06853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5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94526" indent="-243836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7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44756" indent="-243836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t="1298" r="9746" b="-1298"/>
          <a:stretch/>
        </p:blipFill>
        <p:spPr>
          <a:xfrm>
            <a:off x="10248243" y="4095750"/>
            <a:ext cx="2756557" cy="5657850"/>
          </a:xfrm>
          <a:prstGeom prst="rect">
            <a:avLst/>
          </a:prstGeom>
        </p:spPr>
      </p:pic>
      <p:sp>
        <p:nvSpPr>
          <p:cNvPr id="118" name="Shape 118"/>
          <p:cNvSpPr>
            <a:spLocks noGrp="1"/>
          </p:cNvSpPr>
          <p:nvPr>
            <p:ph type="ctrTitle"/>
          </p:nvPr>
        </p:nvSpPr>
        <p:spPr>
          <a:xfrm>
            <a:off x="2525003" y="995683"/>
            <a:ext cx="9700864" cy="3576318"/>
          </a:xfrm>
          <a:prstGeom prst="rect">
            <a:avLst/>
          </a:prstGeom>
        </p:spPr>
        <p:txBody>
          <a:bodyPr/>
          <a:lstStyle>
            <a:lvl1pPr algn="ctr">
              <a:defRPr sz="6800"/>
            </a:lvl1pPr>
          </a:lstStyle>
          <a:p>
            <a:r>
              <a:rPr dirty="0" smtClean="0"/>
              <a:t>C</a:t>
            </a:r>
            <a:r>
              <a:rPr lang="en-US" dirty="0" smtClean="0"/>
              <a:t>ross</a:t>
            </a:r>
            <a:r>
              <a:rPr dirty="0" smtClean="0"/>
              <a:t>-organization </a:t>
            </a:r>
            <a:r>
              <a:rPr dirty="0"/>
              <a:t>Big </a:t>
            </a:r>
            <a:r>
              <a:rPr lang="en-US" dirty="0" smtClean="0"/>
              <a:t>D</a:t>
            </a:r>
            <a:r>
              <a:rPr dirty="0" smtClean="0"/>
              <a:t>ata </a:t>
            </a:r>
            <a:r>
              <a:rPr lang="en-US" dirty="0" smtClean="0"/>
              <a:t>C</a:t>
            </a:r>
            <a:r>
              <a:rPr dirty="0" smtClean="0"/>
              <a:t>yber </a:t>
            </a:r>
            <a:r>
              <a:rPr dirty="0"/>
              <a:t>Attack </a:t>
            </a:r>
            <a:r>
              <a:rPr lang="en-US" dirty="0"/>
              <a:t>A</a:t>
            </a:r>
            <a:r>
              <a:rPr dirty="0" smtClean="0"/>
              <a:t>wa</a:t>
            </a:r>
            <a:r>
              <a:rPr lang="en-US" dirty="0" smtClean="0"/>
              <a:t>r</a:t>
            </a:r>
            <a:r>
              <a:rPr dirty="0" smtClean="0"/>
              <a:t>eness</a:t>
            </a:r>
            <a:endParaRPr dirty="0"/>
          </a:p>
        </p:txBody>
      </p:sp>
      <p:sp>
        <p:nvSpPr>
          <p:cNvPr id="119" name="Shape 119"/>
          <p:cNvSpPr>
            <a:spLocks noGrp="1"/>
          </p:cNvSpPr>
          <p:nvPr>
            <p:ph type="subTitle" idx="1"/>
          </p:nvPr>
        </p:nvSpPr>
        <p:spPr>
          <a:xfrm>
            <a:off x="1257299" y="4842933"/>
            <a:ext cx="10968568" cy="465666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dirty="0"/>
              <a:t>NSF Big Data Spoke Planning Project </a:t>
            </a:r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dirty="0"/>
              <a:t>in collaboration with NSF Northeast Big Data Hub</a:t>
            </a:r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endParaRPr dirty="0"/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John Yen</a:t>
            </a:r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College of Information Sciences and Technology</a:t>
            </a:r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The Pennsylvania State University</a:t>
            </a:r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endParaRPr dirty="0"/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Northeast Big Data Hub Workshop</a:t>
            </a:r>
            <a:endParaRPr dirty="0"/>
          </a:p>
          <a:p>
            <a:pPr algn="ctr" defTabSz="397256">
              <a:defRPr sz="3332">
                <a:effectLst>
                  <a:outerShdw blurRad="34544" dist="25908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February 24, 2017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1896011"/>
          </a:xfrm>
        </p:spPr>
        <p:txBody>
          <a:bodyPr/>
          <a:lstStyle/>
          <a:p>
            <a:r>
              <a:rPr lang="en-US" dirty="0" smtClean="0"/>
              <a:t>Leverage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BigTen</a:t>
            </a:r>
            <a:r>
              <a:rPr lang="en-US" dirty="0" smtClean="0"/>
              <a:t> Alliance (including Univ. of </a:t>
            </a:r>
            <a:r>
              <a:rPr lang="en-US" dirty="0" err="1" smtClean="0"/>
              <a:t>Chicargo</a:t>
            </a:r>
            <a:r>
              <a:rPr lang="en-US" dirty="0" smtClean="0"/>
              <a:t>) had a parallel effort to share Indicators of Compromise (IOC)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NIST standards for threat signatures (STIX) and exchange framework (TAXI)</a:t>
            </a:r>
          </a:p>
        </p:txBody>
      </p:sp>
    </p:spTree>
    <p:extLst>
      <p:ext uri="{BB962C8B-B14F-4D97-AF65-F5344CB8AC3E}">
        <p14:creationId xmlns:p14="http://schemas.microsoft.com/office/powerpoint/2010/main" val="3597428647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1811605"/>
          </a:xfrm>
        </p:spPr>
        <p:txBody>
          <a:bodyPr/>
          <a:lstStyle/>
          <a:p>
            <a:r>
              <a:rPr lang="en-US" dirty="0" smtClean="0"/>
              <a:t>Current Planning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Developing a representation of cyber attack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Developing agreements between the four organizations (Penn State, Rutgers, Dartmouth, and Columbia)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Developing a pilot study to demonstrate feasibility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Developing </a:t>
            </a:r>
            <a:r>
              <a:rPr lang="en-US" dirty="0" smtClean="0"/>
              <a:t>the Spoke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72254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787400" y="254000"/>
            <a:ext cx="11164789" cy="1319659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Project Team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596899" y="1573659"/>
            <a:ext cx="11713633" cy="787514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John Yen, PSU 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Peng Liu, PSU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Vijay Atluri, Rutgers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George Cybenko, Dartmouth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Andrew Sears, PSU </a:t>
            </a:r>
            <a:endParaRPr lang="en-US" dirty="0" smtClean="0"/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Don Welch, PSU</a:t>
            </a:r>
            <a:endParaRPr dirty="0"/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Nabil Adam, Rugers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Robert Erbacher, Army Research Office/Lab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Mudhakar Srivatsa, IBM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Vasant Honavar, </a:t>
            </a:r>
            <a:r>
              <a:rPr dirty="0" smtClean="0"/>
              <a:t>PSU</a:t>
            </a:r>
            <a:endParaRPr lang="en-US" dirty="0" smtClean="0"/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lang="en-US" dirty="0" smtClean="0"/>
              <a:t>Adam Smith, PSU</a:t>
            </a:r>
            <a:endParaRPr dirty="0"/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Kathleen McKeown, Columbia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Rene Baston, Executive Director, Northeast Big Data Hub</a:t>
            </a:r>
          </a:p>
          <a:p>
            <a:pPr marL="0" indent="0" algn="ctr" defTabSz="356362">
              <a:spcBef>
                <a:spcPts val="2100"/>
              </a:spcBef>
              <a:buSzTx/>
              <a:buNone/>
              <a:defRPr sz="2196">
                <a:effectLst>
                  <a:outerShdw blurRad="30988" dist="23241" dir="5400000" rotWithShape="0">
                    <a:srgbClr val="000000"/>
                  </a:outerShdw>
                </a:effectLst>
              </a:defRPr>
            </a:pPr>
            <a:r>
              <a:rPr dirty="0"/>
              <a:t>Katie Naum, Project Coordinator, Northeast Big Data Hub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2118359"/>
          </a:xfrm>
        </p:spPr>
        <p:txBody>
          <a:bodyPr/>
          <a:lstStyle/>
          <a:p>
            <a:r>
              <a:rPr lang="en-US" dirty="0" smtClean="0"/>
              <a:t>Goals of the Spoke Planning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400" y="2768599"/>
            <a:ext cx="11430000" cy="603673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Identify obstacles for network security analysts in different organizations to share cyber attack information currently not available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Develop one or multiple approaches to address the obstacles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Demonstrate feasibility of the approach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Submit a Spoke proposal based on the approach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16705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723" y="226908"/>
            <a:ext cx="10957749" cy="2118359"/>
          </a:xfrm>
        </p:spPr>
        <p:txBody>
          <a:bodyPr/>
          <a:lstStyle/>
          <a:p>
            <a:r>
              <a:rPr lang="en-US" dirty="0" smtClean="0"/>
              <a:t>Existing Resources for Sharing Cyber Threats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3836"/>
              </p:ext>
            </p:extLst>
          </p:nvPr>
        </p:nvGraphicFramePr>
        <p:xfrm>
          <a:off x="2489201" y="2345268"/>
          <a:ext cx="7992532" cy="7272864"/>
        </p:xfrm>
        <a:graphic>
          <a:graphicData uri="http://schemas.openxmlformats.org/drawingml/2006/table">
            <a:tbl>
              <a:tblPr firstRow="1" firstCol="1" bandRow="1"/>
              <a:tblGrid>
                <a:gridCol w="2364191"/>
                <a:gridCol w="1704008"/>
                <a:gridCol w="2010920"/>
                <a:gridCol w="1071001"/>
                <a:gridCol w="842412"/>
              </a:tblGrid>
              <a:tr h="4803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Resources and Platforms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Online Community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Threat Intelligence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or Signatures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Historic Data for Researchers</a:t>
                      </a:r>
                      <a:endParaRPr lang="en-US" sz="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Near 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Real-time </a:t>
                      </a:r>
                      <a:r>
                        <a:rPr lang="en-US" sz="5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Cyber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Attack</a:t>
                      </a:r>
                      <a:r>
                        <a:rPr lang="en-US" sz="500" b="1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Information for Analysts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Cyber Threat Alliance (CTA)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CryptoWall ransomeware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VirusTotal.com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VirusTotal Community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Search for virus scan report for a given URL/IP address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 Swiss Security Blog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Ransomeware tracker,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ZeuS tracker, SSL Blacklist, SpyEye tracker,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Feodo banking Trojans Tracker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Educause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Guides of cyber security for higher education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BTAA (formally CIC, Big Ten + Univ. of </a:t>
                      </a: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Chicargo</a:t>
                      </a: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Listserv for CISO, analysts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Establishing agreements for sharing threat information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EDUCAUSE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Online Forums and Blogs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REN-ISAC (Research and Education networking information Sharing and Analysis Center0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Listserv for members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E-mail based incident report and alerts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MS-ISAC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Limited Listserv usage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Reports on known compromised hosts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Shadowserver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Daily vulnerability testing service; Information on honeypots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FIRST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Require fees; starting a project for accessing incident reports from CSIRTs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National CSIRT (Computer Security Incident Response Team)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Collaboration wiki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Team Cymru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Requires fees; Service to provide daily feed of malware signatures; botnet; botnet C2; and URLs involved.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Malware-traffic-analysis.net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Blogs about malware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Most blog entries contain pcap files and/or malware samples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Isc.sans.edu</a:t>
                      </a: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/</a:t>
                      </a: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diaryarchive.html</a:t>
                      </a:r>
                      <a:endParaRPr lang="en-US" sz="5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Forums, Blogs, and Podcasts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Statistics of threats by categories, countries, and time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Blog.dynamoo.com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Posts to share threats (e.g., malware spams)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Spamcop.net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Receive reports on spams, alert ISP, publish blocking list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Facebook ThreatExchange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Share threat signatures among members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Financial Services Information Sharing and Analysis Center (FS-ISAC)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Alert feed to members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NIST National Cybersecurity Center of Excellence (</a:t>
                      </a:r>
                      <a:r>
                        <a:rPr lang="en-US" sz="5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NCCoE</a:t>
                      </a: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Blog and use cases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0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 New Jersey Cybersecurity and Communications Integration Cell (NJCCIC)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Issue vulnerability and threat alerts 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00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DHS Information Marketplace for Policy and Analysis of Cyber-risk and Trust (IMPACT)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Datasets for researchers through an application process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5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DHS United States Computer Emergency Readiness Team (US-CERT)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Issue vulnerability and threat alerts, with recommended solutions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Standard: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Trusted Automated eXchange of Indicator Information (TAXII), STIX (threat), CybOX (observable)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DHS Industrial Control Systems Cyber Emergency Response Team (ICS-CERT)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Issue alerts regarding critical infrastructure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DHS Automated Indicator Sharing (AIS)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Sharing threat indicators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DHS Daily Open Source Infrastructure Report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Daily open source reports on critical infrastructures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InfraGrad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Daily reports and news on critical infrastructures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The High Technology Crime Investigation Association (HTCIA)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Yearly reports on cyber crime investigation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9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High Tech Crime Consortium (HTCC)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 Listserv for international members regarding digital, cyber, or online crimes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Security Management of ASIS International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 portal for cybersecurity news, blogs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International Information System Security Certification Consortium (ISC)</a:t>
                      </a:r>
                      <a:r>
                        <a:rPr lang="en-US" sz="500" baseline="300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5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(ISC)</a:t>
                      </a:r>
                      <a:r>
                        <a:rPr lang="en-US" sz="500" baseline="300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</a:t>
                      </a: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Blog with categorization 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</a:p>
                  </a:txBody>
                  <a:tcPr marL="31036" marR="31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9493624" y="2097741"/>
            <a:ext cx="1093694" cy="76558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96055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1396812" y="650242"/>
            <a:ext cx="10957749" cy="162679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4000" dirty="0" smtClean="0"/>
              <a:t>Identify Obstacles/Objectives for Cross-organization Sharing of Near Real-time Cyber Attack Information</a:t>
            </a:r>
            <a:endParaRPr sz="40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787399" y="2768600"/>
            <a:ext cx="11924553" cy="5371353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Requires a Deep Level of Trust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Needs to Add Critical Values to Existing Tools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Needs to Protect Sensitive Information and Privacy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Needs to Be Compliant with Rules and Regulations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Needs to Facilitate (not Complicate) the Workflow of Analysts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2"/>
            <a:ext cx="10957749" cy="1949524"/>
          </a:xfrm>
        </p:spPr>
        <p:txBody>
          <a:bodyPr/>
          <a:lstStyle/>
          <a:p>
            <a:r>
              <a:rPr lang="en-US" dirty="0" smtClean="0"/>
              <a:t>Activities to Develop Trust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99" y="2768600"/>
            <a:ext cx="11852835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 key stakeholders of institutions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Office of Information Security: CISO, Network Analysts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Office of Risk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Office of General Counsel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Provost/VP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Conduct multiple meetings and </a:t>
            </a:r>
            <a:r>
              <a:rPr lang="en-US" dirty="0" err="1" smtClean="0"/>
              <a:t>telecons</a:t>
            </a:r>
            <a:r>
              <a:rPr lang="en-US" dirty="0" smtClean="0"/>
              <a:t> to explain our 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nvite them to attend a Spoke Planning workshop to meet other stakeholders from other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94828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1859877"/>
          </a:xfrm>
        </p:spPr>
        <p:txBody>
          <a:bodyPr/>
          <a:lstStyle/>
          <a:p>
            <a:r>
              <a:rPr lang="en-US" dirty="0" smtClean="0"/>
              <a:t>The BD Spoke Planning Workshop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61" y="2510118"/>
            <a:ext cx="11430000" cy="63894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Held on November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Attended by representatives of all key stakeholders from four organizations (Penn State, Rutgers, Dartmouth, Columbia)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Gave a hands-on demo of a </a:t>
            </a:r>
            <a:r>
              <a:rPr lang="en-US" dirty="0" smtClean="0">
                <a:solidFill>
                  <a:srgbClr val="FF0000"/>
                </a:solidFill>
              </a:rPr>
              <a:t>simple</a:t>
            </a:r>
            <a:r>
              <a:rPr lang="en-US" dirty="0" smtClean="0"/>
              <a:t> cross-organization cyber attack information sharing tool.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Using the tool to elicit </a:t>
            </a:r>
            <a:r>
              <a:rPr lang="en-US" dirty="0" smtClean="0">
                <a:solidFill>
                  <a:srgbClr val="FF0000"/>
                </a:solidFill>
              </a:rPr>
              <a:t>feedback</a:t>
            </a:r>
            <a:r>
              <a:rPr lang="en-US" dirty="0" smtClean="0"/>
              <a:t> through panel discussions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Panel of Analysts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Panel on Concerns of Information Sharing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Adapted</a:t>
            </a:r>
            <a:r>
              <a:rPr lang="en-US" dirty="0" smtClean="0"/>
              <a:t> the afternoon panels to focus on issues raised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65379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1811605"/>
          </a:xfrm>
        </p:spPr>
        <p:txBody>
          <a:bodyPr/>
          <a:lstStyle/>
          <a:p>
            <a:r>
              <a:rPr lang="en-US" dirty="0" smtClean="0"/>
              <a:t>Summary of Feedback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Analysts would like to know “what the other analysts </a:t>
            </a:r>
            <a:r>
              <a:rPr lang="en-US" dirty="0" smtClean="0">
                <a:solidFill>
                  <a:srgbClr val="FF0000"/>
                </a:solidFill>
              </a:rPr>
              <a:t>knew</a:t>
            </a:r>
            <a:r>
              <a:rPr lang="en-US" dirty="0" smtClean="0"/>
              <a:t> about ongoing attacks”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1-1 peer exchange can be extended to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  <a:r>
              <a:rPr lang="en-US" dirty="0" smtClean="0"/>
              <a:t> within the trusted community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Should aim to leverage </a:t>
            </a:r>
            <a:r>
              <a:rPr lang="en-US" dirty="0" smtClean="0">
                <a:solidFill>
                  <a:srgbClr val="FF0000"/>
                </a:solidFill>
              </a:rPr>
              <a:t>distributed</a:t>
            </a:r>
            <a:r>
              <a:rPr lang="en-US" dirty="0" smtClean="0"/>
              <a:t> Big Data about network flows and related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63154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12" y="650241"/>
            <a:ext cx="10957749" cy="1825673"/>
          </a:xfrm>
        </p:spPr>
        <p:txBody>
          <a:bodyPr/>
          <a:lstStyle/>
          <a:p>
            <a:r>
              <a:rPr lang="en-US" dirty="0" smtClean="0"/>
              <a:t>Goal of  Spoke Proposal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organizations to share </a:t>
            </a:r>
            <a:r>
              <a:rPr lang="en-US" dirty="0" smtClean="0">
                <a:solidFill>
                  <a:srgbClr val="FF0000"/>
                </a:solidFill>
              </a:rPr>
              <a:t>cyber attack patterns</a:t>
            </a:r>
            <a:r>
              <a:rPr lang="en-US" dirty="0" smtClean="0"/>
              <a:t> that involve multiple steps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values to existing tools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Sensitive information can be abstracted to less sensitive ones, but still useful to other organizations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facilitate distributed Big Data analytics</a:t>
            </a:r>
            <a:r>
              <a:rPr lang="en-US" dirty="0"/>
              <a:t> </a:t>
            </a:r>
            <a:r>
              <a:rPr lang="en-US" dirty="0" smtClean="0"/>
              <a:t>of network flows and related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collaborative and coordinated cyber defense across multiple trusted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97848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Industrial">
  <a:themeElements>
    <a:clrScheme name="Industrial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73CF"/>
      </a:accent1>
      <a:accent2>
        <a:srgbClr val="1A941F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Industrial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Indust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50800" dist="38100" dir="5400000" rotWithShape="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50800" dist="38100" dir="5400000" rotWithShape="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282</TotalTime>
  <Words>1019</Words>
  <Application>Microsoft Macintosh PowerPoint</Application>
  <PresentationFormat>Custom</PresentationFormat>
  <Paragraphs>233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Cross-organization Big Data Cyber Attack Awareness</vt:lpstr>
      <vt:lpstr>Project Team</vt:lpstr>
      <vt:lpstr>Goals of the Spoke Planning Project</vt:lpstr>
      <vt:lpstr>Existing Resources for Sharing Cyber Threats Information</vt:lpstr>
      <vt:lpstr>Identify Obstacles/Objectives for Cross-organization Sharing of Near Real-time Cyber Attack Information</vt:lpstr>
      <vt:lpstr>Activities to Develop Trust</vt:lpstr>
      <vt:lpstr>The BD Spoke Planning Workshop</vt:lpstr>
      <vt:lpstr>Summary of Feedback</vt:lpstr>
      <vt:lpstr>Goal of  Spoke Proposal</vt:lpstr>
      <vt:lpstr>Leverage</vt:lpstr>
      <vt:lpstr>Current Planning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Cross-organization Big Data Cyber Attack Awareness</dc:title>
  <dc:creator>John Yen</dc:creator>
  <cp:lastModifiedBy>Kathryn Naum</cp:lastModifiedBy>
  <cp:revision>10</cp:revision>
  <dcterms:modified xsi:type="dcterms:W3CDTF">2017-02-23T17:25:58Z</dcterms:modified>
</cp:coreProperties>
</file>