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92" r:id="rId2"/>
    <p:sldId id="503" r:id="rId3"/>
    <p:sldId id="502" r:id="rId4"/>
    <p:sldId id="499" r:id="rId5"/>
    <p:sldId id="500" r:id="rId6"/>
    <p:sldId id="501" r:id="rId7"/>
  </p:sldIdLst>
  <p:sldSz cx="9144000" cy="6858000" type="screen4x3"/>
  <p:notesSz cx="6858000" cy="9296400"/>
  <p:custDataLst>
    <p:tags r:id="rId1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86">
          <p15:clr>
            <a:srgbClr val="A4A3A4"/>
          </p15:clr>
        </p15:guide>
        <p15:guide id="2" pos="280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mith" initials="a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3B"/>
    <a:srgbClr val="0033CC"/>
    <a:srgbClr val="3333CC"/>
    <a:srgbClr val="000000"/>
    <a:srgbClr val="F26EEC"/>
    <a:srgbClr val="FFE285"/>
    <a:srgbClr val="FFFF99"/>
    <a:srgbClr val="00B050"/>
    <a:srgbClr val="FFFEAB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7" autoAdjust="0"/>
    <p:restoredTop sz="91855" autoAdjust="0"/>
  </p:normalViewPr>
  <p:slideViewPr>
    <p:cSldViewPr snapToGrid="0" snapToObjects="1">
      <p:cViewPr>
        <p:scale>
          <a:sx n="103" d="100"/>
          <a:sy n="103" d="100"/>
        </p:scale>
        <p:origin x="-1272" y="-928"/>
      </p:cViewPr>
      <p:guideLst>
        <p:guide orient="horz" pos="2160"/>
        <p:guide pos="2856"/>
      </p:guideLst>
    </p:cSldViewPr>
  </p:slideViewPr>
  <p:outlineViewPr>
    <p:cViewPr>
      <p:scale>
        <a:sx n="33" d="100"/>
        <a:sy n="33" d="100"/>
      </p:scale>
      <p:origin x="0" y="-261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27" d="100"/>
        <a:sy n="227" d="100"/>
      </p:scale>
      <p:origin x="0" y="1440"/>
    </p:cViewPr>
  </p:sorterViewPr>
  <p:notesViewPr>
    <p:cSldViewPr snapToGrid="0" snapToObjects="1">
      <p:cViewPr varScale="1">
        <p:scale>
          <a:sx n="56" d="100"/>
          <a:sy n="56" d="100"/>
        </p:scale>
        <p:origin x="-1542" y="-96"/>
      </p:cViewPr>
      <p:guideLst>
        <p:guide orient="horz" pos="2186"/>
        <p:guide pos="280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ags" Target="tags/tag1.xml"/><Relationship Id="rId12" Type="http://schemas.openxmlformats.org/officeDocument/2006/relationships/commentAuthors" Target="commentAuthors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8344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607"/>
            <a:ext cx="2971182" cy="46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949325" eaLnBrk="0" hangingPunct="0">
              <a:defRPr sz="1000"/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820" y="-1607"/>
            <a:ext cx="2971181" cy="46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949325" eaLnBrk="0" hangingPunct="0">
              <a:defRPr sz="1000"/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7077" y="616975"/>
            <a:ext cx="5029819" cy="799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7625" rIns="93662" bIns="47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063"/>
            <a:ext cx="2971182" cy="465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949325" eaLnBrk="0" hangingPunct="0">
              <a:defRPr sz="1000"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820" y="8832063"/>
            <a:ext cx="2971181" cy="465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949325" eaLnBrk="0" hangingPunct="0">
              <a:defRPr sz="1000"/>
            </a:lvl1pPr>
          </a:lstStyle>
          <a:p>
            <a:fld id="{4042CD27-6226-4093-970C-D796AF6B4B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957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49325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66725" algn="l" defTabSz="949325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31863" algn="l" defTabSz="949325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98588" algn="l" defTabSz="949325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63725" algn="l" defTabSz="949325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DDA825-64DB-4590-9344-06C1AB1E7F1A}" type="slidenum">
              <a:rPr lang="en-US"/>
              <a:pPr/>
              <a:t>1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2838" y="701675"/>
            <a:ext cx="4632325" cy="3475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872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2CD27-6226-4093-970C-D796AF6B4BF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55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CDFA26-EE40-4E23-91C0-5D38B2ACBDF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E61F6B-F0D5-49F2-81F7-25DAD020681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76200"/>
            <a:ext cx="20955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76200"/>
            <a:ext cx="61341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12E844-B80A-4294-98CA-7EA5F215710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195" y="76199"/>
            <a:ext cx="8727311" cy="9434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195" y="1157468"/>
            <a:ext cx="8727311" cy="5700532"/>
          </a:xfrm>
        </p:spPr>
        <p:txBody>
          <a:bodyPr/>
          <a:lstStyle>
            <a:lvl1pPr>
              <a:defRPr sz="2800">
                <a:latin typeface="Gill Sans MT" panose="020B0502020104020203" pitchFamily="34" charset="0"/>
              </a:defRPr>
            </a:lvl1pPr>
            <a:lvl2pPr>
              <a:defRPr sz="240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</a:defRPr>
            </a:lvl3pPr>
            <a:lvl4pPr>
              <a:defRPr sz="180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</a:defRPr>
            </a:lvl4pPr>
            <a:lvl5pPr>
              <a:defRPr sz="180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71488"/>
            <a:ext cx="1905000" cy="286512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308B7C-4F2A-4ED2-93F3-224C3EC9CBD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401824" y="6571488"/>
            <a:ext cx="4645152" cy="286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4985B3-2B68-4AB2-85C4-7769D291CF5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143000"/>
            <a:ext cx="41148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143000"/>
            <a:ext cx="41148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085B76-922F-4163-8F7D-8729CEB91BE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2489EE-A493-47F3-811E-8BF4B48EB92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2BF35D-5C64-4545-8062-7EEE0D4ACC2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B8B402-388F-4A69-B2D4-383B00E3112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3CEBCE-BA51-4B06-93C5-11C5EB25587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187808-42AF-4443-9D15-C6664C2E1E7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3620" y="92598"/>
            <a:ext cx="8744828" cy="89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3620" y="1180618"/>
            <a:ext cx="8744828" cy="50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 i="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71488"/>
            <a:ext cx="1905000" cy="28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i="0"/>
            </a:lvl1pPr>
          </a:lstStyle>
          <a:p>
            <a:fld id="{1F9D50EC-1151-42C4-A977-031E5FCF6A1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i="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73620" y="997358"/>
            <a:ext cx="8744828" cy="67517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0000FF">
                  <a:gamma/>
                  <a:tint val="6000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C00000"/>
        </a:buClr>
        <a:buSzPct val="120000"/>
        <a:buChar char="•"/>
        <a:defRPr sz="20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charset="2"/>
        <a:buChar char="Ø"/>
        <a:defRPr>
          <a:solidFill>
            <a:schemeClr val="tx1"/>
          </a:solidFill>
          <a:latin typeface="Calibri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Calibri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Calibri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949413" y="3917992"/>
            <a:ext cx="7168974" cy="265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eaLnBrk="0" hangingPunct="0"/>
            <a:r>
              <a:rPr lang="en-US" sz="2800" i="0" kern="0" dirty="0" smtClean="0">
                <a:latin typeface="Gill Sans MT" panose="020B0502020104020203" pitchFamily="34" charset="0"/>
              </a:rPr>
              <a:t> </a:t>
            </a:r>
          </a:p>
          <a:p>
            <a:pPr marL="342900" indent="-342900" eaLnBrk="0" hangingPunct="0"/>
            <a:r>
              <a:rPr lang="en-US" sz="2600" b="1" i="0" kern="0" dirty="0" smtClean="0">
                <a:solidFill>
                  <a:srgbClr val="3333CC"/>
                </a:solidFill>
                <a:latin typeface="Gill Sans MT" panose="020B0502020104020203" pitchFamily="34" charset="0"/>
              </a:rPr>
              <a:t>Adam Smith</a:t>
            </a:r>
            <a:r>
              <a:rPr lang="en-US" sz="2600" i="0" kern="0" dirty="0" smtClean="0">
                <a:latin typeface="Gill Sans MT" panose="020B0502020104020203" pitchFamily="34" charset="0"/>
              </a:rPr>
              <a:t>, Penn State</a:t>
            </a:r>
          </a:p>
          <a:p>
            <a:pPr marL="342900" indent="-342900" eaLnBrk="0" hangingPunct="0"/>
            <a:r>
              <a:rPr lang="en-US" sz="2600" b="1" i="0" kern="0" dirty="0">
                <a:solidFill>
                  <a:schemeClr val="accent2"/>
                </a:solidFill>
                <a:latin typeface="Gill Sans MT" panose="020B0502020104020203" pitchFamily="34" charset="0"/>
              </a:rPr>
              <a:t>Rebecca Wright</a:t>
            </a:r>
            <a:r>
              <a:rPr lang="en-US" sz="2600" i="0" kern="0" dirty="0">
                <a:latin typeface="Gill Sans MT" panose="020B0502020104020203" pitchFamily="34" charset="0"/>
              </a:rPr>
              <a:t>, Rutgers</a:t>
            </a:r>
            <a:endParaRPr lang="en-US" sz="2600" i="0" kern="0" dirty="0" smtClean="0">
              <a:latin typeface="Gill Sans MT" panose="020B0502020104020203" pitchFamily="34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12760" y="3659336"/>
            <a:ext cx="8534400" cy="762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0000FF">
                  <a:gamma/>
                  <a:tint val="6000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1056" y="1405505"/>
            <a:ext cx="7772400" cy="1987610"/>
          </a:xfrm>
          <a:noFill/>
          <a:ln/>
        </p:spPr>
        <p:txBody>
          <a:bodyPr/>
          <a:lstStyle/>
          <a:p>
            <a:pPr algn="ctr" eaLnBrk="0" hangingPunct="0"/>
            <a:r>
              <a:rPr lang="en-US" sz="4400" dirty="0"/>
              <a:t>Planning for Privacy and Security in Big Data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2800" b="0" i="0" dirty="0" smtClean="0"/>
              <a:t>BD Spokes Northeast Planning</a:t>
            </a:r>
            <a:br>
              <a:rPr lang="en-US" sz="2800" b="0" i="0" dirty="0" smtClean="0"/>
            </a:br>
            <a:r>
              <a:rPr lang="en-US" sz="2800" b="0" i="0" dirty="0" smtClean="0"/>
              <a:t>Awards IIS-</a:t>
            </a:r>
            <a:r>
              <a:rPr lang="is-IS" sz="2800" b="0" i="0" dirty="0"/>
              <a:t>1636764 </a:t>
            </a:r>
            <a:r>
              <a:rPr lang="is-IS" sz="2800" b="0" i="0"/>
              <a:t>and </a:t>
            </a:r>
            <a:r>
              <a:rPr lang="is-IS" sz="2800" b="0" i="0" smtClean="0"/>
              <a:t>IIS-1636785</a:t>
            </a:r>
            <a:endParaRPr lang="en-US" sz="2800" b="0" i="0" dirty="0"/>
          </a:p>
        </p:txBody>
      </p:sp>
    </p:spTree>
    <p:extLst>
      <p:ext uri="{BB962C8B-B14F-4D97-AF65-F5344CB8AC3E}">
        <p14:creationId xmlns:p14="http://schemas.microsoft.com/office/powerpoint/2010/main" val="2874859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and Privacy in Big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195" y="1689070"/>
            <a:ext cx="8727311" cy="5168929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Privacy and security are critical for realizing Big Data’s promise to advance society. 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If </a:t>
            </a:r>
            <a:r>
              <a:rPr lang="en-US" dirty="0"/>
              <a:t>data is used without regard to privacy of individuals or protection of the data, then individuals may be hurt.  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If </a:t>
            </a:r>
            <a:r>
              <a:rPr lang="en-US" dirty="0"/>
              <a:t>data’s authenticity is not guaranteed, or if data is not permitted to be used at all due to privacy and security concerns, then the data’s value is not realized. </a:t>
            </a:r>
            <a:endParaRPr lang="en-US" dirty="0" smtClean="0"/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308B7C-4F2A-4ED2-93F3-224C3EC9CBD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09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and Privacy in Big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195" y="1479478"/>
            <a:ext cx="8727311" cy="5378521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Security </a:t>
            </a:r>
            <a:r>
              <a:rPr lang="en-US" dirty="0"/>
              <a:t>and privacy play a </a:t>
            </a:r>
            <a:r>
              <a:rPr lang="en-US" dirty="0" smtClean="0"/>
              <a:t>critical </a:t>
            </a:r>
            <a:r>
              <a:rPr lang="en-US" dirty="0"/>
              <a:t>role </a:t>
            </a:r>
            <a:r>
              <a:rPr lang="en-US" dirty="0" smtClean="0"/>
              <a:t>cutting across NE BD Hub topics in </a:t>
            </a:r>
            <a:r>
              <a:rPr lang="en-US" dirty="0"/>
              <a:t>areas such as health, energy, and smart cities. </a:t>
            </a:r>
            <a:r>
              <a:rPr lang="en-US" dirty="0" smtClean="0"/>
              <a:t>They are also grand challenges themselves.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This project seeks to bring people together to identify important new directions, build community, and catalyze collaboration.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308B7C-4F2A-4ED2-93F3-224C3EC9CBD5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58999" y="4019250"/>
            <a:ext cx="3784999" cy="28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59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activities: Two workshops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</a:t>
            </a:r>
            <a:r>
              <a:rPr lang="en-US" dirty="0"/>
              <a:t>NE BD Hub Workshop on Privacy and Security for Big </a:t>
            </a:r>
            <a:r>
              <a:rPr lang="en-US" dirty="0" smtClean="0"/>
              <a:t>Data”</a:t>
            </a:r>
          </a:p>
          <a:p>
            <a:pPr lvl="1"/>
            <a:r>
              <a:rPr lang="en-US" dirty="0" smtClean="0"/>
              <a:t>April 24-25, 2017</a:t>
            </a:r>
          </a:p>
          <a:p>
            <a:pPr lvl="1"/>
            <a:r>
              <a:rPr lang="en-US" dirty="0" smtClean="0"/>
              <a:t>Website at http</a:t>
            </a:r>
            <a:r>
              <a:rPr lang="en-US" dirty="0"/>
              <a:t>://</a:t>
            </a:r>
            <a:r>
              <a:rPr lang="en-US" dirty="0" err="1"/>
              <a:t>dimacs.rutgers.edu</a:t>
            </a:r>
            <a:r>
              <a:rPr lang="en-US" dirty="0"/>
              <a:t>/Workshops/</a:t>
            </a:r>
            <a:r>
              <a:rPr lang="en-US" dirty="0" err="1"/>
              <a:t>BigDataHub</a:t>
            </a:r>
            <a:r>
              <a:rPr lang="en-US" dirty="0"/>
              <a:t>/</a:t>
            </a:r>
            <a:endParaRPr lang="en-US" dirty="0" smtClean="0"/>
          </a:p>
          <a:p>
            <a:r>
              <a:rPr lang="en-US" dirty="0"/>
              <a:t>“Overcoming Privacy-related Barriers to Sharing Data”</a:t>
            </a:r>
          </a:p>
          <a:p>
            <a:pPr lvl="1"/>
            <a:r>
              <a:rPr lang="en-US" dirty="0"/>
              <a:t>Fall 2017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Both </a:t>
            </a:r>
          </a:p>
          <a:p>
            <a:r>
              <a:rPr lang="en-US" dirty="0"/>
              <a:t>B</a:t>
            </a:r>
            <a:r>
              <a:rPr lang="en-US" dirty="0" smtClean="0"/>
              <a:t>ridging academy, industrial and government</a:t>
            </a:r>
          </a:p>
          <a:p>
            <a:r>
              <a:rPr lang="en-US" dirty="0" smtClean="0"/>
              <a:t>Aiming to formulate challenges and potential projects </a:t>
            </a:r>
            <a:br>
              <a:rPr lang="en-US" dirty="0" smtClean="0"/>
            </a:br>
            <a:r>
              <a:rPr lang="en-US" dirty="0" smtClean="0"/>
              <a:t>at national and regional levels</a:t>
            </a:r>
            <a:endParaRPr lang="en-US" dirty="0"/>
          </a:p>
          <a:p>
            <a:r>
              <a:rPr lang="en-US" dirty="0" smtClean="0"/>
              <a:t>Hosted </a:t>
            </a:r>
            <a:r>
              <a:rPr lang="en-US" dirty="0"/>
              <a:t>at DIMACS on Rutgers’ campus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308B7C-4F2A-4ED2-93F3-224C3EC9CBD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42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NE BD Hub Workshop on </a:t>
            </a:r>
            <a:br>
              <a:rPr lang="en-US" sz="3200" dirty="0" smtClean="0"/>
            </a:br>
            <a:r>
              <a:rPr lang="en-US" sz="3200" dirty="0" smtClean="0"/>
              <a:t>Privacy and Security for Big Data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195" y="1157468"/>
            <a:ext cx="8727311" cy="570053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Broad workshop on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S</a:t>
            </a:r>
            <a:r>
              <a:rPr lang="en-US" dirty="0" smtClean="0">
                <a:solidFill>
                  <a:srgbClr val="C00000"/>
                </a:solidFill>
              </a:rPr>
              <a:t>ecurity</a:t>
            </a:r>
            <a:r>
              <a:rPr lang="en-US" dirty="0" smtClean="0"/>
              <a:t> of data infrastructure</a:t>
            </a:r>
          </a:p>
          <a:p>
            <a:pPr lvl="1"/>
            <a:r>
              <a:rPr lang="en-US" dirty="0" smtClean="0">
                <a:solidFill>
                  <a:srgbClr val="0033CC"/>
                </a:solidFill>
              </a:rPr>
              <a:t>Privacy (and control) </a:t>
            </a:r>
            <a:r>
              <a:rPr lang="en-US" dirty="0" smtClean="0"/>
              <a:t>concerns for </a:t>
            </a:r>
            <a:br>
              <a:rPr lang="en-US" dirty="0" smtClean="0"/>
            </a:br>
            <a:r>
              <a:rPr lang="en-US" dirty="0" smtClean="0"/>
              <a:t>collection, processing and sharing of data</a:t>
            </a:r>
          </a:p>
          <a:p>
            <a:r>
              <a:rPr lang="en-US" dirty="0" smtClean="0"/>
              <a:t>Thematic structure: </a:t>
            </a:r>
            <a:br>
              <a:rPr lang="en-US" dirty="0" smtClean="0"/>
            </a:br>
            <a:r>
              <a:rPr lang="en-US" dirty="0" smtClean="0">
                <a:solidFill>
                  <a:srgbClr val="00823B"/>
                </a:solidFill>
              </a:rPr>
              <a:t>Area-specific concerns </a:t>
            </a:r>
            <a:r>
              <a:rPr lang="en-US" dirty="0" smtClean="0"/>
              <a:t>related to </a:t>
            </a:r>
            <a:br>
              <a:rPr lang="en-US" dirty="0" smtClean="0"/>
            </a:br>
            <a:r>
              <a:rPr lang="en-US" dirty="0" smtClean="0"/>
              <a:t>spokes of NE BD Hub</a:t>
            </a:r>
          </a:p>
          <a:p>
            <a:pPr lvl="1"/>
            <a:r>
              <a:rPr lang="en-US" dirty="0" smtClean="0"/>
              <a:t>Planning ongoing</a:t>
            </a:r>
          </a:p>
          <a:p>
            <a:r>
              <a:rPr lang="en-US" dirty="0" smtClean="0"/>
              <a:t>Organizers</a:t>
            </a:r>
          </a:p>
          <a:p>
            <a:pPr lvl="1"/>
            <a:r>
              <a:rPr lang="en-US" dirty="0" smtClean="0"/>
              <a:t>Rebecca Wright, Adam Smith, René </a:t>
            </a:r>
            <a:r>
              <a:rPr lang="en-US" dirty="0" err="1" smtClean="0"/>
              <a:t>Baston</a:t>
            </a:r>
            <a:endParaRPr lang="en-US" dirty="0" smtClean="0"/>
          </a:p>
          <a:p>
            <a:pPr lvl="1"/>
            <a:r>
              <a:rPr lang="en-US" dirty="0" smtClean="0"/>
              <a:t>Sean Smith, Dartmouth</a:t>
            </a:r>
          </a:p>
          <a:p>
            <a:pPr lvl="1"/>
            <a:r>
              <a:rPr lang="en-US" dirty="0" smtClean="0"/>
              <a:t>Moti Yung, </a:t>
            </a:r>
            <a:r>
              <a:rPr lang="en-US" dirty="0" err="1" smtClean="0"/>
              <a:t>Snapchat</a:t>
            </a:r>
            <a:endParaRPr lang="en-US" dirty="0" smtClean="0"/>
          </a:p>
          <a:p>
            <a:pPr lvl="1"/>
            <a:r>
              <a:rPr lang="en-US" dirty="0"/>
              <a:t>Joseph Lorenzo </a:t>
            </a:r>
            <a:r>
              <a:rPr lang="en-US" dirty="0" smtClean="0"/>
              <a:t>Hall, Center for Democracy and Technology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308B7C-4F2A-4ED2-93F3-224C3EC9CBD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659" y="1157468"/>
            <a:ext cx="2701594" cy="324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97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Overcoming Privacy-related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Barriers </a:t>
            </a:r>
            <a:r>
              <a:rPr lang="en-US" sz="3200" dirty="0"/>
              <a:t>to Sharing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Focused workshop on how </a:t>
            </a:r>
            <a:br>
              <a:rPr lang="en-US" dirty="0" smtClean="0"/>
            </a:br>
            <a:r>
              <a:rPr lang="en-US" dirty="0" smtClean="0">
                <a:solidFill>
                  <a:srgbClr val="C00000"/>
                </a:solidFill>
              </a:rPr>
              <a:t>privacy concerns </a:t>
            </a:r>
            <a:r>
              <a:rPr lang="en-US" dirty="0" smtClean="0"/>
              <a:t>affect sharing of </a:t>
            </a:r>
            <a:br>
              <a:rPr lang="en-US" dirty="0" smtClean="0"/>
            </a:br>
            <a:r>
              <a:rPr lang="en-US" dirty="0" smtClean="0">
                <a:solidFill>
                  <a:srgbClr val="0033CC"/>
                </a:solidFill>
              </a:rPr>
              <a:t>sensitive personal data</a:t>
            </a:r>
          </a:p>
          <a:p>
            <a:r>
              <a:rPr lang="en-US" dirty="0" smtClean="0"/>
              <a:t>Five themes</a:t>
            </a:r>
          </a:p>
          <a:p>
            <a:pPr lvl="1"/>
            <a:r>
              <a:rPr lang="en-US" dirty="0" smtClean="0"/>
              <a:t>Privacy-preserving </a:t>
            </a:r>
            <a:r>
              <a:rPr lang="en-US" dirty="0"/>
              <a:t>data analysis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de-anonymization</a:t>
            </a:r>
          </a:p>
          <a:p>
            <a:pPr lvl="1"/>
            <a:r>
              <a:rPr lang="en-US" dirty="0" smtClean="0"/>
              <a:t>Government </a:t>
            </a:r>
            <a:r>
              <a:rPr lang="en-US" dirty="0"/>
              <a:t>systems and </a:t>
            </a:r>
            <a:r>
              <a:rPr lang="en-US" dirty="0" smtClean="0"/>
              <a:t>policies</a:t>
            </a:r>
          </a:p>
          <a:p>
            <a:pPr lvl="1"/>
            <a:r>
              <a:rPr lang="en-US" dirty="0"/>
              <a:t>Cryptographic tools for sharing and processing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Transparency, fairness and related ethical challenges</a:t>
            </a:r>
            <a:endParaRPr lang="en-US" dirty="0"/>
          </a:p>
          <a:p>
            <a:pPr lvl="1"/>
            <a:r>
              <a:rPr lang="en-US" dirty="0" smtClean="0"/>
              <a:t>Legal perspectives</a:t>
            </a:r>
          </a:p>
          <a:p>
            <a:r>
              <a:rPr lang="en-US" dirty="0" smtClean="0"/>
              <a:t>Organizers</a:t>
            </a:r>
          </a:p>
          <a:p>
            <a:pPr lvl="1"/>
            <a:r>
              <a:rPr lang="en-US" dirty="0" smtClean="0"/>
              <a:t>Adam </a:t>
            </a:r>
            <a:r>
              <a:rPr lang="en-US" dirty="0"/>
              <a:t>Smith, Rebecca Wright, René </a:t>
            </a:r>
            <a:r>
              <a:rPr lang="en-US" dirty="0" err="1" smtClean="0"/>
              <a:t>Baston</a:t>
            </a:r>
            <a:endParaRPr lang="en-US" dirty="0" smtClean="0"/>
          </a:p>
          <a:p>
            <a:pPr lvl="1"/>
            <a:r>
              <a:rPr lang="en-US" dirty="0" smtClean="0"/>
              <a:t>John </a:t>
            </a:r>
            <a:r>
              <a:rPr lang="en-US" dirty="0" err="1" smtClean="0"/>
              <a:t>Abowd</a:t>
            </a:r>
            <a:r>
              <a:rPr lang="en-US" dirty="0" smtClean="0"/>
              <a:t>, Cornell / US Census Bureau</a:t>
            </a:r>
          </a:p>
          <a:p>
            <a:pPr lvl="1"/>
            <a:r>
              <a:rPr lang="en-US" dirty="0" smtClean="0"/>
              <a:t>Tal Rabin, IBM</a:t>
            </a:r>
          </a:p>
          <a:p>
            <a:pPr lvl="1"/>
            <a:r>
              <a:rPr lang="en-US" dirty="0" err="1" smtClean="0"/>
              <a:t>Salil</a:t>
            </a:r>
            <a:r>
              <a:rPr lang="en-US" dirty="0" smtClean="0"/>
              <a:t> </a:t>
            </a:r>
            <a:r>
              <a:rPr lang="en-US" dirty="0" err="1" smtClean="0"/>
              <a:t>Vadhan</a:t>
            </a:r>
            <a:r>
              <a:rPr lang="en-US" dirty="0" smtClean="0"/>
              <a:t>, Harvard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308B7C-4F2A-4ED2-93F3-224C3EC9CBD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778" y="76199"/>
            <a:ext cx="3542475" cy="290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79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SOFYA@YOULJLSFUVWXY5MJ" val="3142"/>
</p:tagLst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113491</TotalTime>
  <Words>247</Words>
  <Application>Microsoft Macintosh PowerPoint</Application>
  <PresentationFormat>On-screen Show (4:3)</PresentationFormat>
  <Paragraphs>54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Planning for Privacy and Security in Big Data BD Spokes Northeast Planning Awards IIS-1636764 and IIS-1636785</vt:lpstr>
      <vt:lpstr>Security and Privacy in Big Data</vt:lpstr>
      <vt:lpstr>Security and Privacy in Big Data</vt:lpstr>
      <vt:lpstr>Main activities: Two workshops</vt:lpstr>
      <vt:lpstr>NE BD Hub Workshop on  Privacy and Security for Big Data</vt:lpstr>
      <vt:lpstr>Overcoming Privacy-related  Barriers to Sharing Data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 and Reconstruction of Lipschitz Functions</dc:title>
  <dc:creator>Sofya</dc:creator>
  <cp:lastModifiedBy>Rebecca Wright</cp:lastModifiedBy>
  <cp:revision>1428</cp:revision>
  <cp:lastPrinted>2013-03-01T13:39:57Z</cp:lastPrinted>
  <dcterms:created xsi:type="dcterms:W3CDTF">1999-02-27T16:33:10Z</dcterms:created>
  <dcterms:modified xsi:type="dcterms:W3CDTF">2017-02-22T21:08:06Z</dcterms:modified>
</cp:coreProperties>
</file>