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26"/>
  </p:notesMasterIdLst>
  <p:sldIdLst>
    <p:sldId id="256" r:id="rId2"/>
    <p:sldId id="258" r:id="rId3"/>
    <p:sldId id="259" r:id="rId4"/>
    <p:sldId id="261" r:id="rId5"/>
    <p:sldId id="262" r:id="rId6"/>
    <p:sldId id="265" r:id="rId7"/>
    <p:sldId id="264" r:id="rId8"/>
    <p:sldId id="263" r:id="rId9"/>
    <p:sldId id="268" r:id="rId10"/>
    <p:sldId id="266" r:id="rId11"/>
    <p:sldId id="279" r:id="rId12"/>
    <p:sldId id="280" r:id="rId13"/>
    <p:sldId id="269" r:id="rId14"/>
    <p:sldId id="270" r:id="rId15"/>
    <p:sldId id="271" r:id="rId16"/>
    <p:sldId id="273" r:id="rId17"/>
    <p:sldId id="275" r:id="rId18"/>
    <p:sldId id="276" r:id="rId19"/>
    <p:sldId id="277" r:id="rId20"/>
    <p:sldId id="284" r:id="rId21"/>
    <p:sldId id="278" r:id="rId22"/>
    <p:sldId id="285" r:id="rId23"/>
    <p:sldId id="282" r:id="rId24"/>
    <p:sldId id="286"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515">
          <p15:clr>
            <a:srgbClr val="A4A3A4"/>
          </p15:clr>
        </p15:guide>
        <p15:guide id="2" orient="horz" pos="3930">
          <p15:clr>
            <a:srgbClr val="A4A3A4"/>
          </p15:clr>
        </p15:guide>
        <p15:guide id="3" orient="horz" pos="683">
          <p15:clr>
            <a:srgbClr val="A4A3A4"/>
          </p15:clr>
        </p15:guide>
        <p15:guide id="4" pos="5472">
          <p15:clr>
            <a:srgbClr val="A4A3A4"/>
          </p15:clr>
        </p15:guide>
        <p15:guide id="5" pos="2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90" autoAdjust="0"/>
    <p:restoredTop sz="93025"/>
  </p:normalViewPr>
  <p:slideViewPr>
    <p:cSldViewPr snapToGrid="0" snapToObjects="1">
      <p:cViewPr>
        <p:scale>
          <a:sx n="72" d="100"/>
          <a:sy n="72" d="100"/>
        </p:scale>
        <p:origin x="-2088" y="-192"/>
      </p:cViewPr>
      <p:guideLst>
        <p:guide orient="horz" pos="515"/>
        <p:guide orient="horz" pos="3930"/>
        <p:guide orient="horz" pos="683"/>
        <p:guide pos="5472"/>
        <p:guide pos="2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90FE18-BF91-2A4E-934A-3CFA73F371F1}" type="datetimeFigureOut">
              <a:rPr lang="en-US" smtClean="0"/>
              <a:t>2/24/17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7A14F8-11D0-0E47-85A1-666069CEC321}" type="slidenum">
              <a:rPr lang="en-US" smtClean="0"/>
              <a:t>‹Nr.›</a:t>
            </a:fld>
            <a:endParaRPr lang="en-US"/>
          </a:p>
        </p:txBody>
      </p:sp>
    </p:spTree>
    <p:extLst>
      <p:ext uri="{BB962C8B-B14F-4D97-AF65-F5344CB8AC3E}">
        <p14:creationId xmlns:p14="http://schemas.microsoft.com/office/powerpoint/2010/main" val="1634923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smtClean="0">
                <a:solidFill>
                  <a:schemeClr val="tx1"/>
                </a:solidFill>
                <a:latin typeface="+mn-lt"/>
                <a:ea typeface="+mn-ea"/>
                <a:cs typeface="+mn-cs"/>
              </a:rPr>
              <a:t>Indeed, Dana-Farber is one of three partners in the Intel CCC pilot; the other two are Oregon Health &amp; Science University (OHSU) and the Ontario Institute for Cancer Research (OICR). All three of these partners are working together on a variety of projects (including, notably, research to identify previously unknown cancer-causing mutations) and coding new tools to aid their efforts, using the CCC.</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partners seem well-matched for each other collaboratively.</a:t>
            </a:r>
          </a:p>
          <a:p>
            <a:r>
              <a:rPr lang="en-US" sz="1200" kern="1200" dirty="0" smtClean="0">
                <a:solidFill>
                  <a:schemeClr val="tx1"/>
                </a:solidFill>
                <a:latin typeface="+mn-lt"/>
                <a:ea typeface="+mn-ea"/>
                <a:cs typeface="+mn-cs"/>
              </a:rPr>
              <a:t>"We are working with Intel, OICR, and OHSU to develop a one-year pilot project to demonstrate secure genomic data sharing across our three institutions," explained </a:t>
            </a:r>
            <a:r>
              <a:rPr lang="en-US" sz="1200" kern="1200" dirty="0" err="1" smtClean="0">
                <a:solidFill>
                  <a:schemeClr val="tx1"/>
                </a:solidFill>
                <a:latin typeface="+mn-lt"/>
                <a:ea typeface="+mn-ea"/>
                <a:cs typeface="+mn-cs"/>
              </a:rPr>
              <a:t>Cerami</a:t>
            </a:r>
            <a:r>
              <a:rPr lang="en-US" sz="1200" kern="1200" dirty="0" smtClean="0">
                <a:solidFill>
                  <a:schemeClr val="tx1"/>
                </a:solidFill>
                <a:latin typeface="+mn-lt"/>
                <a:ea typeface="+mn-ea"/>
                <a:cs typeface="+mn-cs"/>
              </a:rPr>
              <a:t>. "Each of our institutions currently perform some type of genomic sequencing on patients, and the goal of the pilot project is to pool genomic data across all three centers and make it available for joint computation.</a:t>
            </a:r>
            <a:endParaRPr lang="en-US" dirty="0"/>
          </a:p>
        </p:txBody>
      </p:sp>
      <p:sp>
        <p:nvSpPr>
          <p:cNvPr id="4" name="Foliennummernplatzhalter 3"/>
          <p:cNvSpPr>
            <a:spLocks noGrp="1"/>
          </p:cNvSpPr>
          <p:nvPr>
            <p:ph type="sldNum" sz="quarter" idx="10"/>
          </p:nvPr>
        </p:nvSpPr>
        <p:spPr/>
        <p:txBody>
          <a:bodyPr/>
          <a:lstStyle/>
          <a:p>
            <a:fld id="{927A14F8-11D0-0E47-85A1-666069CEC321}" type="slidenum">
              <a:rPr lang="en-US" smtClean="0"/>
              <a:t>3</a:t>
            </a:fld>
            <a:endParaRPr lang="en-US"/>
          </a:p>
        </p:txBody>
      </p:sp>
    </p:spTree>
    <p:extLst>
      <p:ext uri="{BB962C8B-B14F-4D97-AF65-F5344CB8AC3E}">
        <p14:creationId xmlns:p14="http://schemas.microsoft.com/office/powerpoint/2010/main" val="273039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best-known and most widely used credit score model in the United States, the FICO score is calculated statistically, with information from a consumer's credit files</a:t>
            </a:r>
          </a:p>
          <a:p>
            <a:r>
              <a:rPr lang="en-US" dirty="0" smtClean="0"/>
              <a:t>Risk Measure vs. </a:t>
            </a:r>
            <a:r>
              <a:rPr lang="en-US" dirty="0" err="1" smtClean="0"/>
              <a:t>CScore</a:t>
            </a:r>
            <a:endParaRPr lang="en-US" dirty="0"/>
          </a:p>
        </p:txBody>
      </p:sp>
      <p:sp>
        <p:nvSpPr>
          <p:cNvPr id="4" name="Slide Number Placeholder 3"/>
          <p:cNvSpPr>
            <a:spLocks noGrp="1"/>
          </p:cNvSpPr>
          <p:nvPr>
            <p:ph type="sldNum" sz="quarter" idx="10"/>
          </p:nvPr>
        </p:nvSpPr>
        <p:spPr/>
        <p:txBody>
          <a:bodyPr/>
          <a:lstStyle/>
          <a:p>
            <a:pPr>
              <a:defRPr/>
            </a:pPr>
            <a:fld id="{14EFB9F8-30CD-4D0E-8A6B-0E9017AD9D5C}"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1127878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Health Insurance Portability and Accountability Act ( HIPAA) </a:t>
            </a:r>
          </a:p>
          <a:p>
            <a:r>
              <a:rPr lang="en-US" dirty="0" smtClean="0"/>
              <a:t>Family Educational Rights and Privacy Act (FERPA)</a:t>
            </a:r>
            <a:endParaRPr lang="en-US" dirty="0"/>
          </a:p>
        </p:txBody>
      </p:sp>
      <p:sp>
        <p:nvSpPr>
          <p:cNvPr id="4" name="Foliennummernplatzhalter 3"/>
          <p:cNvSpPr>
            <a:spLocks noGrp="1"/>
          </p:cNvSpPr>
          <p:nvPr>
            <p:ph type="sldNum" sz="quarter" idx="10"/>
          </p:nvPr>
        </p:nvSpPr>
        <p:spPr/>
        <p:txBody>
          <a:bodyPr/>
          <a:lstStyle/>
          <a:p>
            <a:fld id="{927A14F8-11D0-0E47-85A1-666069CEC321}" type="slidenum">
              <a:rPr lang="en-US" smtClean="0"/>
              <a:t>19</a:t>
            </a:fld>
            <a:endParaRPr lang="en-US"/>
          </a:p>
        </p:txBody>
      </p:sp>
    </p:spTree>
    <p:extLst>
      <p:ext uri="{BB962C8B-B14F-4D97-AF65-F5344CB8AC3E}">
        <p14:creationId xmlns:p14="http://schemas.microsoft.com/office/powerpoint/2010/main" val="2859900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rot="16200000">
            <a:off x="8160701" y="5885497"/>
            <a:ext cx="1315721" cy="365125"/>
          </a:xfrm>
          <a:prstGeom prst="rect">
            <a:avLst/>
          </a:prstGeom>
        </p:spPr>
        <p:txBody>
          <a:bodyPr/>
          <a:lstStyle>
            <a:lvl1pPr>
              <a:defRPr>
                <a:solidFill>
                  <a:schemeClr val="tx1"/>
                </a:solidFill>
              </a:defRPr>
            </a:lvl1pPr>
          </a:lstStyle>
          <a:p>
            <a:fld id="{0A3A21D4-2FE5-AD46-818F-8C4EEEE1A7D4}" type="slidenum">
              <a:rPr lang="en-US" smtClean="0"/>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88A590-9B28-444D-9101-6413E10DE893}" type="datetimeFigureOut">
              <a:rPr lang="en-US" smtClean="0"/>
              <a:t>2/24/17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0A3A21D4-2FE5-AD46-818F-8C4EEEE1A7D4}"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88A590-9B28-444D-9101-6413E10DE893}" type="datetimeFigureOut">
              <a:rPr lang="en-US" smtClean="0"/>
              <a:t>2/24/17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0A3A21D4-2FE5-AD46-818F-8C4EEEE1A7D4}"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098428"/>
            <a:ext cx="8210550" cy="48780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88A590-9B28-444D-9101-6413E10DE893}" type="datetimeFigureOut">
              <a:rPr lang="en-US" smtClean="0"/>
              <a:t>2/24/17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0A3A21D4-2FE5-AD46-818F-8C4EEEE1A7D4}" type="slidenum">
              <a:rPr lang="en-US" smtClean="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588A590-9B28-444D-9101-6413E10DE893}" type="datetimeFigureOut">
              <a:rPr lang="en-US" smtClean="0"/>
              <a:t>2/24/17</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0A3A21D4-2FE5-AD46-818F-8C4EEEE1A7D4}" type="slidenum">
              <a:rPr lang="en-US" smtClean="0"/>
              <a:t>‹Nr.›</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88A590-9B28-444D-9101-6413E10DE893}" type="datetimeFigureOut">
              <a:rPr lang="en-US" smtClean="0"/>
              <a:t>2/24/17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0A3A21D4-2FE5-AD46-818F-8C4EEEE1A7D4}" type="slidenum">
              <a:rPr lang="en-US" smtClean="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88A590-9B28-444D-9101-6413E10DE893}" type="datetimeFigureOut">
              <a:rPr lang="en-US" smtClean="0"/>
              <a:t>2/24/17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rot="16200000">
            <a:off x="8227377" y="5885497"/>
            <a:ext cx="1315721" cy="365125"/>
          </a:xfrm>
          <a:prstGeom prst="rect">
            <a:avLst/>
          </a:prstGeom>
        </p:spPr>
        <p:txBody>
          <a:bodyPr/>
          <a:lstStyle/>
          <a:p>
            <a:fld id="{0A3A21D4-2FE5-AD46-818F-8C4EEEE1A7D4}"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88A590-9B28-444D-9101-6413E10DE893}" type="datetimeFigureOut">
              <a:rPr lang="en-US" smtClean="0"/>
              <a:t>2/24/17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rot="16200000">
            <a:off x="8227377" y="5885497"/>
            <a:ext cx="1315721" cy="365125"/>
          </a:xfrm>
          <a:prstGeom prst="rect">
            <a:avLst/>
          </a:prstGeom>
        </p:spPr>
        <p:txBody>
          <a:bodyPr/>
          <a:lstStyle/>
          <a:p>
            <a:fld id="{0A3A21D4-2FE5-AD46-818F-8C4EEEE1A7D4}"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8A590-9B28-444D-9101-6413E10DE893}" type="datetimeFigureOut">
              <a:rPr lang="en-US" smtClean="0"/>
              <a:t>2/24/17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0A3A21D4-2FE5-AD46-818F-8C4EEEE1A7D4}"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88A590-9B28-444D-9101-6413E10DE893}" type="datetimeFigureOut">
              <a:rPr lang="en-US" smtClean="0"/>
              <a:t>2/24/17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0A3A21D4-2FE5-AD46-818F-8C4EEEE1A7D4}" type="slidenum">
              <a:rPr lang="en-US" smtClean="0"/>
              <a:t>‹Nr.›</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88A590-9B28-444D-9101-6413E10DE893}" type="datetimeFigureOut">
              <a:rPr lang="en-US" smtClean="0"/>
              <a:t>2/24/17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0A3A21D4-2FE5-AD46-818F-8C4EEEE1A7D4}" type="slidenum">
              <a:rPr lang="en-US" smtClean="0"/>
              <a:t>‹Nr.›</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3304"/>
            <a:ext cx="8543924" cy="802196"/>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98428"/>
            <a:ext cx="8210550" cy="219769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253481"/>
            <a:ext cx="3429000" cy="304800"/>
          </a:xfrm>
          <a:prstGeom prst="rect">
            <a:avLst/>
          </a:prstGeom>
        </p:spPr>
        <p:txBody>
          <a:bodyPr vert="horz" lIns="91440" tIns="45720" rIns="91440" bIns="0" rtlCol="0" anchor="b"/>
          <a:lstStyle>
            <a:lvl1pPr algn="l">
              <a:defRPr sz="1000">
                <a:solidFill>
                  <a:schemeClr val="tx1"/>
                </a:solidFill>
              </a:defRPr>
            </a:lvl1pPr>
          </a:lstStyle>
          <a:p>
            <a:fld id="{F588A590-9B28-444D-9101-6413E10DE893}" type="datetimeFigureOut">
              <a:rPr lang="en-US" smtClean="0"/>
              <a:t>2/24/17</a:t>
            </a:fld>
            <a:endParaRPr lang="en-US"/>
          </a:p>
        </p:txBody>
      </p:sp>
      <p:sp>
        <p:nvSpPr>
          <p:cNvPr id="5" name="Footer Placeholder 4"/>
          <p:cNvSpPr>
            <a:spLocks noGrp="1"/>
          </p:cNvSpPr>
          <p:nvPr>
            <p:ph type="ftr" sz="quarter" idx="3"/>
          </p:nvPr>
        </p:nvSpPr>
        <p:spPr>
          <a:xfrm>
            <a:off x="457200" y="657415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ci.drexel.edu/mrc/news/2016-11-bigdatahubworkshop/"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tiff"/><Relationship Id="rId4" Type="http://schemas.openxmlformats.org/officeDocument/2006/relationships/image" Target="../media/image17.tiff"/><Relationship Id="rId1" Type="http://schemas.openxmlformats.org/officeDocument/2006/relationships/slideLayout" Target="../slideLayouts/slideLayout2.xml"/><Relationship Id="rId2" Type="http://schemas.openxmlformats.org/officeDocument/2006/relationships/image" Target="../media/image15.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20.xml.rels><?xml version="1.0" encoding="UTF-8" standalone="yes"?>
<Relationships xmlns="http://schemas.openxmlformats.org/package/2006/relationships"><Relationship Id="rId3" Type="http://schemas.openxmlformats.org/officeDocument/2006/relationships/image" Target="../media/image16.tiff"/><Relationship Id="rId4" Type="http://schemas.openxmlformats.org/officeDocument/2006/relationships/image" Target="../media/image17.tiff"/><Relationship Id="rId1" Type="http://schemas.openxmlformats.org/officeDocument/2006/relationships/slideLayout" Target="../slideLayouts/slideLayout2.xml"/><Relationship Id="rId2" Type="http://schemas.openxmlformats.org/officeDocument/2006/relationships/image" Target="../media/image15.tiff"/></Relationships>
</file>

<file path=ppt/slides/_rels/slide21.xml.rels><?xml version="1.0" encoding="UTF-8" standalone="yes"?>
<Relationships xmlns="http://schemas.openxmlformats.org/package/2006/relationships"><Relationship Id="rId3" Type="http://schemas.openxmlformats.org/officeDocument/2006/relationships/image" Target="../media/image16.tiff"/><Relationship Id="rId4" Type="http://schemas.openxmlformats.org/officeDocument/2006/relationships/image" Target="../media/image17.tiff"/><Relationship Id="rId5" Type="http://schemas.openxmlformats.org/officeDocument/2006/relationships/image" Target="../media/image19.emf"/><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15.tiff"/></Relationships>
</file>

<file path=ppt/slides/_rels/slide22.xml.rels><?xml version="1.0" encoding="UTF-8" standalone="yes"?>
<Relationships xmlns="http://schemas.openxmlformats.org/package/2006/relationships"><Relationship Id="rId3" Type="http://schemas.openxmlformats.org/officeDocument/2006/relationships/image" Target="../media/image16.tiff"/><Relationship Id="rId4" Type="http://schemas.openxmlformats.org/officeDocument/2006/relationships/image" Target="../media/image17.tiff"/><Relationship Id="rId1" Type="http://schemas.openxmlformats.org/officeDocument/2006/relationships/slideLayout" Target="../slideLayouts/slideLayout2.xml"/><Relationship Id="rId2" Type="http://schemas.openxmlformats.org/officeDocument/2006/relationships/image" Target="../media/image15.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alphaModFix amt="40000"/>
          </a:blip>
          <a:stretch>
            <a:fillRect/>
          </a:stretch>
        </p:blipFill>
        <p:spPr>
          <a:xfrm>
            <a:off x="0" y="0"/>
            <a:ext cx="9144000" cy="3853543"/>
          </a:xfrm>
          <a:prstGeom prst="rect">
            <a:avLst/>
          </a:prstGeom>
        </p:spPr>
      </p:pic>
      <p:sp>
        <p:nvSpPr>
          <p:cNvPr id="2" name="Titel 1"/>
          <p:cNvSpPr>
            <a:spLocks noGrp="1"/>
          </p:cNvSpPr>
          <p:nvPr>
            <p:ph type="ctrTitle"/>
          </p:nvPr>
        </p:nvSpPr>
        <p:spPr>
          <a:xfrm>
            <a:off x="685800" y="3143930"/>
            <a:ext cx="7772400" cy="1825625"/>
          </a:xfrm>
        </p:spPr>
        <p:txBody>
          <a:bodyPr>
            <a:noAutofit/>
          </a:bodyPr>
          <a:lstStyle/>
          <a:p>
            <a:pPr algn="r"/>
            <a:r>
              <a:rPr lang="en-US" sz="4400" b="1" dirty="0" smtClean="0">
                <a:solidFill>
                  <a:schemeClr val="tx2"/>
                </a:solidFill>
              </a:rPr>
              <a:t>Data Sharing Spoke</a:t>
            </a:r>
            <a:br>
              <a:rPr lang="en-US" sz="4400" b="1" dirty="0" smtClean="0">
                <a:solidFill>
                  <a:schemeClr val="tx2"/>
                </a:solidFill>
              </a:rPr>
            </a:br>
            <a:r>
              <a:rPr lang="en-US" sz="2800" b="1" dirty="0">
                <a:solidFill>
                  <a:schemeClr val="bg1">
                    <a:lumMod val="50000"/>
                  </a:schemeClr>
                </a:solidFill>
              </a:rPr>
              <a:t>Northeast Big Data Innovation Hub</a:t>
            </a:r>
            <a:endParaRPr lang="en-US" sz="2800" dirty="0">
              <a:solidFill>
                <a:schemeClr val="bg1">
                  <a:lumMod val="50000"/>
                </a:schemeClr>
              </a:solidFill>
            </a:endParaRPr>
          </a:p>
        </p:txBody>
      </p:sp>
      <p:sp>
        <p:nvSpPr>
          <p:cNvPr id="3" name="Untertitel 2"/>
          <p:cNvSpPr>
            <a:spLocks noGrp="1"/>
          </p:cNvSpPr>
          <p:nvPr>
            <p:ph type="subTitle" idx="1"/>
          </p:nvPr>
        </p:nvSpPr>
        <p:spPr>
          <a:xfrm>
            <a:off x="524934" y="5638800"/>
            <a:ext cx="7933266" cy="939800"/>
          </a:xfrm>
        </p:spPr>
        <p:txBody>
          <a:bodyPr>
            <a:normAutofit/>
          </a:bodyPr>
          <a:lstStyle/>
          <a:p>
            <a:pPr algn="r"/>
            <a:r>
              <a:rPr lang="en-US" u="sng" dirty="0" err="1" smtClean="0"/>
              <a:t>Carsten</a:t>
            </a:r>
            <a:r>
              <a:rPr lang="en-US" u="sng" dirty="0" smtClean="0"/>
              <a:t> </a:t>
            </a:r>
            <a:r>
              <a:rPr lang="en-US" u="sng" dirty="0" err="1" smtClean="0"/>
              <a:t>BinniG</a:t>
            </a:r>
            <a:r>
              <a:rPr lang="en-US" u="sng" dirty="0" smtClean="0"/>
              <a:t> (Brown)</a:t>
            </a:r>
            <a:r>
              <a:rPr lang="en-US" dirty="0" smtClean="0"/>
              <a:t>, Jane Greenberg (Drexel), </a:t>
            </a:r>
            <a:br>
              <a:rPr lang="en-US" dirty="0" smtClean="0"/>
            </a:br>
            <a:r>
              <a:rPr lang="en-US" dirty="0" smtClean="0"/>
              <a:t>Tim </a:t>
            </a:r>
            <a:r>
              <a:rPr lang="en-US" dirty="0" err="1" smtClean="0"/>
              <a:t>kraska</a:t>
            </a:r>
            <a:r>
              <a:rPr lang="en-US" dirty="0" smtClean="0"/>
              <a:t> (Brown), Sam Madden (</a:t>
            </a:r>
            <a:r>
              <a:rPr lang="en-US" dirty="0" err="1" smtClean="0"/>
              <a:t>Mit</a:t>
            </a:r>
            <a:r>
              <a:rPr lang="en-US" dirty="0"/>
              <a:t>)</a:t>
            </a:r>
            <a:endParaRPr lang="en-US" dirty="0" smtClean="0"/>
          </a:p>
        </p:txBody>
      </p:sp>
      <p:pic>
        <p:nvPicPr>
          <p:cNvPr id="5" name="Bild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74562" y="548405"/>
            <a:ext cx="983638" cy="1133151"/>
          </a:xfrm>
          <a:prstGeom prst="rect">
            <a:avLst/>
          </a:prstGeom>
        </p:spPr>
      </p:pic>
    </p:spTree>
    <p:extLst>
      <p:ext uri="{BB962C8B-B14F-4D97-AF65-F5344CB8AC3E}">
        <p14:creationId xmlns:p14="http://schemas.microsoft.com/office/powerpoint/2010/main" val="10902336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Goal: Licensing Framework</a:t>
            </a:r>
            <a:endParaRPr lang="en-US" dirty="0"/>
          </a:p>
        </p:txBody>
      </p:sp>
      <p:sp>
        <p:nvSpPr>
          <p:cNvPr id="3" name="Inhaltsplatzhalter 2"/>
          <p:cNvSpPr>
            <a:spLocks noGrp="1"/>
          </p:cNvSpPr>
          <p:nvPr>
            <p:ph idx="1"/>
          </p:nvPr>
        </p:nvSpPr>
        <p:spPr>
          <a:xfrm>
            <a:off x="457200" y="1219532"/>
            <a:ext cx="8210550" cy="4878043"/>
          </a:xfrm>
        </p:spPr>
        <p:txBody>
          <a:bodyPr>
            <a:normAutofit/>
          </a:bodyPr>
          <a:lstStyle/>
          <a:p>
            <a:pPr marL="457200" indent="-457200"/>
            <a:endParaRPr lang="en-US" sz="2800" dirty="0" smtClean="0"/>
          </a:p>
          <a:p>
            <a:pPr marL="457200" indent="-457200"/>
            <a:endParaRPr lang="en-US" sz="2800" dirty="0"/>
          </a:p>
          <a:p>
            <a:pPr marL="457200" indent="-457200"/>
            <a:endParaRPr lang="en-US" sz="2800" dirty="0" smtClean="0"/>
          </a:p>
          <a:p>
            <a:pPr marL="457200" indent="-457200"/>
            <a:endParaRPr lang="en-US" sz="2800" dirty="0"/>
          </a:p>
          <a:p>
            <a:pPr marL="457200" indent="-457200"/>
            <a:endParaRPr lang="en-US" sz="2800" dirty="0" smtClean="0"/>
          </a:p>
          <a:p>
            <a:pPr marL="457200" indent="-457200"/>
            <a:endParaRPr lang="en-US" sz="2800" dirty="0"/>
          </a:p>
          <a:p>
            <a:pPr marL="457200" indent="-457200"/>
            <a:endParaRPr lang="en-US" sz="2800" dirty="0" smtClean="0"/>
          </a:p>
        </p:txBody>
      </p:sp>
      <p:sp>
        <p:nvSpPr>
          <p:cNvPr id="4" name="Content Placeholder 2"/>
          <p:cNvSpPr txBox="1">
            <a:spLocks/>
          </p:cNvSpPr>
          <p:nvPr/>
        </p:nvSpPr>
        <p:spPr>
          <a:xfrm>
            <a:off x="776941" y="2444420"/>
            <a:ext cx="8367060" cy="3035057"/>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400" b="0" dirty="0" smtClean="0"/>
              <a:t>Controlled access</a:t>
            </a:r>
          </a:p>
          <a:p>
            <a:r>
              <a:rPr lang="en-US" sz="2400" b="0" dirty="0" smtClean="0"/>
              <a:t>Tracking of access</a:t>
            </a:r>
          </a:p>
          <a:p>
            <a:r>
              <a:rPr lang="en-US" sz="2400" b="0" dirty="0" smtClean="0"/>
              <a:t>Usage rights (e.g., publication, copying)</a:t>
            </a:r>
          </a:p>
          <a:p>
            <a:r>
              <a:rPr lang="en-US" sz="2400" b="0" dirty="0" smtClean="0"/>
              <a:t>Duration of use</a:t>
            </a:r>
          </a:p>
          <a:p>
            <a:r>
              <a:rPr lang="en-US" sz="2400" b="0" dirty="0" smtClean="0"/>
              <a:t>Warrantees of correctness/completeness/availability</a:t>
            </a:r>
          </a:p>
          <a:p>
            <a:r>
              <a:rPr lang="en-US" sz="2400" b="0" dirty="0" smtClean="0"/>
              <a:t>Other requirements and regulations</a:t>
            </a:r>
            <a:endParaRPr lang="en-US" sz="2400" b="0" dirty="0" smtClean="0"/>
          </a:p>
        </p:txBody>
      </p:sp>
      <p:pic>
        <p:nvPicPr>
          <p:cNvPr id="5"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0500" y="2465447"/>
            <a:ext cx="406400" cy="406400"/>
          </a:xfrm>
          <a:prstGeom prst="rect">
            <a:avLst/>
          </a:prstGeom>
        </p:spPr>
      </p:pic>
      <p:pic>
        <p:nvPicPr>
          <p:cNvPr id="6"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0500" y="2477051"/>
            <a:ext cx="406400" cy="406400"/>
          </a:xfrm>
          <a:prstGeom prst="rect">
            <a:avLst/>
          </a:prstGeom>
        </p:spPr>
      </p:pic>
      <p:pic>
        <p:nvPicPr>
          <p:cNvPr id="7"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0500" y="3007959"/>
            <a:ext cx="406400" cy="406400"/>
          </a:xfrm>
          <a:prstGeom prst="rect">
            <a:avLst/>
          </a:prstGeom>
        </p:spPr>
      </p:pic>
      <p:pic>
        <p:nvPicPr>
          <p:cNvPr id="8" name="Picture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0500" y="3535481"/>
            <a:ext cx="406400" cy="406400"/>
          </a:xfrm>
          <a:prstGeom prst="rect">
            <a:avLst/>
          </a:prstGeom>
        </p:spPr>
      </p:pic>
      <p:pic>
        <p:nvPicPr>
          <p:cNvPr id="9"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0500" y="4048013"/>
            <a:ext cx="406400" cy="406400"/>
          </a:xfrm>
          <a:prstGeom prst="rect">
            <a:avLst/>
          </a:prstGeom>
        </p:spPr>
      </p:pic>
      <p:pic>
        <p:nvPicPr>
          <p:cNvPr id="10" name="Picture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0500" y="4530565"/>
            <a:ext cx="406400" cy="406400"/>
          </a:xfrm>
          <a:prstGeom prst="rect">
            <a:avLst/>
          </a:prstGeom>
        </p:spPr>
      </p:pic>
      <p:pic>
        <p:nvPicPr>
          <p:cNvPr id="11" name="Picture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0500" y="5073077"/>
            <a:ext cx="406400" cy="406400"/>
          </a:xfrm>
          <a:prstGeom prst="rect">
            <a:avLst/>
          </a:prstGeom>
        </p:spPr>
      </p:pic>
      <p:pic>
        <p:nvPicPr>
          <p:cNvPr id="12" name="Picture 1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7951" y="3543442"/>
            <a:ext cx="406400" cy="406400"/>
          </a:xfrm>
          <a:prstGeom prst="rect">
            <a:avLst/>
          </a:prstGeom>
        </p:spPr>
      </p:pic>
      <p:pic>
        <p:nvPicPr>
          <p:cNvPr id="13" name="Picture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0392" y="4534883"/>
            <a:ext cx="406400" cy="406400"/>
          </a:xfrm>
          <a:prstGeom prst="rect">
            <a:avLst/>
          </a:prstGeom>
        </p:spPr>
      </p:pic>
      <p:sp>
        <p:nvSpPr>
          <p:cNvPr id="14" name="TextBox 18"/>
          <p:cNvSpPr txBox="1"/>
          <p:nvPr/>
        </p:nvSpPr>
        <p:spPr>
          <a:xfrm>
            <a:off x="457199" y="1179443"/>
            <a:ext cx="8415589" cy="954107"/>
          </a:xfrm>
          <a:prstGeom prst="rect">
            <a:avLst/>
          </a:prstGeom>
          <a:noFill/>
        </p:spPr>
        <p:txBody>
          <a:bodyPr wrap="square" rtlCol="0">
            <a:spAutoFit/>
          </a:bodyPr>
          <a:lstStyle/>
          <a:p>
            <a:r>
              <a:rPr lang="en-US" sz="2800" b="1" dirty="0" smtClean="0">
                <a:solidFill>
                  <a:srgbClr val="D1282E"/>
                </a:solidFill>
              </a:rPr>
              <a:t>Standard terms that researchers, lawyers, and compliance teams conform with</a:t>
            </a:r>
            <a:endParaRPr lang="en-US" sz="2800" b="1" dirty="0">
              <a:solidFill>
                <a:srgbClr val="D1282E"/>
              </a:solidFill>
            </a:endParaRPr>
          </a:p>
        </p:txBody>
      </p:sp>
    </p:spTree>
    <p:extLst>
      <p:ext uri="{BB962C8B-B14F-4D97-AF65-F5344CB8AC3E}">
        <p14:creationId xmlns:p14="http://schemas.microsoft.com/office/powerpoint/2010/main" val="40282228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Licenses: </a:t>
            </a:r>
            <a:r>
              <a:rPr lang="en-US" b="1" dirty="0"/>
              <a:t>First Results</a:t>
            </a:r>
            <a:endParaRPr lang="en-US" dirty="0"/>
          </a:p>
        </p:txBody>
      </p:sp>
      <p:sp>
        <p:nvSpPr>
          <p:cNvPr id="3" name="Content Placeholder 2"/>
          <p:cNvSpPr>
            <a:spLocks noGrp="1"/>
          </p:cNvSpPr>
          <p:nvPr>
            <p:ph idx="1"/>
          </p:nvPr>
        </p:nvSpPr>
        <p:spPr>
          <a:xfrm>
            <a:off x="457200" y="1098428"/>
            <a:ext cx="8210550" cy="5465467"/>
          </a:xfrm>
        </p:spPr>
        <p:txBody>
          <a:bodyPr>
            <a:noAutofit/>
          </a:bodyPr>
          <a:lstStyle/>
          <a:p>
            <a:r>
              <a:rPr lang="en-US" sz="2400" dirty="0">
                <a:solidFill>
                  <a:srgbClr val="D1282E"/>
                </a:solidFill>
              </a:rPr>
              <a:t>Data-Sharing </a:t>
            </a:r>
            <a:r>
              <a:rPr lang="en-US" sz="2400" dirty="0" smtClean="0">
                <a:solidFill>
                  <a:srgbClr val="D1282E"/>
                </a:solidFill>
              </a:rPr>
              <a:t>Workshop 2016 </a:t>
            </a:r>
            <a:r>
              <a:rPr lang="en-US" sz="2400" dirty="0" smtClean="0">
                <a:solidFill>
                  <a:schemeClr val="tx2"/>
                </a:solidFill>
              </a:rPr>
              <a:t>(</a:t>
            </a:r>
            <a:r>
              <a:rPr lang="en-US" sz="2400" dirty="0">
                <a:solidFill>
                  <a:schemeClr val="tx2"/>
                </a:solidFill>
              </a:rPr>
              <a:t>Metadata Research Center @ </a:t>
            </a:r>
            <a:r>
              <a:rPr lang="en-US" sz="2400" dirty="0" smtClean="0">
                <a:solidFill>
                  <a:schemeClr val="tx2"/>
                </a:solidFill>
              </a:rPr>
              <a:t>Drexel):</a:t>
            </a:r>
          </a:p>
          <a:p>
            <a:pPr marL="342900" indent="-342900">
              <a:buFont typeface="Arial"/>
              <a:buChar char="•"/>
            </a:pPr>
            <a:r>
              <a:rPr lang="en-US" sz="2400" b="0" smtClean="0"/>
              <a:t>Approx. 60 </a:t>
            </a:r>
            <a:r>
              <a:rPr lang="en-US" sz="2400" b="0" dirty="0" smtClean="0"/>
              <a:t>participants form industry + academia</a:t>
            </a:r>
          </a:p>
          <a:p>
            <a:pPr marL="342900" indent="-342900">
              <a:buFont typeface="Arial"/>
              <a:buChar char="•"/>
            </a:pPr>
            <a:r>
              <a:rPr lang="en-US" sz="2400" b="0" dirty="0" smtClean="0"/>
              <a:t>Hear from the trenches</a:t>
            </a:r>
            <a:endParaRPr lang="en-US" sz="2400" b="0" dirty="0"/>
          </a:p>
          <a:p>
            <a:pPr marL="342900" indent="-342900">
              <a:buFont typeface="Arial"/>
              <a:buChar char="•"/>
            </a:pPr>
            <a:r>
              <a:rPr lang="en-US" sz="2400" b="0" dirty="0" smtClean="0"/>
              <a:t>What works?  What doesn’t?  What are the biggest barriers? (What are the non-barriers?)</a:t>
            </a:r>
            <a:endParaRPr lang="en-US" sz="2400" b="0" dirty="0"/>
          </a:p>
          <a:p>
            <a:pPr marL="342900" indent="-342900">
              <a:buFont typeface="Arial"/>
              <a:buChar char="•"/>
            </a:pPr>
            <a:r>
              <a:rPr lang="en-US" sz="2400" b="0" dirty="0" smtClean="0"/>
              <a:t>Brainstorm solutions:  would standardized licenses, use-cases/best practices help?  Would better technologies help?</a:t>
            </a:r>
            <a:endParaRPr lang="en-US" sz="2400" b="0" dirty="0"/>
          </a:p>
          <a:p>
            <a:pPr marL="342900" indent="-342900">
              <a:buFont typeface="Arial"/>
              <a:buChar char="•"/>
            </a:pPr>
            <a:r>
              <a:rPr lang="en-US" sz="2400" b="0" dirty="0" smtClean="0"/>
              <a:t>Forge a path forward, together</a:t>
            </a:r>
            <a:endParaRPr lang="en-US" sz="2400" dirty="0" smtClean="0">
              <a:solidFill>
                <a:srgbClr val="D1282E"/>
              </a:solidFill>
            </a:endParaRPr>
          </a:p>
          <a:p>
            <a:r>
              <a:rPr lang="en-US" sz="2400" dirty="0" smtClean="0">
                <a:solidFill>
                  <a:srgbClr val="D1282E"/>
                </a:solidFill>
              </a:rPr>
              <a:t>Agenda and Report:</a:t>
            </a:r>
            <a:r>
              <a:rPr lang="en-US" sz="2400" b="0" dirty="0" smtClean="0"/>
              <a:t> </a:t>
            </a:r>
            <a:r>
              <a:rPr lang="en-US" sz="2400" b="0" dirty="0">
                <a:solidFill>
                  <a:srgbClr val="000000"/>
                </a:solidFill>
                <a:hlinkClick r:id="rId2"/>
              </a:rPr>
              <a:t>http://cci.drexel.edu/mrc/news</a:t>
            </a:r>
            <a:r>
              <a:rPr lang="en-US" sz="2400" b="0" dirty="0" smtClean="0">
                <a:solidFill>
                  <a:srgbClr val="000000"/>
                </a:solidFill>
                <a:hlinkClick r:id="rId2"/>
              </a:rPr>
              <a:t>/</a:t>
            </a:r>
            <a:br>
              <a:rPr lang="en-US" sz="2400" b="0" dirty="0" smtClean="0">
                <a:solidFill>
                  <a:srgbClr val="000000"/>
                </a:solidFill>
                <a:hlinkClick r:id="rId2"/>
              </a:rPr>
            </a:br>
            <a:r>
              <a:rPr lang="en-US" sz="2400" b="0" dirty="0" smtClean="0">
                <a:solidFill>
                  <a:srgbClr val="000000"/>
                </a:solidFill>
                <a:hlinkClick r:id="rId2"/>
              </a:rPr>
              <a:t>2016</a:t>
            </a:r>
            <a:r>
              <a:rPr lang="en-US" sz="2400" b="0" dirty="0">
                <a:solidFill>
                  <a:srgbClr val="000000"/>
                </a:solidFill>
                <a:hlinkClick r:id="rId2"/>
              </a:rPr>
              <a:t>-11-bigdatahubworkshop/</a:t>
            </a:r>
            <a:r>
              <a:rPr lang="en-US" sz="2400" b="0" dirty="0">
                <a:solidFill>
                  <a:srgbClr val="000000"/>
                </a:solidFill>
              </a:rPr>
              <a:t>  </a:t>
            </a:r>
            <a:endParaRPr lang="en-US" sz="2400" b="0" dirty="0" smtClean="0"/>
          </a:p>
          <a:p>
            <a:endParaRPr lang="en-US" sz="2400" dirty="0"/>
          </a:p>
        </p:txBody>
      </p:sp>
    </p:spTree>
    <p:extLst>
      <p:ext uri="{BB962C8B-B14F-4D97-AF65-F5344CB8AC3E}">
        <p14:creationId xmlns:p14="http://schemas.microsoft.com/office/powerpoint/2010/main" val="3627871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Licenses: </a:t>
            </a:r>
            <a:r>
              <a:rPr lang="en-US" b="1" dirty="0" smtClean="0"/>
              <a:t>First Results</a:t>
            </a:r>
            <a:endParaRPr lang="en-US" b="1" dirty="0"/>
          </a:p>
        </p:txBody>
      </p:sp>
      <p:sp>
        <p:nvSpPr>
          <p:cNvPr id="3" name="Inhaltsplatzhalter 2"/>
          <p:cNvSpPr>
            <a:spLocks noGrp="1"/>
          </p:cNvSpPr>
          <p:nvPr>
            <p:ph idx="1"/>
          </p:nvPr>
        </p:nvSpPr>
        <p:spPr>
          <a:xfrm>
            <a:off x="457200" y="1098428"/>
            <a:ext cx="8543924" cy="5573305"/>
          </a:xfrm>
        </p:spPr>
        <p:txBody>
          <a:bodyPr>
            <a:normAutofit fontScale="92500" lnSpcReduction="20000"/>
          </a:bodyPr>
          <a:lstStyle/>
          <a:p>
            <a:r>
              <a:rPr lang="en-US" sz="2800" dirty="0" smtClean="0">
                <a:solidFill>
                  <a:srgbClr val="D1282E"/>
                </a:solidFill>
              </a:rPr>
              <a:t>Collected sharing agreements from </a:t>
            </a:r>
            <a:r>
              <a:rPr lang="en-US" sz="2800" dirty="0">
                <a:solidFill>
                  <a:srgbClr val="D1282E"/>
                </a:solidFill>
              </a:rPr>
              <a:t>a</a:t>
            </a:r>
            <a:r>
              <a:rPr lang="en-US" sz="2800" dirty="0" smtClean="0">
                <a:solidFill>
                  <a:srgbClr val="D1282E"/>
                </a:solidFill>
              </a:rPr>
              <a:t>cademic institutions</a:t>
            </a:r>
          </a:p>
          <a:p>
            <a:endParaRPr lang="en-US" sz="2800" dirty="0">
              <a:solidFill>
                <a:srgbClr val="D1282E"/>
              </a:solidFill>
            </a:endParaRPr>
          </a:p>
          <a:p>
            <a:r>
              <a:rPr lang="en-US" sz="2800" dirty="0" smtClean="0">
                <a:solidFill>
                  <a:srgbClr val="D1282E"/>
                </a:solidFill>
              </a:rPr>
              <a:t>Compile list of standard terms for</a:t>
            </a:r>
          </a:p>
          <a:p>
            <a:pPr marL="457200" indent="-457200">
              <a:buFont typeface="Arial"/>
              <a:buChar char="•"/>
            </a:pPr>
            <a:r>
              <a:rPr lang="en-US" sz="2800" b="0" dirty="0"/>
              <a:t>General (Time period, Use of data, ...</a:t>
            </a:r>
            <a:r>
              <a:rPr lang="en-US" sz="2800" b="0" dirty="0" smtClean="0"/>
              <a:t>)</a:t>
            </a:r>
            <a:endParaRPr lang="en-US" sz="2800" b="0" dirty="0"/>
          </a:p>
          <a:p>
            <a:pPr marL="457200" indent="-457200">
              <a:buFont typeface="Arial"/>
              <a:buChar char="•"/>
            </a:pPr>
            <a:r>
              <a:rPr lang="en-US" sz="2800" b="0" dirty="0"/>
              <a:t>Privacy &amp; Protection (PII, Security, Training</a:t>
            </a:r>
            <a:r>
              <a:rPr lang="en-US" sz="2800" b="0" dirty="0" smtClean="0"/>
              <a:t>)</a:t>
            </a:r>
            <a:endParaRPr lang="en-US" sz="2800" b="0" dirty="0"/>
          </a:p>
          <a:p>
            <a:pPr marL="457200" indent="-457200">
              <a:buFont typeface="Arial"/>
              <a:buChar char="•"/>
            </a:pPr>
            <a:r>
              <a:rPr lang="en-US" sz="2800" b="0" dirty="0"/>
              <a:t>Access (Who?, How?</a:t>
            </a:r>
            <a:r>
              <a:rPr lang="en-US" sz="2800" b="0" dirty="0" smtClean="0"/>
              <a:t>)</a:t>
            </a:r>
            <a:endParaRPr lang="en-US" sz="2800" b="0" dirty="0"/>
          </a:p>
          <a:p>
            <a:pPr marL="457200" indent="-457200">
              <a:buFont typeface="Arial"/>
              <a:buChar char="•"/>
            </a:pPr>
            <a:r>
              <a:rPr lang="en-US" sz="2800" b="0" dirty="0"/>
              <a:t>Responsibility (Indemnity clause, Ownership, Rights</a:t>
            </a:r>
            <a:r>
              <a:rPr lang="en-US" sz="2800" b="0" dirty="0" smtClean="0"/>
              <a:t>)</a:t>
            </a:r>
            <a:endParaRPr lang="en-US" sz="2800" b="0" dirty="0"/>
          </a:p>
          <a:p>
            <a:pPr marL="457200" indent="-457200">
              <a:buFont typeface="Arial"/>
              <a:buChar char="•"/>
            </a:pPr>
            <a:r>
              <a:rPr lang="en-US" sz="2800" b="0" dirty="0"/>
              <a:t>Compliance (Background checks, Right to audit, ...</a:t>
            </a:r>
            <a:r>
              <a:rPr lang="en-US" sz="2800" b="0" dirty="0" smtClean="0"/>
              <a:t>)</a:t>
            </a:r>
            <a:endParaRPr lang="en-US" sz="2800" b="0" dirty="0"/>
          </a:p>
          <a:p>
            <a:pPr marL="457200" indent="-457200">
              <a:buFont typeface="Arial"/>
              <a:buChar char="•"/>
            </a:pPr>
            <a:r>
              <a:rPr lang="en-US" sz="2800" b="0" dirty="0"/>
              <a:t>Data Handling (Allowed Methods of Data Transfer, ...)</a:t>
            </a:r>
          </a:p>
          <a:p>
            <a:endParaRPr lang="en-US" sz="2800" b="0" dirty="0"/>
          </a:p>
        </p:txBody>
      </p:sp>
    </p:spTree>
    <p:extLst>
      <p:ext uri="{BB962C8B-B14F-4D97-AF65-F5344CB8AC3E}">
        <p14:creationId xmlns:p14="http://schemas.microsoft.com/office/powerpoint/2010/main" val="10184218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 hosted data-Sharing platform</a:t>
            </a:r>
            <a:endParaRPr lang="en-US" dirty="0"/>
          </a:p>
        </p:txBody>
      </p:sp>
      <p:pic>
        <p:nvPicPr>
          <p:cNvPr id="60" name="Picture 4"/>
          <p:cNvPicPr>
            <a:picLocks noChangeAspect="1"/>
          </p:cNvPicPr>
          <p:nvPr/>
        </p:nvPicPr>
        <p:blipFill>
          <a:blip r:embed="rId2"/>
          <a:stretch>
            <a:fillRect/>
          </a:stretch>
        </p:blipFill>
        <p:spPr>
          <a:xfrm>
            <a:off x="4604621" y="2913678"/>
            <a:ext cx="1240579" cy="1529229"/>
          </a:xfrm>
          <a:prstGeom prst="rect">
            <a:avLst/>
          </a:prstGeom>
        </p:spPr>
      </p:pic>
      <p:cxnSp>
        <p:nvCxnSpPr>
          <p:cNvPr id="61" name="Elbow Connector 10"/>
          <p:cNvCxnSpPr>
            <a:stCxn id="69" idx="1"/>
            <a:endCxn id="60" idx="3"/>
          </p:cNvCxnSpPr>
          <p:nvPr/>
        </p:nvCxnSpPr>
        <p:spPr bwMode="auto">
          <a:xfrm rot="10800000">
            <a:off x="5845200" y="3678293"/>
            <a:ext cx="1591884" cy="2011076"/>
          </a:xfrm>
          <a:prstGeom prst="bentConnector3">
            <a:avLst>
              <a:gd name="adj1" fmla="val 50000"/>
            </a:avLst>
          </a:prstGeom>
          <a:solidFill>
            <a:schemeClr val="accent1"/>
          </a:solidFill>
          <a:ln w="28575" cap="flat" cmpd="sng" algn="ctr">
            <a:solidFill>
              <a:srgbClr val="000000"/>
            </a:solidFill>
            <a:prstDash val="solid"/>
            <a:round/>
            <a:headEnd type="none" w="med" len="med"/>
            <a:tailEnd type="triangle"/>
          </a:ln>
          <a:effectLst/>
        </p:spPr>
      </p:cxnSp>
      <p:grpSp>
        <p:nvGrpSpPr>
          <p:cNvPr id="62" name="Group 36"/>
          <p:cNvGrpSpPr/>
          <p:nvPr/>
        </p:nvGrpSpPr>
        <p:grpSpPr>
          <a:xfrm>
            <a:off x="7794885" y="2986987"/>
            <a:ext cx="1041816" cy="1749468"/>
            <a:chOff x="7794885" y="2986987"/>
            <a:chExt cx="1041816" cy="1749468"/>
          </a:xfrm>
        </p:grpSpPr>
        <p:sp>
          <p:nvSpPr>
            <p:cNvPr id="63" name="Rectangle 13"/>
            <p:cNvSpPr/>
            <p:nvPr/>
          </p:nvSpPr>
          <p:spPr bwMode="auto">
            <a:xfrm>
              <a:off x="7794885" y="2986987"/>
              <a:ext cx="584616" cy="884420"/>
            </a:xfrm>
            <a:prstGeom prst="rect">
              <a:avLst/>
            </a:prstGeom>
            <a:solidFill>
              <a:schemeClr val="tx2"/>
            </a:solidFill>
            <a:ln w="28575" cap="flat" cmpd="sng" algn="ctr">
              <a:solidFill>
                <a:srgbClr val="000000"/>
              </a:solidFill>
              <a:prstDash val="solid"/>
              <a:round/>
              <a:headEnd type="none" w="med" len="med"/>
              <a:tailEnd type="triangle" w="med" len="lg"/>
            </a:ln>
            <a:effectLst/>
          </p:spPr>
          <p:txBody>
            <a:bodyPr vert="horz" wrap="none" lIns="64008" tIns="27432" rIns="64008" bIns="27432" numCol="1" rtlCol="0" anchor="ctr" anchorCtr="0" compatLnSpc="1">
              <a:prstTxWarp prst="textNoShape">
                <a:avLst/>
              </a:prstTxWarp>
              <a:spAutoFit/>
            </a:bodyPr>
            <a:lstStyle/>
            <a:p>
              <a:pPr marL="0" marR="0" indent="0" algn="l" defTabSz="914400" rtl="0" eaLnBrk="0" fontAlgn="base" latinLnBrk="0" hangingPunct="0">
                <a:lnSpc>
                  <a:spcPct val="85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Helvetica" pitchFamily="-108" charset="0"/>
              </a:endParaRPr>
            </a:p>
          </p:txBody>
        </p:sp>
        <p:sp>
          <p:nvSpPr>
            <p:cNvPr id="64" name="Rectangle 14"/>
            <p:cNvSpPr/>
            <p:nvPr/>
          </p:nvSpPr>
          <p:spPr bwMode="auto">
            <a:xfrm>
              <a:off x="7947285" y="3139387"/>
              <a:ext cx="584616" cy="884420"/>
            </a:xfrm>
            <a:prstGeom prst="rect">
              <a:avLst/>
            </a:prstGeom>
            <a:solidFill>
              <a:schemeClr val="tx2"/>
            </a:solidFill>
            <a:ln w="28575" cap="flat" cmpd="sng" algn="ctr">
              <a:solidFill>
                <a:srgbClr val="000000"/>
              </a:solidFill>
              <a:prstDash val="solid"/>
              <a:round/>
              <a:headEnd type="none" w="med" len="med"/>
              <a:tailEnd type="triangle" w="med" len="lg"/>
            </a:ln>
            <a:effectLst/>
          </p:spPr>
          <p:txBody>
            <a:bodyPr vert="horz" wrap="none" lIns="64008" tIns="27432" rIns="64008" bIns="27432" numCol="1" rtlCol="0" anchor="ctr" anchorCtr="0" compatLnSpc="1">
              <a:prstTxWarp prst="textNoShape">
                <a:avLst/>
              </a:prstTxWarp>
              <a:spAutoFit/>
            </a:bodyPr>
            <a:lstStyle/>
            <a:p>
              <a:pPr marL="0" marR="0" indent="0" algn="l" defTabSz="914400" rtl="0" eaLnBrk="0" fontAlgn="base" latinLnBrk="0" hangingPunct="0">
                <a:lnSpc>
                  <a:spcPct val="85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Helvetica" pitchFamily="-108" charset="0"/>
              </a:endParaRPr>
            </a:p>
          </p:txBody>
        </p:sp>
        <p:sp>
          <p:nvSpPr>
            <p:cNvPr id="65" name="Rectangle 15"/>
            <p:cNvSpPr/>
            <p:nvPr/>
          </p:nvSpPr>
          <p:spPr bwMode="auto">
            <a:xfrm>
              <a:off x="8099685" y="3291787"/>
              <a:ext cx="584616" cy="884420"/>
            </a:xfrm>
            <a:prstGeom prst="rect">
              <a:avLst/>
            </a:prstGeom>
            <a:solidFill>
              <a:schemeClr val="tx2"/>
            </a:solidFill>
            <a:ln w="28575" cap="flat" cmpd="sng" algn="ctr">
              <a:solidFill>
                <a:srgbClr val="000000"/>
              </a:solidFill>
              <a:prstDash val="solid"/>
              <a:round/>
              <a:headEnd type="none" w="med" len="med"/>
              <a:tailEnd type="triangle" w="med" len="lg"/>
            </a:ln>
            <a:effectLst/>
          </p:spPr>
          <p:txBody>
            <a:bodyPr vert="horz" wrap="none" lIns="64008" tIns="27432" rIns="64008" bIns="27432" numCol="1" rtlCol="0" anchor="ctr" anchorCtr="0" compatLnSpc="1">
              <a:prstTxWarp prst="textNoShape">
                <a:avLst/>
              </a:prstTxWarp>
              <a:spAutoFit/>
            </a:bodyPr>
            <a:lstStyle/>
            <a:p>
              <a:pPr marL="0" marR="0" indent="0" algn="l" defTabSz="914400" rtl="0" eaLnBrk="0" fontAlgn="base" latinLnBrk="0" hangingPunct="0">
                <a:lnSpc>
                  <a:spcPct val="85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Helvetica" pitchFamily="-108" charset="0"/>
              </a:endParaRPr>
            </a:p>
          </p:txBody>
        </p:sp>
        <p:sp>
          <p:nvSpPr>
            <p:cNvPr id="66" name="Rectangle 16"/>
            <p:cNvSpPr/>
            <p:nvPr/>
          </p:nvSpPr>
          <p:spPr bwMode="auto">
            <a:xfrm>
              <a:off x="8252085" y="3444187"/>
              <a:ext cx="584616" cy="884420"/>
            </a:xfrm>
            <a:prstGeom prst="rect">
              <a:avLst/>
            </a:prstGeom>
            <a:solidFill>
              <a:schemeClr val="tx2"/>
            </a:solidFill>
            <a:ln w="28575" cap="flat" cmpd="sng" algn="ctr">
              <a:solidFill>
                <a:srgbClr val="000000"/>
              </a:solidFill>
              <a:prstDash val="solid"/>
              <a:round/>
              <a:headEnd type="none" w="med" len="med"/>
              <a:tailEnd type="triangle" w="med" len="lg"/>
            </a:ln>
            <a:effectLst/>
          </p:spPr>
          <p:txBody>
            <a:bodyPr vert="horz" wrap="none" lIns="64008" tIns="27432" rIns="64008" bIns="27432" numCol="1" rtlCol="0" anchor="ctr" anchorCtr="0" compatLnSpc="1">
              <a:prstTxWarp prst="textNoShape">
                <a:avLst/>
              </a:prstTxWarp>
              <a:spAutoFit/>
            </a:bodyPr>
            <a:lstStyle/>
            <a:p>
              <a:pPr marL="0" marR="0" indent="0" algn="l" defTabSz="914400" rtl="0" eaLnBrk="0" fontAlgn="base" latinLnBrk="0" hangingPunct="0">
                <a:lnSpc>
                  <a:spcPct val="85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Helvetica" pitchFamily="-108" charset="0"/>
              </a:endParaRPr>
            </a:p>
          </p:txBody>
        </p:sp>
        <p:sp>
          <p:nvSpPr>
            <p:cNvPr id="67" name="TextBox 17"/>
            <p:cNvSpPr txBox="1"/>
            <p:nvPr/>
          </p:nvSpPr>
          <p:spPr>
            <a:xfrm>
              <a:off x="8176497" y="4367123"/>
              <a:ext cx="660204" cy="369332"/>
            </a:xfrm>
            <a:prstGeom prst="rect">
              <a:avLst/>
            </a:prstGeom>
            <a:noFill/>
          </p:spPr>
          <p:txBody>
            <a:bodyPr wrap="square" rtlCol="0">
              <a:spAutoFit/>
            </a:bodyPr>
            <a:lstStyle/>
            <a:p>
              <a:r>
                <a:rPr lang="en-US" dirty="0" smtClean="0"/>
                <a:t>data</a:t>
              </a:r>
              <a:endParaRPr lang="en-US" dirty="0"/>
            </a:p>
          </p:txBody>
        </p:sp>
      </p:grpSp>
      <p:grpSp>
        <p:nvGrpSpPr>
          <p:cNvPr id="68" name="Group 35"/>
          <p:cNvGrpSpPr/>
          <p:nvPr/>
        </p:nvGrpSpPr>
        <p:grpSpPr>
          <a:xfrm>
            <a:off x="7437084" y="4998061"/>
            <a:ext cx="1706916" cy="1705529"/>
            <a:chOff x="9332814" y="4998061"/>
            <a:chExt cx="1706916" cy="1705529"/>
          </a:xfrm>
        </p:grpSpPr>
        <p:pic>
          <p:nvPicPr>
            <p:cNvPr id="69" name="Picture 6"/>
            <p:cNvPicPr>
              <a:picLocks noChangeAspect="1"/>
            </p:cNvPicPr>
            <p:nvPr/>
          </p:nvPicPr>
          <p:blipFill>
            <a:blip r:embed="rId3"/>
            <a:stretch>
              <a:fillRect/>
            </a:stretch>
          </p:blipFill>
          <p:spPr>
            <a:xfrm>
              <a:off x="9332814" y="4998061"/>
              <a:ext cx="1382616" cy="1382616"/>
            </a:xfrm>
            <a:prstGeom prst="rect">
              <a:avLst/>
            </a:prstGeom>
          </p:spPr>
        </p:pic>
        <p:sp>
          <p:nvSpPr>
            <p:cNvPr id="70" name="TextBox 18"/>
            <p:cNvSpPr txBox="1"/>
            <p:nvPr/>
          </p:nvSpPr>
          <p:spPr>
            <a:xfrm>
              <a:off x="9332814" y="6334258"/>
              <a:ext cx="1706916" cy="369332"/>
            </a:xfrm>
            <a:prstGeom prst="rect">
              <a:avLst/>
            </a:prstGeom>
            <a:noFill/>
          </p:spPr>
          <p:txBody>
            <a:bodyPr wrap="square" rtlCol="0">
              <a:spAutoFit/>
            </a:bodyPr>
            <a:lstStyle/>
            <a:p>
              <a:r>
                <a:rPr lang="en-US"/>
                <a:t>d</a:t>
              </a:r>
              <a:r>
                <a:rPr lang="en-US" smtClean="0"/>
                <a:t>ata </a:t>
              </a:r>
              <a:r>
                <a:rPr lang="en-US" dirty="0" smtClean="0"/>
                <a:t>owner</a:t>
              </a:r>
              <a:endParaRPr lang="en-US" dirty="0"/>
            </a:p>
          </p:txBody>
        </p:sp>
      </p:grpSp>
      <p:grpSp>
        <p:nvGrpSpPr>
          <p:cNvPr id="71" name="Group 34"/>
          <p:cNvGrpSpPr/>
          <p:nvPr/>
        </p:nvGrpSpPr>
        <p:grpSpPr>
          <a:xfrm>
            <a:off x="466377" y="1226682"/>
            <a:ext cx="1883759" cy="1842355"/>
            <a:chOff x="466377" y="1226682"/>
            <a:chExt cx="1883759" cy="1842355"/>
          </a:xfrm>
        </p:grpSpPr>
        <p:pic>
          <p:nvPicPr>
            <p:cNvPr id="72" name="Picture 5"/>
            <p:cNvPicPr>
              <a:picLocks noChangeAspect="1"/>
            </p:cNvPicPr>
            <p:nvPr/>
          </p:nvPicPr>
          <p:blipFill>
            <a:blip r:embed="rId4"/>
            <a:stretch>
              <a:fillRect/>
            </a:stretch>
          </p:blipFill>
          <p:spPr>
            <a:xfrm>
              <a:off x="466377" y="1226682"/>
              <a:ext cx="1438835" cy="1438835"/>
            </a:xfrm>
            <a:prstGeom prst="rect">
              <a:avLst/>
            </a:prstGeom>
          </p:spPr>
        </p:pic>
        <p:sp>
          <p:nvSpPr>
            <p:cNvPr id="73" name="TextBox 19"/>
            <p:cNvSpPr txBox="1"/>
            <p:nvPr/>
          </p:nvSpPr>
          <p:spPr>
            <a:xfrm>
              <a:off x="643220" y="2699705"/>
              <a:ext cx="1706916" cy="369332"/>
            </a:xfrm>
            <a:prstGeom prst="rect">
              <a:avLst/>
            </a:prstGeom>
            <a:noFill/>
          </p:spPr>
          <p:txBody>
            <a:bodyPr wrap="square" rtlCol="0">
              <a:spAutoFit/>
            </a:bodyPr>
            <a:lstStyle/>
            <a:p>
              <a:r>
                <a:rPr lang="en-US"/>
                <a:t>d</a:t>
              </a:r>
              <a:r>
                <a:rPr lang="en-US" smtClean="0"/>
                <a:t>ata user</a:t>
              </a:r>
              <a:endParaRPr lang="en-US" dirty="0"/>
            </a:p>
          </p:txBody>
        </p:sp>
      </p:grpSp>
      <p:grpSp>
        <p:nvGrpSpPr>
          <p:cNvPr id="74" name="Group 39"/>
          <p:cNvGrpSpPr/>
          <p:nvPr/>
        </p:nvGrpSpPr>
        <p:grpSpPr>
          <a:xfrm>
            <a:off x="3087347" y="4060230"/>
            <a:ext cx="1612932" cy="1230277"/>
            <a:chOff x="3087347" y="4060230"/>
            <a:chExt cx="1612932" cy="1230277"/>
          </a:xfrm>
        </p:grpSpPr>
        <p:sp>
          <p:nvSpPr>
            <p:cNvPr id="75" name="Rectangle 20"/>
            <p:cNvSpPr/>
            <p:nvPr/>
          </p:nvSpPr>
          <p:spPr bwMode="auto">
            <a:xfrm>
              <a:off x="3429647" y="4060230"/>
              <a:ext cx="584616" cy="884420"/>
            </a:xfrm>
            <a:prstGeom prst="rect">
              <a:avLst/>
            </a:prstGeom>
            <a:solidFill>
              <a:schemeClr val="accent3">
                <a:lumMod val="75000"/>
              </a:schemeClr>
            </a:solidFill>
            <a:ln w="28575" cap="flat" cmpd="sng" algn="ctr">
              <a:solidFill>
                <a:srgbClr val="000000"/>
              </a:solidFill>
              <a:prstDash val="solid"/>
              <a:round/>
              <a:headEnd type="none" w="med" len="med"/>
              <a:tailEnd type="triangle" w="med" len="lg"/>
            </a:ln>
            <a:effectLst/>
          </p:spPr>
          <p:txBody>
            <a:bodyPr vert="horz" wrap="none" lIns="64008" tIns="27432" rIns="64008" bIns="27432" numCol="1" rtlCol="0" anchor="ctr" anchorCtr="0" compatLnSpc="1">
              <a:prstTxWarp prst="textNoShape">
                <a:avLst/>
              </a:prstTxWarp>
              <a:spAutoFit/>
            </a:bodyPr>
            <a:lstStyle/>
            <a:p>
              <a:pPr marL="0" marR="0" indent="0" algn="l" defTabSz="914400" rtl="0" eaLnBrk="0" fontAlgn="base" latinLnBrk="0" hangingPunct="0">
                <a:lnSpc>
                  <a:spcPct val="85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Helvetica" pitchFamily="-108" charset="0"/>
              </a:endParaRPr>
            </a:p>
          </p:txBody>
        </p:sp>
        <p:sp>
          <p:nvSpPr>
            <p:cNvPr id="76" name="TextBox 21"/>
            <p:cNvSpPr txBox="1"/>
            <p:nvPr/>
          </p:nvSpPr>
          <p:spPr>
            <a:xfrm>
              <a:off x="3087347" y="4921175"/>
              <a:ext cx="1612932" cy="369332"/>
            </a:xfrm>
            <a:prstGeom prst="rect">
              <a:avLst/>
            </a:prstGeom>
            <a:noFill/>
          </p:spPr>
          <p:txBody>
            <a:bodyPr wrap="square" rtlCol="0">
              <a:spAutoFit/>
            </a:bodyPr>
            <a:lstStyle/>
            <a:p>
              <a:r>
                <a:rPr lang="en-US" smtClean="0"/>
                <a:t>Access log</a:t>
              </a:r>
              <a:endParaRPr lang="en-US" dirty="0"/>
            </a:p>
          </p:txBody>
        </p:sp>
      </p:grpSp>
      <p:grpSp>
        <p:nvGrpSpPr>
          <p:cNvPr id="77" name="Group 40"/>
          <p:cNvGrpSpPr/>
          <p:nvPr/>
        </p:nvGrpSpPr>
        <p:grpSpPr>
          <a:xfrm>
            <a:off x="2652416" y="1472734"/>
            <a:ext cx="3739785" cy="964374"/>
            <a:chOff x="2652416" y="1472734"/>
            <a:chExt cx="3739785" cy="964374"/>
          </a:xfrm>
        </p:grpSpPr>
        <p:sp>
          <p:nvSpPr>
            <p:cNvPr id="78" name="Rectangle 22"/>
            <p:cNvSpPr/>
            <p:nvPr/>
          </p:nvSpPr>
          <p:spPr bwMode="auto">
            <a:xfrm>
              <a:off x="2652416" y="1552688"/>
              <a:ext cx="584616" cy="884420"/>
            </a:xfrm>
            <a:prstGeom prst="rect">
              <a:avLst/>
            </a:prstGeom>
            <a:solidFill>
              <a:schemeClr val="accent2">
                <a:lumMod val="40000"/>
                <a:lumOff val="60000"/>
              </a:schemeClr>
            </a:solidFill>
            <a:ln w="28575" cap="flat" cmpd="sng" algn="ctr">
              <a:solidFill>
                <a:srgbClr val="000000"/>
              </a:solidFill>
              <a:prstDash val="solid"/>
              <a:round/>
              <a:headEnd type="none" w="med" len="med"/>
              <a:tailEnd type="triangle" w="med" len="lg"/>
            </a:ln>
            <a:effectLst/>
          </p:spPr>
          <p:txBody>
            <a:bodyPr vert="horz" wrap="none" lIns="64008" tIns="27432" rIns="64008" bIns="27432" numCol="1" rtlCol="0" anchor="ctr" anchorCtr="0" compatLnSpc="1">
              <a:prstTxWarp prst="textNoShape">
                <a:avLst/>
              </a:prstTxWarp>
              <a:spAutoFit/>
            </a:bodyPr>
            <a:lstStyle/>
            <a:p>
              <a:pPr marL="0" marR="0" indent="0" algn="l" defTabSz="914400" rtl="0" eaLnBrk="0" fontAlgn="base" latinLnBrk="0" hangingPunct="0">
                <a:lnSpc>
                  <a:spcPct val="85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Helvetica" pitchFamily="-108" charset="0"/>
              </a:endParaRPr>
            </a:p>
          </p:txBody>
        </p:sp>
        <p:sp>
          <p:nvSpPr>
            <p:cNvPr id="79" name="TextBox 23"/>
            <p:cNvSpPr txBox="1"/>
            <p:nvPr/>
          </p:nvSpPr>
          <p:spPr>
            <a:xfrm>
              <a:off x="3237032" y="1472734"/>
              <a:ext cx="3155169" cy="923330"/>
            </a:xfrm>
            <a:prstGeom prst="rect">
              <a:avLst/>
            </a:prstGeom>
            <a:noFill/>
          </p:spPr>
          <p:txBody>
            <a:bodyPr wrap="square" rtlCol="0">
              <a:spAutoFit/>
            </a:bodyPr>
            <a:lstStyle/>
            <a:p>
              <a:r>
                <a:rPr lang="en-US" dirty="0" smtClean="0"/>
                <a:t>Suitably aggregated, de-identified, and fingerprinted data</a:t>
              </a:r>
              <a:endParaRPr lang="en-US" dirty="0"/>
            </a:p>
          </p:txBody>
        </p:sp>
      </p:grpSp>
      <p:cxnSp>
        <p:nvCxnSpPr>
          <p:cNvPr id="80" name="Elbow Connector 26"/>
          <p:cNvCxnSpPr/>
          <p:nvPr/>
        </p:nvCxnSpPr>
        <p:spPr bwMode="auto">
          <a:xfrm>
            <a:off x="1839630" y="2618059"/>
            <a:ext cx="2612591" cy="1060233"/>
          </a:xfrm>
          <a:prstGeom prst="bentConnector3">
            <a:avLst/>
          </a:prstGeom>
          <a:solidFill>
            <a:schemeClr val="accent1"/>
          </a:solidFill>
          <a:ln w="28575" cap="flat" cmpd="sng" algn="ctr">
            <a:solidFill>
              <a:srgbClr val="000000"/>
            </a:solidFill>
            <a:prstDash val="solid"/>
            <a:round/>
            <a:headEnd type="triangle"/>
            <a:tailEnd type="triangle"/>
          </a:ln>
          <a:effectLst/>
        </p:spPr>
      </p:cxnSp>
      <p:grpSp>
        <p:nvGrpSpPr>
          <p:cNvPr id="82" name="Group 39"/>
          <p:cNvGrpSpPr/>
          <p:nvPr/>
        </p:nvGrpSpPr>
        <p:grpSpPr>
          <a:xfrm>
            <a:off x="466377" y="3291787"/>
            <a:ext cx="1612932" cy="1230277"/>
            <a:chOff x="3087347" y="4060230"/>
            <a:chExt cx="1612932" cy="1230277"/>
          </a:xfrm>
        </p:grpSpPr>
        <p:sp>
          <p:nvSpPr>
            <p:cNvPr id="83" name="Rectangle 20"/>
            <p:cNvSpPr/>
            <p:nvPr/>
          </p:nvSpPr>
          <p:spPr bwMode="auto">
            <a:xfrm>
              <a:off x="3429647" y="4060230"/>
              <a:ext cx="584616" cy="884420"/>
            </a:xfrm>
            <a:prstGeom prst="rect">
              <a:avLst/>
            </a:prstGeom>
            <a:solidFill>
              <a:srgbClr val="660000"/>
            </a:solidFill>
            <a:ln w="28575" cap="flat" cmpd="sng" algn="ctr">
              <a:solidFill>
                <a:srgbClr val="000000"/>
              </a:solidFill>
              <a:prstDash val="solid"/>
              <a:round/>
              <a:headEnd type="none" w="med" len="med"/>
              <a:tailEnd type="triangle" w="med" len="lg"/>
            </a:ln>
            <a:effectLst/>
          </p:spPr>
          <p:txBody>
            <a:bodyPr vert="horz" wrap="none" lIns="64008" tIns="27432" rIns="64008" bIns="27432" numCol="1" rtlCol="0" anchor="ctr" anchorCtr="0" compatLnSpc="1">
              <a:prstTxWarp prst="textNoShape">
                <a:avLst/>
              </a:prstTxWarp>
              <a:spAutoFit/>
            </a:bodyPr>
            <a:lstStyle/>
            <a:p>
              <a:pPr marL="0" marR="0" indent="0" algn="l" defTabSz="914400" rtl="0" eaLnBrk="0" fontAlgn="base" latinLnBrk="0" hangingPunct="0">
                <a:lnSpc>
                  <a:spcPct val="85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Helvetica" pitchFamily="-108" charset="0"/>
              </a:endParaRPr>
            </a:p>
          </p:txBody>
        </p:sp>
        <p:sp>
          <p:nvSpPr>
            <p:cNvPr id="84" name="TextBox 21"/>
            <p:cNvSpPr txBox="1"/>
            <p:nvPr/>
          </p:nvSpPr>
          <p:spPr>
            <a:xfrm>
              <a:off x="3087347" y="4921175"/>
              <a:ext cx="1612932" cy="369332"/>
            </a:xfrm>
            <a:prstGeom prst="rect">
              <a:avLst/>
            </a:prstGeom>
            <a:noFill/>
          </p:spPr>
          <p:txBody>
            <a:bodyPr wrap="square" rtlCol="0">
              <a:spAutoFit/>
            </a:bodyPr>
            <a:lstStyle/>
            <a:p>
              <a:r>
                <a:rPr lang="en-US" dirty="0" err="1" smtClean="0"/>
                <a:t>Traninig</a:t>
              </a:r>
              <a:endParaRPr lang="en-US" dirty="0"/>
            </a:p>
          </p:txBody>
        </p:sp>
      </p:grpSp>
      <p:sp>
        <p:nvSpPr>
          <p:cNvPr id="10" name="Rechteck 9"/>
          <p:cNvSpPr/>
          <p:nvPr/>
        </p:nvSpPr>
        <p:spPr>
          <a:xfrm>
            <a:off x="4265954" y="4420466"/>
            <a:ext cx="1969137" cy="584776"/>
          </a:xfrm>
          <a:prstGeom prst="rect">
            <a:avLst/>
          </a:prstGeom>
        </p:spPr>
        <p:txBody>
          <a:bodyPr wrap="none">
            <a:spAutoFit/>
          </a:bodyPr>
          <a:lstStyle/>
          <a:p>
            <a:r>
              <a:rPr lang="en-US" sz="3200" b="1" i="1" dirty="0" err="1" smtClean="0">
                <a:solidFill>
                  <a:schemeClr val="tx2"/>
                </a:solidFill>
              </a:rPr>
              <a:t>ShareDB</a:t>
            </a:r>
            <a:endParaRPr lang="en-US" sz="3200" b="1" i="1" dirty="0">
              <a:solidFill>
                <a:schemeClr val="tx2"/>
              </a:solidFill>
            </a:endParaRPr>
          </a:p>
        </p:txBody>
      </p:sp>
    </p:spTree>
    <p:extLst>
      <p:ext uri="{BB962C8B-B14F-4D97-AF65-F5344CB8AC3E}">
        <p14:creationId xmlns:p14="http://schemas.microsoft.com/office/powerpoint/2010/main" val="2223447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414766" cy="1325563"/>
          </a:xfrm>
        </p:spPr>
        <p:txBody>
          <a:bodyPr>
            <a:normAutofit fontScale="90000"/>
          </a:bodyPr>
          <a:lstStyle/>
          <a:p>
            <a:r>
              <a:rPr lang="en-US" dirty="0" smtClean="0"/>
              <a:t>Is this possible: Technology ⨝  Sharing Agreements</a:t>
            </a:r>
            <a:br>
              <a:rPr lang="en-US" dirty="0" smtClean="0"/>
            </a:br>
            <a:endParaRPr lang="en-US" dirty="0"/>
          </a:p>
        </p:txBody>
      </p:sp>
      <p:sp>
        <p:nvSpPr>
          <p:cNvPr id="4" name="Content Placeholder 2"/>
          <p:cNvSpPr txBox="1">
            <a:spLocks/>
          </p:cNvSpPr>
          <p:nvPr/>
        </p:nvSpPr>
        <p:spPr>
          <a:xfrm>
            <a:off x="505206" y="1717993"/>
            <a:ext cx="298780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u="sng" dirty="0" smtClean="0"/>
              <a:t>Tech</a:t>
            </a:r>
          </a:p>
          <a:p>
            <a:pPr marL="0" indent="0">
              <a:buNone/>
            </a:pPr>
            <a:r>
              <a:rPr lang="en-US" sz="2400" dirty="0" smtClean="0"/>
              <a:t>Access control &amp; rights management</a:t>
            </a:r>
          </a:p>
          <a:p>
            <a:pPr marL="0" indent="0">
              <a:buNone/>
            </a:pPr>
            <a:r>
              <a:rPr lang="en-US" sz="2400" dirty="0" smtClean="0"/>
              <a:t>Expiration</a:t>
            </a:r>
          </a:p>
          <a:p>
            <a:pPr marL="0" indent="0">
              <a:buNone/>
            </a:pPr>
            <a:r>
              <a:rPr lang="en-US" sz="2400" dirty="0" smtClean="0"/>
              <a:t>Logging &amp; auditing</a:t>
            </a:r>
          </a:p>
          <a:p>
            <a:pPr marL="0" indent="0">
              <a:buNone/>
            </a:pPr>
            <a:r>
              <a:rPr lang="en-US" sz="2400" dirty="0" smtClean="0"/>
              <a:t>Provenance/Fingerprinting</a:t>
            </a:r>
          </a:p>
          <a:p>
            <a:pPr marL="0" indent="0">
              <a:buNone/>
            </a:pPr>
            <a:r>
              <a:rPr lang="en-US" sz="2400" dirty="0" smtClean="0"/>
              <a:t>De-identification</a:t>
            </a:r>
          </a:p>
          <a:p>
            <a:pPr marL="0" indent="0">
              <a:buNone/>
            </a:pPr>
            <a:r>
              <a:rPr lang="en-US" sz="2400" dirty="0" smtClean="0"/>
              <a:t>“Noising”</a:t>
            </a:r>
          </a:p>
          <a:p>
            <a:pPr marL="0" indent="0">
              <a:buNone/>
            </a:pPr>
            <a:r>
              <a:rPr lang="en-US" sz="2400" dirty="0" smtClean="0"/>
              <a:t>Aggregation</a:t>
            </a:r>
            <a:endParaRPr lang="en-US" sz="2400" dirty="0"/>
          </a:p>
        </p:txBody>
      </p:sp>
      <p:sp>
        <p:nvSpPr>
          <p:cNvPr id="5" name="Content Placeholder 2"/>
          <p:cNvSpPr txBox="1">
            <a:spLocks/>
          </p:cNvSpPr>
          <p:nvPr/>
        </p:nvSpPr>
        <p:spPr>
          <a:xfrm>
            <a:off x="4281678" y="1717993"/>
            <a:ext cx="4217745"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u="sng" dirty="0" smtClean="0"/>
              <a:t>Agreement Clauses</a:t>
            </a:r>
          </a:p>
          <a:p>
            <a:pPr marL="0" indent="0">
              <a:buNone/>
            </a:pPr>
            <a:r>
              <a:rPr lang="en-US" sz="2400" dirty="0" smtClean="0"/>
              <a:t>Controlled access (who &amp; where)</a:t>
            </a:r>
          </a:p>
          <a:p>
            <a:pPr marL="0" indent="0">
              <a:buNone/>
            </a:pPr>
            <a:r>
              <a:rPr lang="en-US" sz="2400" dirty="0" smtClean="0"/>
              <a:t>Tracking of access</a:t>
            </a:r>
          </a:p>
          <a:p>
            <a:pPr marL="0" indent="0">
              <a:buNone/>
            </a:pPr>
            <a:r>
              <a:rPr lang="en-US" sz="2400" dirty="0" smtClean="0"/>
              <a:t>Usage rights (e.g., publication, copying)</a:t>
            </a:r>
          </a:p>
          <a:p>
            <a:pPr marL="0" indent="0">
              <a:buNone/>
            </a:pPr>
            <a:r>
              <a:rPr lang="en-US" sz="2400" dirty="0" smtClean="0"/>
              <a:t>Duration of use</a:t>
            </a:r>
          </a:p>
          <a:p>
            <a:pPr marL="0" indent="0">
              <a:buNone/>
            </a:pPr>
            <a:r>
              <a:rPr lang="en-US" sz="2400" dirty="0" smtClean="0"/>
              <a:t>Warrantees of correctness/completeness/availability</a:t>
            </a:r>
          </a:p>
          <a:p>
            <a:pPr marL="0" indent="0">
              <a:buNone/>
            </a:pPr>
            <a:r>
              <a:rPr lang="en-US" sz="2400" dirty="0" smtClean="0"/>
              <a:t>Other requirements and regulations</a:t>
            </a:r>
            <a:endParaRPr lang="en-US" sz="2400" dirty="0" smtClean="0"/>
          </a:p>
          <a:p>
            <a:pPr marL="0" indent="0">
              <a:buNone/>
            </a:pPr>
            <a:endParaRPr lang="en-US" sz="2400" dirty="0"/>
          </a:p>
        </p:txBody>
      </p:sp>
    </p:spTree>
    <p:extLst>
      <p:ext uri="{BB962C8B-B14F-4D97-AF65-F5344CB8AC3E}">
        <p14:creationId xmlns:p14="http://schemas.microsoft.com/office/powerpoint/2010/main" val="1144483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414766" cy="1325563"/>
          </a:xfrm>
        </p:spPr>
        <p:txBody>
          <a:bodyPr>
            <a:normAutofit fontScale="90000"/>
          </a:bodyPr>
          <a:lstStyle/>
          <a:p>
            <a:r>
              <a:rPr lang="en-US" dirty="0" smtClean="0"/>
              <a:t>Is this possible: Technology ⨝  Sharing Agreements</a:t>
            </a:r>
            <a:br>
              <a:rPr lang="en-US" dirty="0" smtClean="0"/>
            </a:br>
            <a:endParaRPr lang="en-US" dirty="0"/>
          </a:p>
        </p:txBody>
      </p:sp>
      <p:sp>
        <p:nvSpPr>
          <p:cNvPr id="4" name="Content Placeholder 2"/>
          <p:cNvSpPr txBox="1">
            <a:spLocks/>
          </p:cNvSpPr>
          <p:nvPr/>
        </p:nvSpPr>
        <p:spPr>
          <a:xfrm>
            <a:off x="505206" y="1717993"/>
            <a:ext cx="2987802"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u="sng" dirty="0" smtClean="0"/>
              <a:t>Tech</a:t>
            </a:r>
          </a:p>
          <a:p>
            <a:pPr marL="0" indent="0">
              <a:buNone/>
            </a:pPr>
            <a:r>
              <a:rPr lang="en-US" sz="2400" b="1" dirty="0" smtClean="0"/>
              <a:t>Access control &amp; rights management</a:t>
            </a:r>
          </a:p>
          <a:p>
            <a:pPr marL="0" indent="0">
              <a:buNone/>
            </a:pPr>
            <a:r>
              <a:rPr lang="en-US" sz="2400" dirty="0" smtClean="0"/>
              <a:t>Expiration</a:t>
            </a:r>
          </a:p>
          <a:p>
            <a:pPr marL="0" indent="0">
              <a:buNone/>
            </a:pPr>
            <a:r>
              <a:rPr lang="en-US" sz="2400" dirty="0" smtClean="0"/>
              <a:t>Logging &amp; auditing</a:t>
            </a:r>
          </a:p>
          <a:p>
            <a:pPr marL="0" indent="0">
              <a:buNone/>
            </a:pPr>
            <a:r>
              <a:rPr lang="en-US" sz="2400" dirty="0" smtClean="0"/>
              <a:t>Provenance/Fingerprinting</a:t>
            </a:r>
          </a:p>
          <a:p>
            <a:pPr marL="0" indent="0">
              <a:buNone/>
            </a:pPr>
            <a:r>
              <a:rPr lang="en-US" sz="2400" dirty="0" smtClean="0"/>
              <a:t>De-identification</a:t>
            </a:r>
          </a:p>
          <a:p>
            <a:pPr marL="0" indent="0">
              <a:buNone/>
            </a:pPr>
            <a:r>
              <a:rPr lang="en-US" sz="2400" dirty="0" smtClean="0"/>
              <a:t>“Noising”</a:t>
            </a:r>
          </a:p>
          <a:p>
            <a:pPr marL="0" indent="0">
              <a:buNone/>
            </a:pPr>
            <a:r>
              <a:rPr lang="en-US" sz="2400" dirty="0" smtClean="0"/>
              <a:t>Aggregation</a:t>
            </a:r>
            <a:endParaRPr lang="en-US" sz="2400" dirty="0"/>
          </a:p>
        </p:txBody>
      </p:sp>
      <p:sp>
        <p:nvSpPr>
          <p:cNvPr id="5" name="Content Placeholder 2"/>
          <p:cNvSpPr txBox="1">
            <a:spLocks/>
          </p:cNvSpPr>
          <p:nvPr/>
        </p:nvSpPr>
        <p:spPr>
          <a:xfrm>
            <a:off x="4281678" y="1717993"/>
            <a:ext cx="4375142"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u="sng" dirty="0" smtClean="0"/>
              <a:t>Agreement Clauses</a:t>
            </a:r>
          </a:p>
          <a:p>
            <a:pPr marL="0" indent="0">
              <a:buNone/>
            </a:pPr>
            <a:r>
              <a:rPr lang="en-US" sz="2400" b="1" dirty="0" smtClean="0"/>
              <a:t>Controlled access (who &amp; where)</a:t>
            </a:r>
          </a:p>
          <a:p>
            <a:pPr marL="0" indent="0">
              <a:buNone/>
            </a:pPr>
            <a:r>
              <a:rPr lang="en-US" sz="2400" dirty="0" smtClean="0"/>
              <a:t>Tracking of access</a:t>
            </a:r>
          </a:p>
          <a:p>
            <a:pPr marL="0" indent="0">
              <a:buNone/>
            </a:pPr>
            <a:r>
              <a:rPr lang="en-US" sz="2400" dirty="0" smtClean="0"/>
              <a:t>Usage rights (e.g., publication, copying)</a:t>
            </a:r>
          </a:p>
          <a:p>
            <a:pPr marL="0" indent="0">
              <a:buNone/>
            </a:pPr>
            <a:r>
              <a:rPr lang="en-US" sz="2400" b="1" dirty="0" smtClean="0"/>
              <a:t>Duration of use</a:t>
            </a:r>
          </a:p>
          <a:p>
            <a:pPr marL="0" indent="0">
              <a:buNone/>
            </a:pPr>
            <a:r>
              <a:rPr lang="en-US" sz="2400" dirty="0" smtClean="0"/>
              <a:t>Warrantees of correctness/completeness/availability</a:t>
            </a:r>
          </a:p>
          <a:p>
            <a:pPr marL="0" indent="0">
              <a:buNone/>
            </a:pPr>
            <a:r>
              <a:rPr lang="en-US" sz="2400" dirty="0" smtClean="0"/>
              <a:t>Other requirements and regulations</a:t>
            </a:r>
            <a:endParaRPr lang="en-US" sz="2400" dirty="0" smtClean="0"/>
          </a:p>
          <a:p>
            <a:pPr marL="0" indent="0">
              <a:buNone/>
            </a:pPr>
            <a:endParaRPr lang="en-US" sz="2400" dirty="0"/>
          </a:p>
        </p:txBody>
      </p:sp>
    </p:spTree>
    <p:extLst>
      <p:ext uri="{BB962C8B-B14F-4D97-AF65-F5344CB8AC3E}">
        <p14:creationId xmlns:p14="http://schemas.microsoft.com/office/powerpoint/2010/main" val="2529039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414766" cy="1325563"/>
          </a:xfrm>
        </p:spPr>
        <p:txBody>
          <a:bodyPr>
            <a:normAutofit fontScale="90000"/>
          </a:bodyPr>
          <a:lstStyle/>
          <a:p>
            <a:r>
              <a:rPr lang="en-US" dirty="0" smtClean="0"/>
              <a:t>Is this possible: Technology ⨝  Sharing Agreements</a:t>
            </a:r>
            <a:br>
              <a:rPr lang="en-US" dirty="0" smtClean="0"/>
            </a:br>
            <a:endParaRPr lang="en-US" dirty="0"/>
          </a:p>
        </p:txBody>
      </p:sp>
      <p:sp>
        <p:nvSpPr>
          <p:cNvPr id="4" name="Content Placeholder 2"/>
          <p:cNvSpPr txBox="1">
            <a:spLocks/>
          </p:cNvSpPr>
          <p:nvPr/>
        </p:nvSpPr>
        <p:spPr>
          <a:xfrm>
            <a:off x="505206" y="1717993"/>
            <a:ext cx="2987802"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u="sng" dirty="0" smtClean="0"/>
              <a:t>Tech</a:t>
            </a:r>
          </a:p>
          <a:p>
            <a:pPr marL="0" indent="0">
              <a:buNone/>
            </a:pPr>
            <a:r>
              <a:rPr lang="en-US" sz="2400" dirty="0" smtClean="0"/>
              <a:t>Access control &amp; rights management</a:t>
            </a:r>
          </a:p>
          <a:p>
            <a:pPr marL="0" indent="0">
              <a:buNone/>
            </a:pPr>
            <a:r>
              <a:rPr lang="en-US" sz="2400" dirty="0" smtClean="0"/>
              <a:t>Expiration</a:t>
            </a:r>
          </a:p>
          <a:p>
            <a:pPr marL="0" indent="0">
              <a:buNone/>
            </a:pPr>
            <a:r>
              <a:rPr lang="en-US" sz="2400" b="1" dirty="0" smtClean="0"/>
              <a:t>Logging &amp; auditing</a:t>
            </a:r>
          </a:p>
          <a:p>
            <a:pPr marL="0" indent="0">
              <a:buNone/>
            </a:pPr>
            <a:r>
              <a:rPr lang="en-US" sz="2400" dirty="0" smtClean="0"/>
              <a:t>Provenance/Fingerprinting</a:t>
            </a:r>
          </a:p>
          <a:p>
            <a:pPr marL="0" indent="0">
              <a:buNone/>
            </a:pPr>
            <a:r>
              <a:rPr lang="en-US" sz="2400" dirty="0" smtClean="0"/>
              <a:t>De-identification</a:t>
            </a:r>
          </a:p>
          <a:p>
            <a:pPr marL="0" indent="0">
              <a:buNone/>
            </a:pPr>
            <a:r>
              <a:rPr lang="en-US" sz="2400" dirty="0" smtClean="0"/>
              <a:t>“Noising”</a:t>
            </a:r>
          </a:p>
          <a:p>
            <a:pPr marL="0" indent="0">
              <a:buNone/>
            </a:pPr>
            <a:r>
              <a:rPr lang="en-US" sz="2400" dirty="0" smtClean="0"/>
              <a:t>Aggregation</a:t>
            </a:r>
            <a:endParaRPr lang="en-US" sz="2400" dirty="0"/>
          </a:p>
        </p:txBody>
      </p:sp>
      <p:sp>
        <p:nvSpPr>
          <p:cNvPr id="5" name="Content Placeholder 2"/>
          <p:cNvSpPr txBox="1">
            <a:spLocks/>
          </p:cNvSpPr>
          <p:nvPr/>
        </p:nvSpPr>
        <p:spPr>
          <a:xfrm>
            <a:off x="4281678" y="1717993"/>
            <a:ext cx="4397627"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u="sng" dirty="0" smtClean="0"/>
              <a:t>Agreement Clauses</a:t>
            </a:r>
          </a:p>
          <a:p>
            <a:pPr marL="0" indent="0">
              <a:buNone/>
            </a:pPr>
            <a:r>
              <a:rPr lang="en-US" sz="2400" dirty="0" smtClean="0"/>
              <a:t>Controlled access (who &amp; where)</a:t>
            </a:r>
          </a:p>
          <a:p>
            <a:pPr marL="0" indent="0">
              <a:buNone/>
            </a:pPr>
            <a:r>
              <a:rPr lang="en-US" sz="2400" b="1" dirty="0" smtClean="0"/>
              <a:t>Tracking of access</a:t>
            </a:r>
          </a:p>
          <a:p>
            <a:pPr marL="0" indent="0">
              <a:buNone/>
            </a:pPr>
            <a:r>
              <a:rPr lang="en-US" sz="2400" dirty="0" smtClean="0"/>
              <a:t>Usage rights (e.g., publication, </a:t>
            </a:r>
            <a:r>
              <a:rPr lang="en-US" sz="2400" b="1" dirty="0" smtClean="0"/>
              <a:t>copying</a:t>
            </a:r>
            <a:r>
              <a:rPr lang="en-US" sz="2400" dirty="0" smtClean="0"/>
              <a:t>)</a:t>
            </a:r>
          </a:p>
          <a:p>
            <a:pPr marL="0" indent="0">
              <a:buNone/>
            </a:pPr>
            <a:r>
              <a:rPr lang="en-US" sz="2400" dirty="0" smtClean="0"/>
              <a:t>Duration of use</a:t>
            </a:r>
          </a:p>
          <a:p>
            <a:pPr marL="0" indent="0">
              <a:buNone/>
            </a:pPr>
            <a:r>
              <a:rPr lang="en-US" sz="2400" dirty="0" smtClean="0"/>
              <a:t>Warrantees of correctness/completeness/availability</a:t>
            </a:r>
          </a:p>
          <a:p>
            <a:pPr marL="0" indent="0">
              <a:buNone/>
            </a:pPr>
            <a:r>
              <a:rPr lang="en-US" sz="2400" dirty="0" smtClean="0"/>
              <a:t>Other requirements and regulations</a:t>
            </a:r>
            <a:endParaRPr lang="en-US" sz="2400" dirty="0" smtClean="0"/>
          </a:p>
          <a:p>
            <a:pPr marL="0" indent="0">
              <a:buNone/>
            </a:pPr>
            <a:endParaRPr lang="en-US" sz="2400" dirty="0"/>
          </a:p>
        </p:txBody>
      </p:sp>
    </p:spTree>
    <p:extLst>
      <p:ext uri="{BB962C8B-B14F-4D97-AF65-F5344CB8AC3E}">
        <p14:creationId xmlns:p14="http://schemas.microsoft.com/office/powerpoint/2010/main" val="81792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414766" cy="1325563"/>
          </a:xfrm>
        </p:spPr>
        <p:txBody>
          <a:bodyPr>
            <a:normAutofit fontScale="90000"/>
          </a:bodyPr>
          <a:lstStyle/>
          <a:p>
            <a:r>
              <a:rPr lang="en-US" dirty="0" smtClean="0"/>
              <a:t>Is this possible: Technology ⨝  Sharing Agreements</a:t>
            </a:r>
            <a:br>
              <a:rPr lang="en-US" dirty="0" smtClean="0"/>
            </a:br>
            <a:endParaRPr lang="en-US" dirty="0"/>
          </a:p>
        </p:txBody>
      </p:sp>
      <p:sp>
        <p:nvSpPr>
          <p:cNvPr id="4" name="Content Placeholder 2"/>
          <p:cNvSpPr txBox="1">
            <a:spLocks/>
          </p:cNvSpPr>
          <p:nvPr/>
        </p:nvSpPr>
        <p:spPr>
          <a:xfrm>
            <a:off x="505206" y="1717993"/>
            <a:ext cx="313740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u="sng" dirty="0" smtClean="0"/>
              <a:t>Tech</a:t>
            </a:r>
          </a:p>
          <a:p>
            <a:pPr marL="0" indent="0">
              <a:buNone/>
            </a:pPr>
            <a:r>
              <a:rPr lang="en-US" sz="2400" dirty="0" smtClean="0"/>
              <a:t>Access control &amp; rights management</a:t>
            </a:r>
          </a:p>
          <a:p>
            <a:pPr marL="0" indent="0">
              <a:buNone/>
            </a:pPr>
            <a:r>
              <a:rPr lang="en-US" sz="2400" dirty="0" smtClean="0"/>
              <a:t>Expiration</a:t>
            </a:r>
          </a:p>
          <a:p>
            <a:pPr marL="0" indent="0">
              <a:buNone/>
            </a:pPr>
            <a:r>
              <a:rPr lang="en-US" sz="2400" dirty="0" smtClean="0"/>
              <a:t>Logging &amp; auditing</a:t>
            </a:r>
          </a:p>
          <a:p>
            <a:pPr marL="0" indent="0">
              <a:buNone/>
            </a:pPr>
            <a:r>
              <a:rPr lang="en-US" sz="2400" b="1" dirty="0" smtClean="0"/>
              <a:t>Provenance/Fingerprinting</a:t>
            </a:r>
          </a:p>
          <a:p>
            <a:pPr marL="0" indent="0">
              <a:buNone/>
            </a:pPr>
            <a:r>
              <a:rPr lang="en-US" sz="2400" dirty="0" smtClean="0"/>
              <a:t>De-identification</a:t>
            </a:r>
          </a:p>
          <a:p>
            <a:pPr marL="0" indent="0">
              <a:buNone/>
            </a:pPr>
            <a:r>
              <a:rPr lang="en-US" sz="2400" dirty="0" smtClean="0"/>
              <a:t>“Noising”</a:t>
            </a:r>
          </a:p>
          <a:p>
            <a:pPr marL="0" indent="0">
              <a:buNone/>
            </a:pPr>
            <a:r>
              <a:rPr lang="en-US" sz="2400" dirty="0" smtClean="0"/>
              <a:t>Aggregation</a:t>
            </a:r>
            <a:endParaRPr lang="en-US" sz="2400" dirty="0"/>
          </a:p>
        </p:txBody>
      </p:sp>
      <p:sp>
        <p:nvSpPr>
          <p:cNvPr id="5" name="Content Placeholder 2"/>
          <p:cNvSpPr txBox="1">
            <a:spLocks/>
          </p:cNvSpPr>
          <p:nvPr/>
        </p:nvSpPr>
        <p:spPr>
          <a:xfrm>
            <a:off x="4281678" y="1717993"/>
            <a:ext cx="4352657"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u="sng" dirty="0" smtClean="0"/>
              <a:t>Agreement Clauses</a:t>
            </a:r>
          </a:p>
          <a:p>
            <a:pPr marL="0" indent="0">
              <a:buNone/>
            </a:pPr>
            <a:r>
              <a:rPr lang="en-US" sz="2400" dirty="0" smtClean="0"/>
              <a:t>Controlled access (who &amp; where)</a:t>
            </a:r>
          </a:p>
          <a:p>
            <a:pPr marL="0" indent="0">
              <a:buNone/>
            </a:pPr>
            <a:r>
              <a:rPr lang="en-US" sz="2400" dirty="0" smtClean="0"/>
              <a:t>Tracking of access</a:t>
            </a:r>
          </a:p>
          <a:p>
            <a:pPr marL="0" indent="0">
              <a:buNone/>
            </a:pPr>
            <a:r>
              <a:rPr lang="en-US" sz="2400" b="1" dirty="0" smtClean="0"/>
              <a:t>Usage rights </a:t>
            </a:r>
            <a:r>
              <a:rPr lang="en-US" sz="2400" dirty="0" smtClean="0"/>
              <a:t>(e.g., </a:t>
            </a:r>
            <a:r>
              <a:rPr lang="en-US" sz="2400" b="1" dirty="0" smtClean="0"/>
              <a:t>publication</a:t>
            </a:r>
            <a:r>
              <a:rPr lang="en-US" sz="2400" dirty="0" smtClean="0"/>
              <a:t>, </a:t>
            </a:r>
            <a:r>
              <a:rPr lang="en-US" sz="2400" b="1" dirty="0" smtClean="0"/>
              <a:t>copying</a:t>
            </a:r>
            <a:r>
              <a:rPr lang="en-US" sz="2400" dirty="0" smtClean="0"/>
              <a:t>)</a:t>
            </a:r>
          </a:p>
          <a:p>
            <a:pPr marL="0" indent="0">
              <a:buNone/>
            </a:pPr>
            <a:r>
              <a:rPr lang="en-US" sz="2400" b="1" dirty="0" smtClean="0"/>
              <a:t>Duration of use</a:t>
            </a:r>
          </a:p>
          <a:p>
            <a:pPr marL="0" indent="0">
              <a:buNone/>
            </a:pPr>
            <a:r>
              <a:rPr lang="en-US" sz="2400" dirty="0" smtClean="0"/>
              <a:t>Warrantees of correctness/completeness/availability</a:t>
            </a:r>
          </a:p>
          <a:p>
            <a:pPr marL="0" indent="0">
              <a:buNone/>
            </a:pPr>
            <a:r>
              <a:rPr lang="en-US" sz="2400" dirty="0" smtClean="0"/>
              <a:t>Other requirements and regulations</a:t>
            </a:r>
            <a:endParaRPr lang="en-US" sz="2400" dirty="0" smtClean="0"/>
          </a:p>
          <a:p>
            <a:pPr marL="0" indent="0">
              <a:buNone/>
            </a:pPr>
            <a:endParaRPr lang="en-US" sz="2400" dirty="0"/>
          </a:p>
        </p:txBody>
      </p:sp>
    </p:spTree>
    <p:extLst>
      <p:ext uri="{BB962C8B-B14F-4D97-AF65-F5344CB8AC3E}">
        <p14:creationId xmlns:p14="http://schemas.microsoft.com/office/powerpoint/2010/main" val="1062246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414766" cy="1325563"/>
          </a:xfrm>
        </p:spPr>
        <p:txBody>
          <a:bodyPr>
            <a:normAutofit fontScale="90000"/>
          </a:bodyPr>
          <a:lstStyle/>
          <a:p>
            <a:r>
              <a:rPr lang="en-US" dirty="0" smtClean="0"/>
              <a:t>Is this possible: Technology ⨝  Sharing Agreements</a:t>
            </a:r>
            <a:br>
              <a:rPr lang="en-US" dirty="0" smtClean="0"/>
            </a:br>
            <a:endParaRPr lang="en-US" dirty="0"/>
          </a:p>
        </p:txBody>
      </p:sp>
      <p:sp>
        <p:nvSpPr>
          <p:cNvPr id="4" name="Content Placeholder 2"/>
          <p:cNvSpPr txBox="1">
            <a:spLocks/>
          </p:cNvSpPr>
          <p:nvPr/>
        </p:nvSpPr>
        <p:spPr>
          <a:xfrm>
            <a:off x="505206" y="1717993"/>
            <a:ext cx="298780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u="sng" dirty="0" smtClean="0"/>
              <a:t>Tech</a:t>
            </a:r>
          </a:p>
          <a:p>
            <a:pPr marL="0" indent="0">
              <a:buNone/>
            </a:pPr>
            <a:r>
              <a:rPr lang="en-US" sz="2400" dirty="0" smtClean="0"/>
              <a:t>Access control &amp; rights management</a:t>
            </a:r>
          </a:p>
          <a:p>
            <a:pPr marL="0" indent="0">
              <a:buNone/>
            </a:pPr>
            <a:r>
              <a:rPr lang="en-US" sz="2400" dirty="0" smtClean="0"/>
              <a:t>Expiration</a:t>
            </a:r>
          </a:p>
          <a:p>
            <a:pPr marL="0" indent="0">
              <a:buNone/>
            </a:pPr>
            <a:r>
              <a:rPr lang="en-US" sz="2400" dirty="0" smtClean="0"/>
              <a:t>Logging &amp; auditing</a:t>
            </a:r>
          </a:p>
          <a:p>
            <a:pPr marL="0" indent="0">
              <a:buNone/>
            </a:pPr>
            <a:r>
              <a:rPr lang="en-US" sz="2400" dirty="0" smtClean="0"/>
              <a:t>Provenance/Fingerprinting</a:t>
            </a:r>
          </a:p>
          <a:p>
            <a:pPr marL="0" indent="0">
              <a:buNone/>
            </a:pPr>
            <a:r>
              <a:rPr lang="en-US" sz="2400" b="1" dirty="0" smtClean="0"/>
              <a:t>De-identification</a:t>
            </a:r>
          </a:p>
          <a:p>
            <a:pPr marL="0" indent="0">
              <a:buNone/>
            </a:pPr>
            <a:r>
              <a:rPr lang="en-US" sz="2400" b="1" dirty="0" smtClean="0"/>
              <a:t>“Noising”</a:t>
            </a:r>
          </a:p>
          <a:p>
            <a:pPr marL="0" indent="0">
              <a:buNone/>
            </a:pPr>
            <a:r>
              <a:rPr lang="en-US" sz="2400" b="1" dirty="0" smtClean="0"/>
              <a:t>Aggregation</a:t>
            </a:r>
            <a:endParaRPr lang="en-US" sz="2400" b="1" dirty="0"/>
          </a:p>
        </p:txBody>
      </p:sp>
      <p:sp>
        <p:nvSpPr>
          <p:cNvPr id="5" name="Content Placeholder 2"/>
          <p:cNvSpPr txBox="1">
            <a:spLocks/>
          </p:cNvSpPr>
          <p:nvPr/>
        </p:nvSpPr>
        <p:spPr>
          <a:xfrm>
            <a:off x="4281678" y="1717993"/>
            <a:ext cx="4761738"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u="sng" dirty="0" smtClean="0"/>
              <a:t>Agreement Clauses</a:t>
            </a:r>
          </a:p>
          <a:p>
            <a:pPr marL="0" indent="0">
              <a:buNone/>
            </a:pPr>
            <a:r>
              <a:rPr lang="en-US" sz="2400" dirty="0" smtClean="0"/>
              <a:t>Controlled access (who &amp; where)</a:t>
            </a:r>
          </a:p>
          <a:p>
            <a:pPr marL="0" indent="0">
              <a:buNone/>
            </a:pPr>
            <a:r>
              <a:rPr lang="en-US" sz="2400" dirty="0" smtClean="0"/>
              <a:t>Tracking of access</a:t>
            </a:r>
          </a:p>
          <a:p>
            <a:pPr marL="0" indent="0">
              <a:buNone/>
            </a:pPr>
            <a:r>
              <a:rPr lang="en-US" sz="2400" dirty="0" smtClean="0"/>
              <a:t>Usage rights (e.g., publication, copying)</a:t>
            </a:r>
          </a:p>
          <a:p>
            <a:pPr marL="0" indent="0">
              <a:buNone/>
            </a:pPr>
            <a:r>
              <a:rPr lang="en-US" sz="2400" dirty="0" smtClean="0"/>
              <a:t>Duration of use</a:t>
            </a:r>
          </a:p>
          <a:p>
            <a:pPr marL="0" indent="0">
              <a:buNone/>
            </a:pPr>
            <a:r>
              <a:rPr lang="en-US" sz="2400" dirty="0" smtClean="0"/>
              <a:t>Warrantees of correctness/completeness/availability</a:t>
            </a:r>
          </a:p>
          <a:p>
            <a:pPr marL="0" indent="0">
              <a:buNone/>
            </a:pPr>
            <a:r>
              <a:rPr lang="en-US" sz="2400" b="1" dirty="0" smtClean="0"/>
              <a:t>Other requirements and regulations</a:t>
            </a:r>
            <a:endParaRPr lang="en-US" sz="2400" b="1" dirty="0" smtClean="0"/>
          </a:p>
          <a:p>
            <a:pPr marL="0" indent="0">
              <a:buNone/>
            </a:pPr>
            <a:endParaRPr lang="en-US" sz="2400" dirty="0"/>
          </a:p>
        </p:txBody>
      </p:sp>
    </p:spTree>
    <p:extLst>
      <p:ext uri="{BB962C8B-B14F-4D97-AF65-F5344CB8AC3E}">
        <p14:creationId xmlns:p14="http://schemas.microsoft.com/office/powerpoint/2010/main" val="2257853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p:cNvPicPr>
            <a:picLocks noChangeAspect="1"/>
          </p:cNvPicPr>
          <p:nvPr/>
        </p:nvPicPr>
        <p:blipFill>
          <a:blip r:embed="rId3"/>
          <a:stretch>
            <a:fillRect/>
          </a:stretch>
        </p:blipFill>
        <p:spPr>
          <a:xfrm>
            <a:off x="5096933" y="2556934"/>
            <a:ext cx="3774017" cy="3640666"/>
          </a:xfrm>
          <a:prstGeom prst="rect">
            <a:avLst/>
          </a:prstGeom>
        </p:spPr>
      </p:pic>
      <p:sp>
        <p:nvSpPr>
          <p:cNvPr id="2" name="Titel 1"/>
          <p:cNvSpPr>
            <a:spLocks noGrp="1"/>
          </p:cNvSpPr>
          <p:nvPr>
            <p:ph type="title"/>
          </p:nvPr>
        </p:nvSpPr>
        <p:spPr/>
        <p:txBody>
          <a:bodyPr/>
          <a:lstStyle/>
          <a:p>
            <a:r>
              <a:rPr lang="en-US" dirty="0" smtClean="0"/>
              <a:t>Platform: </a:t>
            </a:r>
            <a:r>
              <a:rPr lang="en-US" b="1" dirty="0" smtClean="0"/>
              <a:t>First Results</a:t>
            </a:r>
            <a:endParaRPr lang="en-US" b="1" dirty="0"/>
          </a:p>
        </p:txBody>
      </p:sp>
      <p:sp>
        <p:nvSpPr>
          <p:cNvPr id="3" name="Inhaltsplatzhalter 2"/>
          <p:cNvSpPr>
            <a:spLocks noGrp="1"/>
          </p:cNvSpPr>
          <p:nvPr>
            <p:ph idx="1"/>
          </p:nvPr>
        </p:nvSpPr>
        <p:spPr>
          <a:xfrm>
            <a:off x="33867" y="1098428"/>
            <a:ext cx="8210550" cy="4878043"/>
          </a:xfrm>
        </p:spPr>
        <p:txBody>
          <a:bodyPr>
            <a:normAutofit/>
          </a:bodyPr>
          <a:lstStyle/>
          <a:p>
            <a:r>
              <a:rPr lang="en-US" sz="2800" dirty="0" smtClean="0">
                <a:solidFill>
                  <a:srgbClr val="D1282E"/>
                </a:solidFill>
              </a:rPr>
              <a:t>De-identification is a major obstacle for data sharing (e.g., HIPAA, FERPA, …)</a:t>
            </a:r>
          </a:p>
          <a:p>
            <a:endParaRPr lang="en-US" sz="2800" dirty="0">
              <a:solidFill>
                <a:srgbClr val="D1282E"/>
              </a:solidFill>
            </a:endParaRPr>
          </a:p>
          <a:p>
            <a:r>
              <a:rPr lang="en-US" sz="2800" dirty="0" smtClean="0">
                <a:solidFill>
                  <a:srgbClr val="D1282E"/>
                </a:solidFill>
              </a:rPr>
              <a:t>Goal: Automatic De</a:t>
            </a:r>
            <a:r>
              <a:rPr lang="en-US" sz="2800" dirty="0" smtClean="0">
                <a:solidFill>
                  <a:srgbClr val="D1282E"/>
                </a:solidFill>
              </a:rPr>
              <a:t>-</a:t>
            </a:r>
            <a:r>
              <a:rPr lang="en-US" sz="2800" dirty="0" smtClean="0">
                <a:solidFill>
                  <a:srgbClr val="D1282E"/>
                </a:solidFill>
              </a:rPr>
              <a:t>identification</a:t>
            </a:r>
            <a:endParaRPr lang="en-US" sz="2800" dirty="0" smtClean="0">
              <a:solidFill>
                <a:srgbClr val="D1282E"/>
              </a:solidFill>
            </a:endParaRPr>
          </a:p>
          <a:p>
            <a:pPr marL="457200" indent="-457200">
              <a:buFont typeface="Arial"/>
              <a:buChar char="•"/>
            </a:pPr>
            <a:r>
              <a:rPr lang="en-US" sz="2800" b="0" dirty="0" smtClean="0"/>
              <a:t>Detect sensitive columns </a:t>
            </a:r>
            <a:br>
              <a:rPr lang="en-US" sz="2800" b="0" dirty="0" smtClean="0"/>
            </a:br>
            <a:r>
              <a:rPr lang="en-US" sz="2800" b="0" dirty="0" smtClean="0"/>
              <a:t>(rule catalog, user-defined, </a:t>
            </a:r>
            <a:br>
              <a:rPr lang="en-US" sz="2800" b="0" dirty="0" smtClean="0"/>
            </a:br>
            <a:r>
              <a:rPr lang="en-US" sz="2800" b="0" dirty="0" smtClean="0"/>
              <a:t>machine learning, …)</a:t>
            </a:r>
          </a:p>
          <a:p>
            <a:pPr marL="457200" indent="-457200">
              <a:buFont typeface="Arial"/>
              <a:buChar char="•"/>
            </a:pPr>
            <a:r>
              <a:rPr lang="en-US" sz="2800" b="0" dirty="0" smtClean="0"/>
              <a:t>Automatically de-identify</a:t>
            </a:r>
          </a:p>
        </p:txBody>
      </p:sp>
    </p:spTree>
    <p:extLst>
      <p:ext uri="{BB962C8B-B14F-4D97-AF65-F5344CB8AC3E}">
        <p14:creationId xmlns:p14="http://schemas.microsoft.com/office/powerpoint/2010/main" val="18173727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Data Sharing Important!</a:t>
            </a:r>
            <a:endParaRPr lang="en-US" dirty="0"/>
          </a:p>
        </p:txBody>
      </p:sp>
      <p:pic>
        <p:nvPicPr>
          <p:cNvPr id="7" name="Picture 3"/>
          <p:cNvPicPr>
            <a:picLocks noChangeAspect="1"/>
          </p:cNvPicPr>
          <p:nvPr/>
        </p:nvPicPr>
        <p:blipFill>
          <a:blip r:embed="rId2"/>
          <a:stretch>
            <a:fillRect/>
          </a:stretch>
        </p:blipFill>
        <p:spPr>
          <a:xfrm>
            <a:off x="254004" y="1436690"/>
            <a:ext cx="4185603" cy="3727977"/>
          </a:xfrm>
          <a:prstGeom prst="rect">
            <a:avLst/>
          </a:prstGeom>
        </p:spPr>
      </p:pic>
      <p:sp>
        <p:nvSpPr>
          <p:cNvPr id="8" name="Rechteck 7"/>
          <p:cNvSpPr/>
          <p:nvPr/>
        </p:nvSpPr>
        <p:spPr>
          <a:xfrm>
            <a:off x="4707470" y="1467911"/>
            <a:ext cx="4220201" cy="3108544"/>
          </a:xfrm>
          <a:prstGeom prst="rect">
            <a:avLst/>
          </a:prstGeom>
        </p:spPr>
        <p:txBody>
          <a:bodyPr wrap="none">
            <a:spAutoFit/>
          </a:bodyPr>
          <a:lstStyle/>
          <a:p>
            <a:r>
              <a:rPr lang="en-US" sz="2800" b="1" dirty="0" smtClean="0">
                <a:solidFill>
                  <a:schemeClr val="tx2"/>
                </a:solidFill>
              </a:rPr>
              <a:t>Different Reasons</a:t>
            </a:r>
            <a:endParaRPr lang="en-US" sz="2800" b="1" dirty="0">
              <a:solidFill>
                <a:schemeClr val="tx2"/>
              </a:solidFill>
            </a:endParaRPr>
          </a:p>
          <a:p>
            <a:pPr marL="457200" indent="-457200">
              <a:buFont typeface="Arial"/>
              <a:buChar char="•"/>
            </a:pPr>
            <a:r>
              <a:rPr lang="en-US" sz="2800" dirty="0" smtClean="0"/>
              <a:t>Combining </a:t>
            </a:r>
            <a:r>
              <a:rPr lang="en-US" sz="2800" dirty="0" smtClean="0"/>
              <a:t>Data</a:t>
            </a:r>
          </a:p>
          <a:p>
            <a:pPr marL="457200" indent="-457200">
              <a:buFont typeface="Arial"/>
              <a:buChar char="•"/>
            </a:pPr>
            <a:r>
              <a:rPr lang="en-US" sz="2800" dirty="0" smtClean="0"/>
              <a:t>Sharing with </a:t>
            </a:r>
            <a:r>
              <a:rPr lang="en-US" sz="2800" dirty="0" smtClean="0"/>
              <a:t>Experts</a:t>
            </a:r>
          </a:p>
          <a:p>
            <a:pPr marL="457200" indent="-457200">
              <a:buFont typeface="Arial"/>
              <a:buChar char="•"/>
            </a:pPr>
            <a:r>
              <a:rPr lang="en-US" sz="2800" dirty="0" smtClean="0"/>
              <a:t>…</a:t>
            </a:r>
            <a:endParaRPr lang="en-US" sz="2800" dirty="0" smtClean="0"/>
          </a:p>
          <a:p>
            <a:pPr marL="457200" indent="-457200">
              <a:buFont typeface="Arial"/>
              <a:buChar char="•"/>
            </a:pPr>
            <a:endParaRPr lang="en-US" sz="2800" dirty="0"/>
          </a:p>
          <a:p>
            <a:r>
              <a:rPr lang="en-US" sz="2800" b="1" dirty="0" smtClean="0">
                <a:solidFill>
                  <a:srgbClr val="D1282E"/>
                </a:solidFill>
              </a:rPr>
              <a:t>Promise: </a:t>
            </a:r>
            <a:r>
              <a:rPr lang="en-US" sz="2800" dirty="0" smtClean="0"/>
              <a:t>Better Insights</a:t>
            </a:r>
            <a:br>
              <a:rPr lang="en-US" sz="2800" dirty="0" smtClean="0"/>
            </a:br>
            <a:r>
              <a:rPr lang="en-US" sz="2800" dirty="0" smtClean="0"/>
              <a:t>into “Big Data”</a:t>
            </a:r>
          </a:p>
        </p:txBody>
      </p:sp>
    </p:spTree>
    <p:extLst>
      <p:ext uri="{BB962C8B-B14F-4D97-AF65-F5344CB8AC3E}">
        <p14:creationId xmlns:p14="http://schemas.microsoft.com/office/powerpoint/2010/main" val="1885094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HIPAA: Interactive DE-identification</a:t>
            </a:r>
          </a:p>
        </p:txBody>
      </p:sp>
      <p:grpSp>
        <p:nvGrpSpPr>
          <p:cNvPr id="40" name="Gruppierung 39"/>
          <p:cNvGrpSpPr/>
          <p:nvPr/>
        </p:nvGrpSpPr>
        <p:grpSpPr>
          <a:xfrm>
            <a:off x="466377" y="1226682"/>
            <a:ext cx="8677623" cy="5476908"/>
            <a:chOff x="466377" y="1226682"/>
            <a:chExt cx="8677623" cy="5476908"/>
          </a:xfrm>
        </p:grpSpPr>
        <p:pic>
          <p:nvPicPr>
            <p:cNvPr id="15" name="Picture 4"/>
            <p:cNvPicPr>
              <a:picLocks noChangeAspect="1"/>
            </p:cNvPicPr>
            <p:nvPr/>
          </p:nvPicPr>
          <p:blipFill>
            <a:blip r:embed="rId2"/>
            <a:stretch>
              <a:fillRect/>
            </a:stretch>
          </p:blipFill>
          <p:spPr>
            <a:xfrm>
              <a:off x="4604621" y="2913678"/>
              <a:ext cx="1240579" cy="1529229"/>
            </a:xfrm>
            <a:prstGeom prst="rect">
              <a:avLst/>
            </a:prstGeom>
          </p:spPr>
        </p:pic>
        <p:cxnSp>
          <p:nvCxnSpPr>
            <p:cNvPr id="16" name="Elbow Connector 10"/>
            <p:cNvCxnSpPr>
              <a:stCxn id="24" idx="1"/>
              <a:endCxn id="15" idx="3"/>
            </p:cNvCxnSpPr>
            <p:nvPr/>
          </p:nvCxnSpPr>
          <p:spPr bwMode="auto">
            <a:xfrm rot="10800000">
              <a:off x="5845200" y="3678293"/>
              <a:ext cx="1591884" cy="2011076"/>
            </a:xfrm>
            <a:prstGeom prst="bentConnector3">
              <a:avLst>
                <a:gd name="adj1" fmla="val 50000"/>
              </a:avLst>
            </a:prstGeom>
            <a:solidFill>
              <a:schemeClr val="accent1"/>
            </a:solidFill>
            <a:ln w="28575" cap="flat" cmpd="sng" algn="ctr">
              <a:solidFill>
                <a:srgbClr val="000000"/>
              </a:solidFill>
              <a:prstDash val="solid"/>
              <a:round/>
              <a:headEnd type="none" w="med" len="med"/>
              <a:tailEnd type="triangle"/>
            </a:ln>
            <a:effectLst/>
          </p:spPr>
        </p:cxnSp>
        <p:grpSp>
          <p:nvGrpSpPr>
            <p:cNvPr id="17" name="Group 36"/>
            <p:cNvGrpSpPr/>
            <p:nvPr/>
          </p:nvGrpSpPr>
          <p:grpSpPr>
            <a:xfrm>
              <a:off x="7794885" y="2986987"/>
              <a:ext cx="1041816" cy="1749468"/>
              <a:chOff x="7794885" y="2986987"/>
              <a:chExt cx="1041816" cy="1749468"/>
            </a:xfrm>
          </p:grpSpPr>
          <p:sp>
            <p:nvSpPr>
              <p:cNvPr id="18" name="Rectangle 13"/>
              <p:cNvSpPr/>
              <p:nvPr/>
            </p:nvSpPr>
            <p:spPr bwMode="auto">
              <a:xfrm>
                <a:off x="7794885" y="2986987"/>
                <a:ext cx="584616" cy="884420"/>
              </a:xfrm>
              <a:prstGeom prst="rect">
                <a:avLst/>
              </a:prstGeom>
              <a:solidFill>
                <a:schemeClr val="tx2"/>
              </a:solidFill>
              <a:ln w="28575" cap="flat" cmpd="sng" algn="ctr">
                <a:solidFill>
                  <a:srgbClr val="000000"/>
                </a:solidFill>
                <a:prstDash val="solid"/>
                <a:round/>
                <a:headEnd type="none" w="med" len="med"/>
                <a:tailEnd type="triangle" w="med" len="lg"/>
              </a:ln>
              <a:effectLst/>
            </p:spPr>
            <p:txBody>
              <a:bodyPr vert="horz" wrap="none" lIns="64008" tIns="27432" rIns="64008" bIns="27432" numCol="1" rtlCol="0" anchor="ctr" anchorCtr="0" compatLnSpc="1">
                <a:prstTxWarp prst="textNoShape">
                  <a:avLst/>
                </a:prstTxWarp>
                <a:spAutoFit/>
              </a:bodyPr>
              <a:lstStyle/>
              <a:p>
                <a:pPr marL="0" marR="0" indent="0" algn="l" defTabSz="914400" rtl="0" eaLnBrk="0" fontAlgn="base" latinLnBrk="0" hangingPunct="0">
                  <a:lnSpc>
                    <a:spcPct val="85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Helvetica" pitchFamily="-108" charset="0"/>
                </a:endParaRPr>
              </a:p>
            </p:txBody>
          </p:sp>
          <p:sp>
            <p:nvSpPr>
              <p:cNvPr id="19" name="Rectangle 14"/>
              <p:cNvSpPr/>
              <p:nvPr/>
            </p:nvSpPr>
            <p:spPr bwMode="auto">
              <a:xfrm>
                <a:off x="7947285" y="3139387"/>
                <a:ext cx="584616" cy="884420"/>
              </a:xfrm>
              <a:prstGeom prst="rect">
                <a:avLst/>
              </a:prstGeom>
              <a:solidFill>
                <a:schemeClr val="tx2"/>
              </a:solidFill>
              <a:ln w="28575" cap="flat" cmpd="sng" algn="ctr">
                <a:solidFill>
                  <a:srgbClr val="000000"/>
                </a:solidFill>
                <a:prstDash val="solid"/>
                <a:round/>
                <a:headEnd type="none" w="med" len="med"/>
                <a:tailEnd type="triangle" w="med" len="lg"/>
              </a:ln>
              <a:effectLst/>
            </p:spPr>
            <p:txBody>
              <a:bodyPr vert="horz" wrap="none" lIns="64008" tIns="27432" rIns="64008" bIns="27432" numCol="1" rtlCol="0" anchor="ctr" anchorCtr="0" compatLnSpc="1">
                <a:prstTxWarp prst="textNoShape">
                  <a:avLst/>
                </a:prstTxWarp>
                <a:spAutoFit/>
              </a:bodyPr>
              <a:lstStyle/>
              <a:p>
                <a:pPr marL="0" marR="0" indent="0" algn="l" defTabSz="914400" rtl="0" eaLnBrk="0" fontAlgn="base" latinLnBrk="0" hangingPunct="0">
                  <a:lnSpc>
                    <a:spcPct val="85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Helvetica" pitchFamily="-108" charset="0"/>
                </a:endParaRPr>
              </a:p>
            </p:txBody>
          </p:sp>
          <p:sp>
            <p:nvSpPr>
              <p:cNvPr id="20" name="Rectangle 15"/>
              <p:cNvSpPr/>
              <p:nvPr/>
            </p:nvSpPr>
            <p:spPr bwMode="auto">
              <a:xfrm>
                <a:off x="8099685" y="3291787"/>
                <a:ext cx="584616" cy="884420"/>
              </a:xfrm>
              <a:prstGeom prst="rect">
                <a:avLst/>
              </a:prstGeom>
              <a:solidFill>
                <a:schemeClr val="tx2"/>
              </a:solidFill>
              <a:ln w="28575" cap="flat" cmpd="sng" algn="ctr">
                <a:solidFill>
                  <a:srgbClr val="000000"/>
                </a:solidFill>
                <a:prstDash val="solid"/>
                <a:round/>
                <a:headEnd type="none" w="med" len="med"/>
                <a:tailEnd type="triangle" w="med" len="lg"/>
              </a:ln>
              <a:effectLst/>
            </p:spPr>
            <p:txBody>
              <a:bodyPr vert="horz" wrap="none" lIns="64008" tIns="27432" rIns="64008" bIns="27432" numCol="1" rtlCol="0" anchor="ctr" anchorCtr="0" compatLnSpc="1">
                <a:prstTxWarp prst="textNoShape">
                  <a:avLst/>
                </a:prstTxWarp>
                <a:spAutoFit/>
              </a:bodyPr>
              <a:lstStyle/>
              <a:p>
                <a:pPr marL="0" marR="0" indent="0" algn="l" defTabSz="914400" rtl="0" eaLnBrk="0" fontAlgn="base" latinLnBrk="0" hangingPunct="0">
                  <a:lnSpc>
                    <a:spcPct val="85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Helvetica" pitchFamily="-108" charset="0"/>
                </a:endParaRPr>
              </a:p>
            </p:txBody>
          </p:sp>
          <p:sp>
            <p:nvSpPr>
              <p:cNvPr id="21" name="Rectangle 16"/>
              <p:cNvSpPr/>
              <p:nvPr/>
            </p:nvSpPr>
            <p:spPr bwMode="auto">
              <a:xfrm>
                <a:off x="8252085" y="3444187"/>
                <a:ext cx="584616" cy="884420"/>
              </a:xfrm>
              <a:prstGeom prst="rect">
                <a:avLst/>
              </a:prstGeom>
              <a:solidFill>
                <a:schemeClr val="tx2"/>
              </a:solidFill>
              <a:ln w="28575" cap="flat" cmpd="sng" algn="ctr">
                <a:solidFill>
                  <a:srgbClr val="000000"/>
                </a:solidFill>
                <a:prstDash val="solid"/>
                <a:round/>
                <a:headEnd type="none" w="med" len="med"/>
                <a:tailEnd type="triangle" w="med" len="lg"/>
              </a:ln>
              <a:effectLst/>
            </p:spPr>
            <p:txBody>
              <a:bodyPr vert="horz" wrap="none" lIns="64008" tIns="27432" rIns="64008" bIns="27432" numCol="1" rtlCol="0" anchor="ctr" anchorCtr="0" compatLnSpc="1">
                <a:prstTxWarp prst="textNoShape">
                  <a:avLst/>
                </a:prstTxWarp>
                <a:spAutoFit/>
              </a:bodyPr>
              <a:lstStyle/>
              <a:p>
                <a:pPr marL="0" marR="0" indent="0" algn="l" defTabSz="914400" rtl="0" eaLnBrk="0" fontAlgn="base" latinLnBrk="0" hangingPunct="0">
                  <a:lnSpc>
                    <a:spcPct val="85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Helvetica" pitchFamily="-108" charset="0"/>
                </a:endParaRPr>
              </a:p>
            </p:txBody>
          </p:sp>
          <p:sp>
            <p:nvSpPr>
              <p:cNvPr id="22" name="TextBox 17"/>
              <p:cNvSpPr txBox="1"/>
              <p:nvPr/>
            </p:nvSpPr>
            <p:spPr>
              <a:xfrm>
                <a:off x="8176497" y="4367123"/>
                <a:ext cx="660204" cy="369332"/>
              </a:xfrm>
              <a:prstGeom prst="rect">
                <a:avLst/>
              </a:prstGeom>
              <a:noFill/>
            </p:spPr>
            <p:txBody>
              <a:bodyPr wrap="square" rtlCol="0">
                <a:spAutoFit/>
              </a:bodyPr>
              <a:lstStyle/>
              <a:p>
                <a:r>
                  <a:rPr lang="en-US" dirty="0" smtClean="0"/>
                  <a:t>data</a:t>
                </a:r>
                <a:endParaRPr lang="en-US" dirty="0"/>
              </a:p>
            </p:txBody>
          </p:sp>
        </p:grpSp>
        <p:grpSp>
          <p:nvGrpSpPr>
            <p:cNvPr id="23" name="Group 35"/>
            <p:cNvGrpSpPr/>
            <p:nvPr/>
          </p:nvGrpSpPr>
          <p:grpSpPr>
            <a:xfrm>
              <a:off x="7437084" y="4998061"/>
              <a:ext cx="1706916" cy="1705529"/>
              <a:chOff x="9332814" y="4998061"/>
              <a:chExt cx="1706916" cy="1705529"/>
            </a:xfrm>
          </p:grpSpPr>
          <p:pic>
            <p:nvPicPr>
              <p:cNvPr id="24" name="Picture 6"/>
              <p:cNvPicPr>
                <a:picLocks noChangeAspect="1"/>
              </p:cNvPicPr>
              <p:nvPr/>
            </p:nvPicPr>
            <p:blipFill>
              <a:blip r:embed="rId3"/>
              <a:stretch>
                <a:fillRect/>
              </a:stretch>
            </p:blipFill>
            <p:spPr>
              <a:xfrm>
                <a:off x="9332814" y="4998061"/>
                <a:ext cx="1382616" cy="1382616"/>
              </a:xfrm>
              <a:prstGeom prst="rect">
                <a:avLst/>
              </a:prstGeom>
            </p:spPr>
          </p:pic>
          <p:sp>
            <p:nvSpPr>
              <p:cNvPr id="25" name="TextBox 18"/>
              <p:cNvSpPr txBox="1"/>
              <p:nvPr/>
            </p:nvSpPr>
            <p:spPr>
              <a:xfrm>
                <a:off x="9332814" y="6334258"/>
                <a:ext cx="1706916" cy="369332"/>
              </a:xfrm>
              <a:prstGeom prst="rect">
                <a:avLst/>
              </a:prstGeom>
              <a:noFill/>
            </p:spPr>
            <p:txBody>
              <a:bodyPr wrap="square" rtlCol="0">
                <a:spAutoFit/>
              </a:bodyPr>
              <a:lstStyle/>
              <a:p>
                <a:r>
                  <a:rPr lang="en-US"/>
                  <a:t>d</a:t>
                </a:r>
                <a:r>
                  <a:rPr lang="en-US" smtClean="0"/>
                  <a:t>ata </a:t>
                </a:r>
                <a:r>
                  <a:rPr lang="en-US" dirty="0" smtClean="0"/>
                  <a:t>owner</a:t>
                </a:r>
                <a:endParaRPr lang="en-US" dirty="0"/>
              </a:p>
            </p:txBody>
          </p:sp>
        </p:grpSp>
        <p:grpSp>
          <p:nvGrpSpPr>
            <p:cNvPr id="26" name="Group 34"/>
            <p:cNvGrpSpPr/>
            <p:nvPr/>
          </p:nvGrpSpPr>
          <p:grpSpPr>
            <a:xfrm>
              <a:off x="466377" y="1226682"/>
              <a:ext cx="1883759" cy="1842355"/>
              <a:chOff x="466377" y="1226682"/>
              <a:chExt cx="1883759" cy="1842355"/>
            </a:xfrm>
          </p:grpSpPr>
          <p:pic>
            <p:nvPicPr>
              <p:cNvPr id="27" name="Picture 5"/>
              <p:cNvPicPr>
                <a:picLocks noChangeAspect="1"/>
              </p:cNvPicPr>
              <p:nvPr/>
            </p:nvPicPr>
            <p:blipFill>
              <a:blip r:embed="rId4"/>
              <a:stretch>
                <a:fillRect/>
              </a:stretch>
            </p:blipFill>
            <p:spPr>
              <a:xfrm>
                <a:off x="466377" y="1226682"/>
                <a:ext cx="1438835" cy="1438835"/>
              </a:xfrm>
              <a:prstGeom prst="rect">
                <a:avLst/>
              </a:prstGeom>
            </p:spPr>
          </p:pic>
          <p:sp>
            <p:nvSpPr>
              <p:cNvPr id="28" name="TextBox 19"/>
              <p:cNvSpPr txBox="1"/>
              <p:nvPr/>
            </p:nvSpPr>
            <p:spPr>
              <a:xfrm>
                <a:off x="643220" y="2699705"/>
                <a:ext cx="1706916" cy="369332"/>
              </a:xfrm>
              <a:prstGeom prst="rect">
                <a:avLst/>
              </a:prstGeom>
              <a:noFill/>
            </p:spPr>
            <p:txBody>
              <a:bodyPr wrap="square" rtlCol="0">
                <a:spAutoFit/>
              </a:bodyPr>
              <a:lstStyle/>
              <a:p>
                <a:r>
                  <a:rPr lang="en-US"/>
                  <a:t>d</a:t>
                </a:r>
                <a:r>
                  <a:rPr lang="en-US" smtClean="0"/>
                  <a:t>ata user</a:t>
                </a:r>
                <a:endParaRPr lang="en-US" dirty="0"/>
              </a:p>
            </p:txBody>
          </p:sp>
        </p:grpSp>
        <p:cxnSp>
          <p:nvCxnSpPr>
            <p:cNvPr id="35" name="Elbow Connector 26"/>
            <p:cNvCxnSpPr/>
            <p:nvPr/>
          </p:nvCxnSpPr>
          <p:spPr bwMode="auto">
            <a:xfrm>
              <a:off x="1839630" y="2618059"/>
              <a:ext cx="2612591" cy="1060233"/>
            </a:xfrm>
            <a:prstGeom prst="bentConnector3">
              <a:avLst/>
            </a:prstGeom>
            <a:solidFill>
              <a:schemeClr val="accent1"/>
            </a:solidFill>
            <a:ln w="28575" cap="flat" cmpd="sng" algn="ctr">
              <a:solidFill>
                <a:srgbClr val="000000"/>
              </a:solidFill>
              <a:prstDash val="solid"/>
              <a:round/>
              <a:headEnd type="triangle"/>
              <a:tailEnd type="triangle"/>
            </a:ln>
            <a:effectLst/>
          </p:spPr>
        </p:cxnSp>
        <p:sp>
          <p:nvSpPr>
            <p:cNvPr id="39" name="Rechteck 38"/>
            <p:cNvSpPr/>
            <p:nvPr/>
          </p:nvSpPr>
          <p:spPr>
            <a:xfrm>
              <a:off x="4265954" y="4420466"/>
              <a:ext cx="1969137" cy="584776"/>
            </a:xfrm>
            <a:prstGeom prst="rect">
              <a:avLst/>
            </a:prstGeom>
          </p:spPr>
          <p:txBody>
            <a:bodyPr wrap="none">
              <a:spAutoFit/>
            </a:bodyPr>
            <a:lstStyle/>
            <a:p>
              <a:r>
                <a:rPr lang="en-US" sz="3200" b="1" i="1" dirty="0" err="1" smtClean="0">
                  <a:solidFill>
                    <a:schemeClr val="tx2"/>
                  </a:solidFill>
                </a:rPr>
                <a:t>ShareDB</a:t>
              </a:r>
              <a:endParaRPr lang="en-US" sz="3200" b="1" i="1" dirty="0">
                <a:solidFill>
                  <a:schemeClr val="tx2"/>
                </a:solidFill>
              </a:endParaRPr>
            </a:p>
          </p:txBody>
        </p:sp>
      </p:grpSp>
    </p:spTree>
    <p:extLst>
      <p:ext uri="{BB962C8B-B14F-4D97-AF65-F5344CB8AC3E}">
        <p14:creationId xmlns:p14="http://schemas.microsoft.com/office/powerpoint/2010/main" val="7617715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uppierung 40"/>
          <p:cNvGrpSpPr/>
          <p:nvPr/>
        </p:nvGrpSpPr>
        <p:grpSpPr>
          <a:xfrm>
            <a:off x="466377" y="1226682"/>
            <a:ext cx="8677623" cy="5476908"/>
            <a:chOff x="466377" y="1226682"/>
            <a:chExt cx="8677623" cy="5476908"/>
          </a:xfrm>
        </p:grpSpPr>
        <p:pic>
          <p:nvPicPr>
            <p:cNvPr id="42" name="Picture 4"/>
            <p:cNvPicPr>
              <a:picLocks noChangeAspect="1"/>
            </p:cNvPicPr>
            <p:nvPr/>
          </p:nvPicPr>
          <p:blipFill>
            <a:blip r:embed="rId2"/>
            <a:stretch>
              <a:fillRect/>
            </a:stretch>
          </p:blipFill>
          <p:spPr>
            <a:xfrm>
              <a:off x="4604621" y="2913678"/>
              <a:ext cx="1240579" cy="1529229"/>
            </a:xfrm>
            <a:prstGeom prst="rect">
              <a:avLst/>
            </a:prstGeom>
          </p:spPr>
        </p:pic>
        <p:cxnSp>
          <p:nvCxnSpPr>
            <p:cNvPr id="43" name="Elbow Connector 10"/>
            <p:cNvCxnSpPr>
              <a:stCxn id="51" idx="1"/>
              <a:endCxn id="42" idx="3"/>
            </p:cNvCxnSpPr>
            <p:nvPr/>
          </p:nvCxnSpPr>
          <p:spPr bwMode="auto">
            <a:xfrm rot="10800000">
              <a:off x="5845200" y="3678293"/>
              <a:ext cx="1591884" cy="2011076"/>
            </a:xfrm>
            <a:prstGeom prst="bentConnector3">
              <a:avLst>
                <a:gd name="adj1" fmla="val 50000"/>
              </a:avLst>
            </a:prstGeom>
            <a:solidFill>
              <a:schemeClr val="accent1"/>
            </a:solidFill>
            <a:ln w="28575" cap="flat" cmpd="sng" algn="ctr">
              <a:solidFill>
                <a:srgbClr val="000000"/>
              </a:solidFill>
              <a:prstDash val="solid"/>
              <a:round/>
              <a:headEnd type="none" w="med" len="med"/>
              <a:tailEnd type="triangle"/>
            </a:ln>
            <a:effectLst/>
          </p:spPr>
        </p:cxnSp>
        <p:grpSp>
          <p:nvGrpSpPr>
            <p:cNvPr id="44" name="Group 36"/>
            <p:cNvGrpSpPr/>
            <p:nvPr/>
          </p:nvGrpSpPr>
          <p:grpSpPr>
            <a:xfrm>
              <a:off x="7794885" y="2986987"/>
              <a:ext cx="1041816" cy="1749468"/>
              <a:chOff x="7794885" y="2986987"/>
              <a:chExt cx="1041816" cy="1749468"/>
            </a:xfrm>
          </p:grpSpPr>
          <p:sp>
            <p:nvSpPr>
              <p:cNvPr id="53" name="Rectangle 13"/>
              <p:cNvSpPr/>
              <p:nvPr/>
            </p:nvSpPr>
            <p:spPr bwMode="auto">
              <a:xfrm>
                <a:off x="7794885" y="2986987"/>
                <a:ext cx="584616" cy="884420"/>
              </a:xfrm>
              <a:prstGeom prst="rect">
                <a:avLst/>
              </a:prstGeom>
              <a:solidFill>
                <a:schemeClr val="tx2"/>
              </a:solidFill>
              <a:ln w="28575" cap="flat" cmpd="sng" algn="ctr">
                <a:solidFill>
                  <a:srgbClr val="000000"/>
                </a:solidFill>
                <a:prstDash val="solid"/>
                <a:round/>
                <a:headEnd type="none" w="med" len="med"/>
                <a:tailEnd type="triangle" w="med" len="lg"/>
              </a:ln>
              <a:effectLst/>
            </p:spPr>
            <p:txBody>
              <a:bodyPr vert="horz" wrap="none" lIns="64008" tIns="27432" rIns="64008" bIns="27432" numCol="1" rtlCol="0" anchor="ctr" anchorCtr="0" compatLnSpc="1">
                <a:prstTxWarp prst="textNoShape">
                  <a:avLst/>
                </a:prstTxWarp>
                <a:spAutoFit/>
              </a:bodyPr>
              <a:lstStyle/>
              <a:p>
                <a:pPr marL="0" marR="0" indent="0" algn="l" defTabSz="914400" rtl="0" eaLnBrk="0" fontAlgn="base" latinLnBrk="0" hangingPunct="0">
                  <a:lnSpc>
                    <a:spcPct val="85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Helvetica" pitchFamily="-108" charset="0"/>
                </a:endParaRPr>
              </a:p>
            </p:txBody>
          </p:sp>
          <p:sp>
            <p:nvSpPr>
              <p:cNvPr id="54" name="Rectangle 14"/>
              <p:cNvSpPr/>
              <p:nvPr/>
            </p:nvSpPr>
            <p:spPr bwMode="auto">
              <a:xfrm>
                <a:off x="7947285" y="3139387"/>
                <a:ext cx="584616" cy="884420"/>
              </a:xfrm>
              <a:prstGeom prst="rect">
                <a:avLst/>
              </a:prstGeom>
              <a:solidFill>
                <a:schemeClr val="tx2"/>
              </a:solidFill>
              <a:ln w="28575" cap="flat" cmpd="sng" algn="ctr">
                <a:solidFill>
                  <a:srgbClr val="000000"/>
                </a:solidFill>
                <a:prstDash val="solid"/>
                <a:round/>
                <a:headEnd type="none" w="med" len="med"/>
                <a:tailEnd type="triangle" w="med" len="lg"/>
              </a:ln>
              <a:effectLst/>
            </p:spPr>
            <p:txBody>
              <a:bodyPr vert="horz" wrap="none" lIns="64008" tIns="27432" rIns="64008" bIns="27432" numCol="1" rtlCol="0" anchor="ctr" anchorCtr="0" compatLnSpc="1">
                <a:prstTxWarp prst="textNoShape">
                  <a:avLst/>
                </a:prstTxWarp>
                <a:spAutoFit/>
              </a:bodyPr>
              <a:lstStyle/>
              <a:p>
                <a:pPr marL="0" marR="0" indent="0" algn="l" defTabSz="914400" rtl="0" eaLnBrk="0" fontAlgn="base" latinLnBrk="0" hangingPunct="0">
                  <a:lnSpc>
                    <a:spcPct val="85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Helvetica" pitchFamily="-108" charset="0"/>
                </a:endParaRPr>
              </a:p>
            </p:txBody>
          </p:sp>
          <p:sp>
            <p:nvSpPr>
              <p:cNvPr id="55" name="Rectangle 15"/>
              <p:cNvSpPr/>
              <p:nvPr/>
            </p:nvSpPr>
            <p:spPr bwMode="auto">
              <a:xfrm>
                <a:off x="8099685" y="3291787"/>
                <a:ext cx="584616" cy="884420"/>
              </a:xfrm>
              <a:prstGeom prst="rect">
                <a:avLst/>
              </a:prstGeom>
              <a:solidFill>
                <a:schemeClr val="tx2"/>
              </a:solidFill>
              <a:ln w="28575" cap="flat" cmpd="sng" algn="ctr">
                <a:solidFill>
                  <a:srgbClr val="000000"/>
                </a:solidFill>
                <a:prstDash val="solid"/>
                <a:round/>
                <a:headEnd type="none" w="med" len="med"/>
                <a:tailEnd type="triangle" w="med" len="lg"/>
              </a:ln>
              <a:effectLst/>
            </p:spPr>
            <p:txBody>
              <a:bodyPr vert="horz" wrap="none" lIns="64008" tIns="27432" rIns="64008" bIns="27432" numCol="1" rtlCol="0" anchor="ctr" anchorCtr="0" compatLnSpc="1">
                <a:prstTxWarp prst="textNoShape">
                  <a:avLst/>
                </a:prstTxWarp>
                <a:spAutoFit/>
              </a:bodyPr>
              <a:lstStyle/>
              <a:p>
                <a:pPr marL="0" marR="0" indent="0" algn="l" defTabSz="914400" rtl="0" eaLnBrk="0" fontAlgn="base" latinLnBrk="0" hangingPunct="0">
                  <a:lnSpc>
                    <a:spcPct val="85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Helvetica" pitchFamily="-108" charset="0"/>
                </a:endParaRPr>
              </a:p>
            </p:txBody>
          </p:sp>
          <p:sp>
            <p:nvSpPr>
              <p:cNvPr id="56" name="Rectangle 16"/>
              <p:cNvSpPr/>
              <p:nvPr/>
            </p:nvSpPr>
            <p:spPr bwMode="auto">
              <a:xfrm>
                <a:off x="8252085" y="3444187"/>
                <a:ext cx="584616" cy="884420"/>
              </a:xfrm>
              <a:prstGeom prst="rect">
                <a:avLst/>
              </a:prstGeom>
              <a:solidFill>
                <a:schemeClr val="tx2"/>
              </a:solidFill>
              <a:ln w="28575" cap="flat" cmpd="sng" algn="ctr">
                <a:solidFill>
                  <a:srgbClr val="000000"/>
                </a:solidFill>
                <a:prstDash val="solid"/>
                <a:round/>
                <a:headEnd type="none" w="med" len="med"/>
                <a:tailEnd type="triangle" w="med" len="lg"/>
              </a:ln>
              <a:effectLst/>
            </p:spPr>
            <p:txBody>
              <a:bodyPr vert="horz" wrap="none" lIns="64008" tIns="27432" rIns="64008" bIns="27432" numCol="1" rtlCol="0" anchor="ctr" anchorCtr="0" compatLnSpc="1">
                <a:prstTxWarp prst="textNoShape">
                  <a:avLst/>
                </a:prstTxWarp>
                <a:spAutoFit/>
              </a:bodyPr>
              <a:lstStyle/>
              <a:p>
                <a:pPr marL="0" marR="0" indent="0" algn="l" defTabSz="914400" rtl="0" eaLnBrk="0" fontAlgn="base" latinLnBrk="0" hangingPunct="0">
                  <a:lnSpc>
                    <a:spcPct val="85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Helvetica" pitchFamily="-108" charset="0"/>
                </a:endParaRPr>
              </a:p>
            </p:txBody>
          </p:sp>
          <p:sp>
            <p:nvSpPr>
              <p:cNvPr id="57" name="TextBox 17"/>
              <p:cNvSpPr txBox="1"/>
              <p:nvPr/>
            </p:nvSpPr>
            <p:spPr>
              <a:xfrm>
                <a:off x="8176497" y="4367123"/>
                <a:ext cx="660204" cy="369332"/>
              </a:xfrm>
              <a:prstGeom prst="rect">
                <a:avLst/>
              </a:prstGeom>
              <a:noFill/>
            </p:spPr>
            <p:txBody>
              <a:bodyPr wrap="square" rtlCol="0">
                <a:spAutoFit/>
              </a:bodyPr>
              <a:lstStyle/>
              <a:p>
                <a:r>
                  <a:rPr lang="en-US" dirty="0" smtClean="0"/>
                  <a:t>data</a:t>
                </a:r>
                <a:endParaRPr lang="en-US" dirty="0"/>
              </a:p>
            </p:txBody>
          </p:sp>
        </p:grpSp>
        <p:grpSp>
          <p:nvGrpSpPr>
            <p:cNvPr id="45" name="Group 35"/>
            <p:cNvGrpSpPr/>
            <p:nvPr/>
          </p:nvGrpSpPr>
          <p:grpSpPr>
            <a:xfrm>
              <a:off x="7437084" y="4998061"/>
              <a:ext cx="1706916" cy="1705529"/>
              <a:chOff x="9332814" y="4998061"/>
              <a:chExt cx="1706916" cy="1705529"/>
            </a:xfrm>
          </p:grpSpPr>
          <p:pic>
            <p:nvPicPr>
              <p:cNvPr id="51" name="Picture 6"/>
              <p:cNvPicPr>
                <a:picLocks noChangeAspect="1"/>
              </p:cNvPicPr>
              <p:nvPr/>
            </p:nvPicPr>
            <p:blipFill>
              <a:blip r:embed="rId3"/>
              <a:stretch>
                <a:fillRect/>
              </a:stretch>
            </p:blipFill>
            <p:spPr>
              <a:xfrm>
                <a:off x="9332814" y="4998061"/>
                <a:ext cx="1382616" cy="1382616"/>
              </a:xfrm>
              <a:prstGeom prst="rect">
                <a:avLst/>
              </a:prstGeom>
            </p:spPr>
          </p:pic>
          <p:sp>
            <p:nvSpPr>
              <p:cNvPr id="52" name="TextBox 18"/>
              <p:cNvSpPr txBox="1"/>
              <p:nvPr/>
            </p:nvSpPr>
            <p:spPr>
              <a:xfrm>
                <a:off x="9332814" y="6334258"/>
                <a:ext cx="1706916" cy="369332"/>
              </a:xfrm>
              <a:prstGeom prst="rect">
                <a:avLst/>
              </a:prstGeom>
              <a:noFill/>
            </p:spPr>
            <p:txBody>
              <a:bodyPr wrap="square" rtlCol="0">
                <a:spAutoFit/>
              </a:bodyPr>
              <a:lstStyle/>
              <a:p>
                <a:r>
                  <a:rPr lang="en-US"/>
                  <a:t>d</a:t>
                </a:r>
                <a:r>
                  <a:rPr lang="en-US" smtClean="0"/>
                  <a:t>ata </a:t>
                </a:r>
                <a:r>
                  <a:rPr lang="en-US" dirty="0" smtClean="0"/>
                  <a:t>owner</a:t>
                </a:r>
                <a:endParaRPr lang="en-US" dirty="0"/>
              </a:p>
            </p:txBody>
          </p:sp>
        </p:grpSp>
        <p:grpSp>
          <p:nvGrpSpPr>
            <p:cNvPr id="46" name="Group 34"/>
            <p:cNvGrpSpPr/>
            <p:nvPr/>
          </p:nvGrpSpPr>
          <p:grpSpPr>
            <a:xfrm>
              <a:off x="466377" y="1226682"/>
              <a:ext cx="1883759" cy="1842355"/>
              <a:chOff x="466377" y="1226682"/>
              <a:chExt cx="1883759" cy="1842355"/>
            </a:xfrm>
          </p:grpSpPr>
          <p:pic>
            <p:nvPicPr>
              <p:cNvPr id="49" name="Picture 5"/>
              <p:cNvPicPr>
                <a:picLocks noChangeAspect="1"/>
              </p:cNvPicPr>
              <p:nvPr/>
            </p:nvPicPr>
            <p:blipFill>
              <a:blip r:embed="rId4"/>
              <a:stretch>
                <a:fillRect/>
              </a:stretch>
            </p:blipFill>
            <p:spPr>
              <a:xfrm>
                <a:off x="466377" y="1226682"/>
                <a:ext cx="1438835" cy="1438835"/>
              </a:xfrm>
              <a:prstGeom prst="rect">
                <a:avLst/>
              </a:prstGeom>
            </p:spPr>
          </p:pic>
          <p:sp>
            <p:nvSpPr>
              <p:cNvPr id="50" name="TextBox 19"/>
              <p:cNvSpPr txBox="1"/>
              <p:nvPr/>
            </p:nvSpPr>
            <p:spPr>
              <a:xfrm>
                <a:off x="643220" y="2699705"/>
                <a:ext cx="1706916" cy="369332"/>
              </a:xfrm>
              <a:prstGeom prst="rect">
                <a:avLst/>
              </a:prstGeom>
              <a:noFill/>
            </p:spPr>
            <p:txBody>
              <a:bodyPr wrap="square" rtlCol="0">
                <a:spAutoFit/>
              </a:bodyPr>
              <a:lstStyle/>
              <a:p>
                <a:r>
                  <a:rPr lang="en-US"/>
                  <a:t>d</a:t>
                </a:r>
                <a:r>
                  <a:rPr lang="en-US" smtClean="0"/>
                  <a:t>ata user</a:t>
                </a:r>
                <a:endParaRPr lang="en-US" dirty="0"/>
              </a:p>
            </p:txBody>
          </p:sp>
        </p:grpSp>
        <p:cxnSp>
          <p:nvCxnSpPr>
            <p:cNvPr id="47" name="Elbow Connector 26"/>
            <p:cNvCxnSpPr/>
            <p:nvPr/>
          </p:nvCxnSpPr>
          <p:spPr bwMode="auto">
            <a:xfrm>
              <a:off x="1839630" y="2618059"/>
              <a:ext cx="2612591" cy="1060233"/>
            </a:xfrm>
            <a:prstGeom prst="bentConnector3">
              <a:avLst/>
            </a:prstGeom>
            <a:solidFill>
              <a:schemeClr val="accent1"/>
            </a:solidFill>
            <a:ln w="28575" cap="flat" cmpd="sng" algn="ctr">
              <a:solidFill>
                <a:srgbClr val="000000"/>
              </a:solidFill>
              <a:prstDash val="solid"/>
              <a:round/>
              <a:headEnd type="triangle"/>
              <a:tailEnd type="triangle"/>
            </a:ln>
            <a:effectLst/>
          </p:spPr>
        </p:cxnSp>
        <p:sp>
          <p:nvSpPr>
            <p:cNvPr id="48" name="Rechteck 47"/>
            <p:cNvSpPr/>
            <p:nvPr/>
          </p:nvSpPr>
          <p:spPr>
            <a:xfrm>
              <a:off x="4265954" y="4420466"/>
              <a:ext cx="1969137" cy="584776"/>
            </a:xfrm>
            <a:prstGeom prst="rect">
              <a:avLst/>
            </a:prstGeom>
          </p:spPr>
          <p:txBody>
            <a:bodyPr wrap="none">
              <a:spAutoFit/>
            </a:bodyPr>
            <a:lstStyle/>
            <a:p>
              <a:r>
                <a:rPr lang="en-US" sz="3200" b="1" i="1" dirty="0" err="1" smtClean="0">
                  <a:solidFill>
                    <a:schemeClr val="tx2"/>
                  </a:solidFill>
                </a:rPr>
                <a:t>ShareDB</a:t>
              </a:r>
              <a:endParaRPr lang="en-US" sz="3200" b="1" i="1" dirty="0">
                <a:solidFill>
                  <a:schemeClr val="tx2"/>
                </a:solidFill>
              </a:endParaRPr>
            </a:p>
          </p:txBody>
        </p:sp>
      </p:grpSp>
      <p:sp>
        <p:nvSpPr>
          <p:cNvPr id="2" name="Titel 1"/>
          <p:cNvSpPr>
            <a:spLocks noGrp="1"/>
          </p:cNvSpPr>
          <p:nvPr>
            <p:ph type="title"/>
          </p:nvPr>
        </p:nvSpPr>
        <p:spPr/>
        <p:txBody>
          <a:bodyPr>
            <a:normAutofit fontScale="90000"/>
          </a:bodyPr>
          <a:lstStyle/>
          <a:p>
            <a:r>
              <a:rPr lang="en-US" dirty="0" smtClean="0"/>
              <a:t>HIPAA: Interactive DE-identification</a:t>
            </a:r>
            <a:endParaRPr lang="en-US" dirty="0"/>
          </a:p>
        </p:txBody>
      </p:sp>
      <p:pic>
        <p:nvPicPr>
          <p:cNvPr id="5" name="Picture 4"/>
          <p:cNvPicPr>
            <a:picLocks noChangeAspect="1"/>
          </p:cNvPicPr>
          <p:nvPr/>
        </p:nvPicPr>
        <p:blipFill>
          <a:blip r:embed="rId5"/>
          <a:stretch>
            <a:fillRect/>
          </a:stretch>
        </p:blipFill>
        <p:spPr>
          <a:xfrm>
            <a:off x="160866" y="1278466"/>
            <a:ext cx="8463267" cy="3801533"/>
          </a:xfrm>
          <a:prstGeom prst="rect">
            <a:avLst/>
          </a:prstGeom>
        </p:spPr>
      </p:pic>
      <p:pic>
        <p:nvPicPr>
          <p:cNvPr id="7" name="Bild 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555750" y="1168399"/>
            <a:ext cx="622301" cy="622301"/>
          </a:xfrm>
          <a:prstGeom prst="rect">
            <a:avLst/>
          </a:prstGeom>
        </p:spPr>
      </p:pic>
      <p:pic>
        <p:nvPicPr>
          <p:cNvPr id="8" name="Bild 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164421" y="1151466"/>
            <a:ext cx="622301" cy="622301"/>
          </a:xfrm>
          <a:prstGeom prst="rect">
            <a:avLst/>
          </a:prstGeom>
        </p:spPr>
      </p:pic>
      <p:pic>
        <p:nvPicPr>
          <p:cNvPr id="9" name="Bild 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800600" y="1185332"/>
            <a:ext cx="622301" cy="622301"/>
          </a:xfrm>
          <a:prstGeom prst="rect">
            <a:avLst/>
          </a:prstGeom>
        </p:spPr>
      </p:pic>
      <p:pic>
        <p:nvPicPr>
          <p:cNvPr id="10" name="Bild 9"/>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160684" y="4148667"/>
            <a:ext cx="338666" cy="338666"/>
          </a:xfrm>
          <a:prstGeom prst="rect">
            <a:avLst/>
          </a:prstGeom>
        </p:spPr>
      </p:pic>
      <p:pic>
        <p:nvPicPr>
          <p:cNvPr id="11" name="Bild 10"/>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160684" y="1739901"/>
            <a:ext cx="338666" cy="338666"/>
          </a:xfrm>
          <a:prstGeom prst="rect">
            <a:avLst/>
          </a:prstGeom>
        </p:spPr>
      </p:pic>
      <p:pic>
        <p:nvPicPr>
          <p:cNvPr id="12" name="Bild 11"/>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24935" y="1244600"/>
            <a:ext cx="618066" cy="618066"/>
          </a:xfrm>
          <a:prstGeom prst="rect">
            <a:avLst/>
          </a:prstGeom>
        </p:spPr>
      </p:pic>
      <p:pic>
        <p:nvPicPr>
          <p:cNvPr id="13" name="Bild 12"/>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892802" y="1244600"/>
            <a:ext cx="618066" cy="618066"/>
          </a:xfrm>
          <a:prstGeom prst="rect">
            <a:avLst/>
          </a:prstGeom>
        </p:spPr>
      </p:pic>
      <p:pic>
        <p:nvPicPr>
          <p:cNvPr id="14" name="Bild 13"/>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280400" y="1227667"/>
            <a:ext cx="618066" cy="618066"/>
          </a:xfrm>
          <a:prstGeom prst="rect">
            <a:avLst/>
          </a:prstGeom>
        </p:spPr>
      </p:pic>
      <p:pic>
        <p:nvPicPr>
          <p:cNvPr id="15" name="Bild 14"/>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211483" y="1219198"/>
            <a:ext cx="622301" cy="622301"/>
          </a:xfrm>
          <a:prstGeom prst="rect">
            <a:avLst/>
          </a:prstGeom>
        </p:spPr>
      </p:pic>
    </p:spTree>
    <p:extLst>
      <p:ext uri="{BB962C8B-B14F-4D97-AF65-F5344CB8AC3E}">
        <p14:creationId xmlns:p14="http://schemas.microsoft.com/office/powerpoint/2010/main" val="19618784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HIPAA: Interactive DE-identification</a:t>
            </a:r>
          </a:p>
        </p:txBody>
      </p:sp>
      <p:grpSp>
        <p:nvGrpSpPr>
          <p:cNvPr id="40" name="Gruppierung 39"/>
          <p:cNvGrpSpPr/>
          <p:nvPr/>
        </p:nvGrpSpPr>
        <p:grpSpPr>
          <a:xfrm>
            <a:off x="466377" y="1226682"/>
            <a:ext cx="8677623" cy="5476908"/>
            <a:chOff x="466377" y="1226682"/>
            <a:chExt cx="8677623" cy="5476908"/>
          </a:xfrm>
        </p:grpSpPr>
        <p:pic>
          <p:nvPicPr>
            <p:cNvPr id="15" name="Picture 4"/>
            <p:cNvPicPr>
              <a:picLocks noChangeAspect="1"/>
            </p:cNvPicPr>
            <p:nvPr/>
          </p:nvPicPr>
          <p:blipFill>
            <a:blip r:embed="rId2"/>
            <a:stretch>
              <a:fillRect/>
            </a:stretch>
          </p:blipFill>
          <p:spPr>
            <a:xfrm>
              <a:off x="4604621" y="2913678"/>
              <a:ext cx="1240579" cy="1529229"/>
            </a:xfrm>
            <a:prstGeom prst="rect">
              <a:avLst/>
            </a:prstGeom>
          </p:spPr>
        </p:pic>
        <p:cxnSp>
          <p:nvCxnSpPr>
            <p:cNvPr id="16" name="Elbow Connector 10"/>
            <p:cNvCxnSpPr>
              <a:stCxn id="24" idx="1"/>
              <a:endCxn id="15" idx="3"/>
            </p:cNvCxnSpPr>
            <p:nvPr/>
          </p:nvCxnSpPr>
          <p:spPr bwMode="auto">
            <a:xfrm rot="10800000">
              <a:off x="5845200" y="3678293"/>
              <a:ext cx="1591884" cy="2011076"/>
            </a:xfrm>
            <a:prstGeom prst="bentConnector3">
              <a:avLst>
                <a:gd name="adj1" fmla="val 50000"/>
              </a:avLst>
            </a:prstGeom>
            <a:solidFill>
              <a:schemeClr val="accent1"/>
            </a:solidFill>
            <a:ln w="28575" cap="flat" cmpd="sng" algn="ctr">
              <a:solidFill>
                <a:srgbClr val="000000"/>
              </a:solidFill>
              <a:prstDash val="solid"/>
              <a:round/>
              <a:headEnd type="none" w="med" len="med"/>
              <a:tailEnd type="triangle"/>
            </a:ln>
            <a:effectLst/>
          </p:spPr>
        </p:cxnSp>
        <p:grpSp>
          <p:nvGrpSpPr>
            <p:cNvPr id="17" name="Group 36"/>
            <p:cNvGrpSpPr/>
            <p:nvPr/>
          </p:nvGrpSpPr>
          <p:grpSpPr>
            <a:xfrm>
              <a:off x="7794885" y="2986987"/>
              <a:ext cx="1041816" cy="1749468"/>
              <a:chOff x="7794885" y="2986987"/>
              <a:chExt cx="1041816" cy="1749468"/>
            </a:xfrm>
          </p:grpSpPr>
          <p:sp>
            <p:nvSpPr>
              <p:cNvPr id="18" name="Rectangle 13"/>
              <p:cNvSpPr/>
              <p:nvPr/>
            </p:nvSpPr>
            <p:spPr bwMode="auto">
              <a:xfrm>
                <a:off x="7794885" y="2986987"/>
                <a:ext cx="584616" cy="884420"/>
              </a:xfrm>
              <a:prstGeom prst="rect">
                <a:avLst/>
              </a:prstGeom>
              <a:solidFill>
                <a:schemeClr val="tx2"/>
              </a:solidFill>
              <a:ln w="28575" cap="flat" cmpd="sng" algn="ctr">
                <a:solidFill>
                  <a:srgbClr val="000000"/>
                </a:solidFill>
                <a:prstDash val="solid"/>
                <a:round/>
                <a:headEnd type="none" w="med" len="med"/>
                <a:tailEnd type="triangle" w="med" len="lg"/>
              </a:ln>
              <a:effectLst/>
            </p:spPr>
            <p:txBody>
              <a:bodyPr vert="horz" wrap="none" lIns="64008" tIns="27432" rIns="64008" bIns="27432" numCol="1" rtlCol="0" anchor="ctr" anchorCtr="0" compatLnSpc="1">
                <a:prstTxWarp prst="textNoShape">
                  <a:avLst/>
                </a:prstTxWarp>
                <a:spAutoFit/>
              </a:bodyPr>
              <a:lstStyle/>
              <a:p>
                <a:pPr marL="0" marR="0" indent="0" algn="l" defTabSz="914400" rtl="0" eaLnBrk="0" fontAlgn="base" latinLnBrk="0" hangingPunct="0">
                  <a:lnSpc>
                    <a:spcPct val="85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Helvetica" pitchFamily="-108" charset="0"/>
                </a:endParaRPr>
              </a:p>
            </p:txBody>
          </p:sp>
          <p:sp>
            <p:nvSpPr>
              <p:cNvPr id="19" name="Rectangle 14"/>
              <p:cNvSpPr/>
              <p:nvPr/>
            </p:nvSpPr>
            <p:spPr bwMode="auto">
              <a:xfrm>
                <a:off x="7947285" y="3139387"/>
                <a:ext cx="584616" cy="884420"/>
              </a:xfrm>
              <a:prstGeom prst="rect">
                <a:avLst/>
              </a:prstGeom>
              <a:solidFill>
                <a:schemeClr val="tx2"/>
              </a:solidFill>
              <a:ln w="28575" cap="flat" cmpd="sng" algn="ctr">
                <a:solidFill>
                  <a:srgbClr val="000000"/>
                </a:solidFill>
                <a:prstDash val="solid"/>
                <a:round/>
                <a:headEnd type="none" w="med" len="med"/>
                <a:tailEnd type="triangle" w="med" len="lg"/>
              </a:ln>
              <a:effectLst/>
            </p:spPr>
            <p:txBody>
              <a:bodyPr vert="horz" wrap="none" lIns="64008" tIns="27432" rIns="64008" bIns="27432" numCol="1" rtlCol="0" anchor="ctr" anchorCtr="0" compatLnSpc="1">
                <a:prstTxWarp prst="textNoShape">
                  <a:avLst/>
                </a:prstTxWarp>
                <a:spAutoFit/>
              </a:bodyPr>
              <a:lstStyle/>
              <a:p>
                <a:pPr marL="0" marR="0" indent="0" algn="l" defTabSz="914400" rtl="0" eaLnBrk="0" fontAlgn="base" latinLnBrk="0" hangingPunct="0">
                  <a:lnSpc>
                    <a:spcPct val="85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Helvetica" pitchFamily="-108" charset="0"/>
                </a:endParaRPr>
              </a:p>
            </p:txBody>
          </p:sp>
          <p:sp>
            <p:nvSpPr>
              <p:cNvPr id="20" name="Rectangle 15"/>
              <p:cNvSpPr/>
              <p:nvPr/>
            </p:nvSpPr>
            <p:spPr bwMode="auto">
              <a:xfrm>
                <a:off x="8099685" y="3291787"/>
                <a:ext cx="584616" cy="884420"/>
              </a:xfrm>
              <a:prstGeom prst="rect">
                <a:avLst/>
              </a:prstGeom>
              <a:solidFill>
                <a:schemeClr val="tx2"/>
              </a:solidFill>
              <a:ln w="28575" cap="flat" cmpd="sng" algn="ctr">
                <a:solidFill>
                  <a:srgbClr val="000000"/>
                </a:solidFill>
                <a:prstDash val="solid"/>
                <a:round/>
                <a:headEnd type="none" w="med" len="med"/>
                <a:tailEnd type="triangle" w="med" len="lg"/>
              </a:ln>
              <a:effectLst/>
            </p:spPr>
            <p:txBody>
              <a:bodyPr vert="horz" wrap="none" lIns="64008" tIns="27432" rIns="64008" bIns="27432" numCol="1" rtlCol="0" anchor="ctr" anchorCtr="0" compatLnSpc="1">
                <a:prstTxWarp prst="textNoShape">
                  <a:avLst/>
                </a:prstTxWarp>
                <a:spAutoFit/>
              </a:bodyPr>
              <a:lstStyle/>
              <a:p>
                <a:pPr marL="0" marR="0" indent="0" algn="l" defTabSz="914400" rtl="0" eaLnBrk="0" fontAlgn="base" latinLnBrk="0" hangingPunct="0">
                  <a:lnSpc>
                    <a:spcPct val="85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Helvetica" pitchFamily="-108" charset="0"/>
                </a:endParaRPr>
              </a:p>
            </p:txBody>
          </p:sp>
          <p:sp>
            <p:nvSpPr>
              <p:cNvPr id="21" name="Rectangle 16"/>
              <p:cNvSpPr/>
              <p:nvPr/>
            </p:nvSpPr>
            <p:spPr bwMode="auto">
              <a:xfrm>
                <a:off x="8252085" y="3444187"/>
                <a:ext cx="584616" cy="884420"/>
              </a:xfrm>
              <a:prstGeom prst="rect">
                <a:avLst/>
              </a:prstGeom>
              <a:solidFill>
                <a:schemeClr val="tx2"/>
              </a:solidFill>
              <a:ln w="28575" cap="flat" cmpd="sng" algn="ctr">
                <a:solidFill>
                  <a:srgbClr val="000000"/>
                </a:solidFill>
                <a:prstDash val="solid"/>
                <a:round/>
                <a:headEnd type="none" w="med" len="med"/>
                <a:tailEnd type="triangle" w="med" len="lg"/>
              </a:ln>
              <a:effectLst/>
            </p:spPr>
            <p:txBody>
              <a:bodyPr vert="horz" wrap="none" lIns="64008" tIns="27432" rIns="64008" bIns="27432" numCol="1" rtlCol="0" anchor="ctr" anchorCtr="0" compatLnSpc="1">
                <a:prstTxWarp prst="textNoShape">
                  <a:avLst/>
                </a:prstTxWarp>
                <a:spAutoFit/>
              </a:bodyPr>
              <a:lstStyle/>
              <a:p>
                <a:pPr marL="0" marR="0" indent="0" algn="l" defTabSz="914400" rtl="0" eaLnBrk="0" fontAlgn="base" latinLnBrk="0" hangingPunct="0">
                  <a:lnSpc>
                    <a:spcPct val="85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Helvetica" pitchFamily="-108" charset="0"/>
                </a:endParaRPr>
              </a:p>
            </p:txBody>
          </p:sp>
          <p:sp>
            <p:nvSpPr>
              <p:cNvPr id="22" name="TextBox 17"/>
              <p:cNvSpPr txBox="1"/>
              <p:nvPr/>
            </p:nvSpPr>
            <p:spPr>
              <a:xfrm>
                <a:off x="8176497" y="4367123"/>
                <a:ext cx="660204" cy="369332"/>
              </a:xfrm>
              <a:prstGeom prst="rect">
                <a:avLst/>
              </a:prstGeom>
              <a:noFill/>
            </p:spPr>
            <p:txBody>
              <a:bodyPr wrap="square" rtlCol="0">
                <a:spAutoFit/>
              </a:bodyPr>
              <a:lstStyle/>
              <a:p>
                <a:r>
                  <a:rPr lang="en-US" dirty="0" smtClean="0"/>
                  <a:t>data</a:t>
                </a:r>
                <a:endParaRPr lang="en-US" dirty="0"/>
              </a:p>
            </p:txBody>
          </p:sp>
        </p:grpSp>
        <p:grpSp>
          <p:nvGrpSpPr>
            <p:cNvPr id="23" name="Group 35"/>
            <p:cNvGrpSpPr/>
            <p:nvPr/>
          </p:nvGrpSpPr>
          <p:grpSpPr>
            <a:xfrm>
              <a:off x="7437084" y="4998061"/>
              <a:ext cx="1706916" cy="1705529"/>
              <a:chOff x="9332814" y="4998061"/>
              <a:chExt cx="1706916" cy="1705529"/>
            </a:xfrm>
          </p:grpSpPr>
          <p:pic>
            <p:nvPicPr>
              <p:cNvPr id="24" name="Picture 6"/>
              <p:cNvPicPr>
                <a:picLocks noChangeAspect="1"/>
              </p:cNvPicPr>
              <p:nvPr/>
            </p:nvPicPr>
            <p:blipFill>
              <a:blip r:embed="rId3"/>
              <a:stretch>
                <a:fillRect/>
              </a:stretch>
            </p:blipFill>
            <p:spPr>
              <a:xfrm>
                <a:off x="9332814" y="4998061"/>
                <a:ext cx="1382616" cy="1382616"/>
              </a:xfrm>
              <a:prstGeom prst="rect">
                <a:avLst/>
              </a:prstGeom>
            </p:spPr>
          </p:pic>
          <p:sp>
            <p:nvSpPr>
              <p:cNvPr id="25" name="TextBox 18"/>
              <p:cNvSpPr txBox="1"/>
              <p:nvPr/>
            </p:nvSpPr>
            <p:spPr>
              <a:xfrm>
                <a:off x="9332814" y="6334258"/>
                <a:ext cx="1706916" cy="369332"/>
              </a:xfrm>
              <a:prstGeom prst="rect">
                <a:avLst/>
              </a:prstGeom>
              <a:noFill/>
            </p:spPr>
            <p:txBody>
              <a:bodyPr wrap="square" rtlCol="0">
                <a:spAutoFit/>
              </a:bodyPr>
              <a:lstStyle/>
              <a:p>
                <a:r>
                  <a:rPr lang="en-US"/>
                  <a:t>d</a:t>
                </a:r>
                <a:r>
                  <a:rPr lang="en-US" smtClean="0"/>
                  <a:t>ata </a:t>
                </a:r>
                <a:r>
                  <a:rPr lang="en-US" dirty="0" smtClean="0"/>
                  <a:t>owner</a:t>
                </a:r>
                <a:endParaRPr lang="en-US" dirty="0"/>
              </a:p>
            </p:txBody>
          </p:sp>
        </p:grpSp>
        <p:grpSp>
          <p:nvGrpSpPr>
            <p:cNvPr id="26" name="Group 34"/>
            <p:cNvGrpSpPr/>
            <p:nvPr/>
          </p:nvGrpSpPr>
          <p:grpSpPr>
            <a:xfrm>
              <a:off x="466377" y="1226682"/>
              <a:ext cx="1883759" cy="1842355"/>
              <a:chOff x="466377" y="1226682"/>
              <a:chExt cx="1883759" cy="1842355"/>
            </a:xfrm>
          </p:grpSpPr>
          <p:pic>
            <p:nvPicPr>
              <p:cNvPr id="27" name="Picture 5"/>
              <p:cNvPicPr>
                <a:picLocks noChangeAspect="1"/>
              </p:cNvPicPr>
              <p:nvPr/>
            </p:nvPicPr>
            <p:blipFill>
              <a:blip r:embed="rId4"/>
              <a:stretch>
                <a:fillRect/>
              </a:stretch>
            </p:blipFill>
            <p:spPr>
              <a:xfrm>
                <a:off x="466377" y="1226682"/>
                <a:ext cx="1438835" cy="1438835"/>
              </a:xfrm>
              <a:prstGeom prst="rect">
                <a:avLst/>
              </a:prstGeom>
            </p:spPr>
          </p:pic>
          <p:sp>
            <p:nvSpPr>
              <p:cNvPr id="28" name="TextBox 19"/>
              <p:cNvSpPr txBox="1"/>
              <p:nvPr/>
            </p:nvSpPr>
            <p:spPr>
              <a:xfrm>
                <a:off x="643220" y="2699705"/>
                <a:ext cx="1706916" cy="369332"/>
              </a:xfrm>
              <a:prstGeom prst="rect">
                <a:avLst/>
              </a:prstGeom>
              <a:noFill/>
            </p:spPr>
            <p:txBody>
              <a:bodyPr wrap="square" rtlCol="0">
                <a:spAutoFit/>
              </a:bodyPr>
              <a:lstStyle/>
              <a:p>
                <a:r>
                  <a:rPr lang="en-US"/>
                  <a:t>d</a:t>
                </a:r>
                <a:r>
                  <a:rPr lang="en-US" smtClean="0"/>
                  <a:t>ata user</a:t>
                </a:r>
                <a:endParaRPr lang="en-US" dirty="0"/>
              </a:p>
            </p:txBody>
          </p:sp>
        </p:grpSp>
        <p:cxnSp>
          <p:nvCxnSpPr>
            <p:cNvPr id="35" name="Elbow Connector 26"/>
            <p:cNvCxnSpPr/>
            <p:nvPr/>
          </p:nvCxnSpPr>
          <p:spPr bwMode="auto">
            <a:xfrm>
              <a:off x="1839630" y="2618059"/>
              <a:ext cx="2612591" cy="1060233"/>
            </a:xfrm>
            <a:prstGeom prst="bentConnector3">
              <a:avLst/>
            </a:prstGeom>
            <a:solidFill>
              <a:schemeClr val="accent1"/>
            </a:solidFill>
            <a:ln w="28575" cap="flat" cmpd="sng" algn="ctr">
              <a:solidFill>
                <a:srgbClr val="000000"/>
              </a:solidFill>
              <a:prstDash val="solid"/>
              <a:round/>
              <a:headEnd type="triangle"/>
              <a:tailEnd type="triangle"/>
            </a:ln>
            <a:effectLst/>
          </p:spPr>
        </p:cxnSp>
        <p:sp>
          <p:nvSpPr>
            <p:cNvPr id="39" name="Rechteck 38"/>
            <p:cNvSpPr/>
            <p:nvPr/>
          </p:nvSpPr>
          <p:spPr>
            <a:xfrm>
              <a:off x="4265954" y="4420466"/>
              <a:ext cx="1969137" cy="584776"/>
            </a:xfrm>
            <a:prstGeom prst="rect">
              <a:avLst/>
            </a:prstGeom>
          </p:spPr>
          <p:txBody>
            <a:bodyPr wrap="none">
              <a:spAutoFit/>
            </a:bodyPr>
            <a:lstStyle/>
            <a:p>
              <a:r>
                <a:rPr lang="en-US" sz="3200" b="1" i="1" dirty="0" err="1" smtClean="0">
                  <a:solidFill>
                    <a:schemeClr val="tx2"/>
                  </a:solidFill>
                </a:rPr>
                <a:t>ShareDB</a:t>
              </a:r>
              <a:endParaRPr lang="en-US" sz="3200" b="1" i="1" dirty="0">
                <a:solidFill>
                  <a:schemeClr val="tx2"/>
                </a:solidFill>
              </a:endParaRPr>
            </a:p>
          </p:txBody>
        </p:sp>
      </p:grpSp>
      <p:grpSp>
        <p:nvGrpSpPr>
          <p:cNvPr id="41" name="Group 40"/>
          <p:cNvGrpSpPr/>
          <p:nvPr/>
        </p:nvGrpSpPr>
        <p:grpSpPr>
          <a:xfrm>
            <a:off x="2652416" y="1472734"/>
            <a:ext cx="3739785" cy="964374"/>
            <a:chOff x="2652416" y="1472734"/>
            <a:chExt cx="3739785" cy="964374"/>
          </a:xfrm>
        </p:grpSpPr>
        <p:sp>
          <p:nvSpPr>
            <p:cNvPr id="42" name="Rectangle 22"/>
            <p:cNvSpPr/>
            <p:nvPr/>
          </p:nvSpPr>
          <p:spPr bwMode="auto">
            <a:xfrm>
              <a:off x="2652416" y="1552688"/>
              <a:ext cx="584616" cy="884420"/>
            </a:xfrm>
            <a:prstGeom prst="rect">
              <a:avLst/>
            </a:prstGeom>
            <a:solidFill>
              <a:schemeClr val="accent2">
                <a:lumMod val="40000"/>
                <a:lumOff val="60000"/>
              </a:schemeClr>
            </a:solidFill>
            <a:ln w="28575" cap="flat" cmpd="sng" algn="ctr">
              <a:solidFill>
                <a:srgbClr val="000000"/>
              </a:solidFill>
              <a:prstDash val="solid"/>
              <a:round/>
              <a:headEnd type="none" w="med" len="med"/>
              <a:tailEnd type="triangle" w="med" len="lg"/>
            </a:ln>
            <a:effectLst/>
          </p:spPr>
          <p:txBody>
            <a:bodyPr vert="horz" wrap="none" lIns="64008" tIns="27432" rIns="64008" bIns="27432" numCol="1" rtlCol="0" anchor="ctr" anchorCtr="0" compatLnSpc="1">
              <a:prstTxWarp prst="textNoShape">
                <a:avLst/>
              </a:prstTxWarp>
              <a:spAutoFit/>
            </a:bodyPr>
            <a:lstStyle/>
            <a:p>
              <a:pPr marL="0" marR="0" indent="0" algn="l" defTabSz="914400" rtl="0" eaLnBrk="0" fontAlgn="base" latinLnBrk="0" hangingPunct="0">
                <a:lnSpc>
                  <a:spcPct val="85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Helvetica" pitchFamily="-108" charset="0"/>
              </a:endParaRPr>
            </a:p>
          </p:txBody>
        </p:sp>
        <p:sp>
          <p:nvSpPr>
            <p:cNvPr id="43" name="TextBox 23"/>
            <p:cNvSpPr txBox="1"/>
            <p:nvPr/>
          </p:nvSpPr>
          <p:spPr>
            <a:xfrm>
              <a:off x="3237032" y="1472734"/>
              <a:ext cx="3155169" cy="369332"/>
            </a:xfrm>
            <a:prstGeom prst="rect">
              <a:avLst/>
            </a:prstGeom>
            <a:noFill/>
          </p:spPr>
          <p:txBody>
            <a:bodyPr wrap="square" rtlCol="0">
              <a:spAutoFit/>
            </a:bodyPr>
            <a:lstStyle/>
            <a:p>
              <a:r>
                <a:rPr lang="en-US" dirty="0" smtClean="0"/>
                <a:t>De-identified data</a:t>
              </a:r>
              <a:endParaRPr lang="en-US" dirty="0"/>
            </a:p>
          </p:txBody>
        </p:sp>
      </p:grpSp>
    </p:spTree>
    <p:extLst>
      <p:ext uri="{BB962C8B-B14F-4D97-AF65-F5344CB8AC3E}">
        <p14:creationId xmlns:p14="http://schemas.microsoft.com/office/powerpoint/2010/main" val="229521318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NEXT Steps</a:t>
            </a:r>
            <a:endParaRPr lang="en-US" dirty="0"/>
          </a:p>
        </p:txBody>
      </p:sp>
      <p:sp>
        <p:nvSpPr>
          <p:cNvPr id="3" name="Inhaltsplatzhalter 2"/>
          <p:cNvSpPr>
            <a:spLocks noGrp="1"/>
          </p:cNvSpPr>
          <p:nvPr>
            <p:ph idx="1"/>
          </p:nvPr>
        </p:nvSpPr>
        <p:spPr>
          <a:xfrm>
            <a:off x="457200" y="1141971"/>
            <a:ext cx="8210550" cy="4878043"/>
          </a:xfrm>
        </p:spPr>
        <p:txBody>
          <a:bodyPr>
            <a:normAutofit/>
          </a:bodyPr>
          <a:lstStyle/>
          <a:p>
            <a:r>
              <a:rPr lang="en-US" sz="2400" dirty="0" smtClean="0"/>
              <a:t>Next Data Sharing Spoke Workshop (Fall 2017)</a:t>
            </a:r>
          </a:p>
          <a:p>
            <a:endParaRPr lang="en-US" sz="2400" dirty="0"/>
          </a:p>
          <a:p>
            <a:r>
              <a:rPr lang="en-US" sz="2400" dirty="0" smtClean="0"/>
              <a:t>Collect more agreements and create license framework 0.1 </a:t>
            </a:r>
          </a:p>
          <a:p>
            <a:endParaRPr lang="en-US" sz="2400" dirty="0" smtClean="0"/>
          </a:p>
          <a:p>
            <a:r>
              <a:rPr lang="en-US" sz="2400" dirty="0" smtClean="0"/>
              <a:t>Extend tooling support (watermarking, etc.)</a:t>
            </a:r>
          </a:p>
          <a:p>
            <a:endParaRPr lang="en-US" sz="2400" dirty="0"/>
          </a:p>
          <a:p>
            <a:r>
              <a:rPr lang="en-US" sz="2400" dirty="0" smtClean="0"/>
              <a:t>Metadata support</a:t>
            </a:r>
          </a:p>
          <a:p>
            <a:endParaRPr lang="en-US" sz="2400" dirty="0"/>
          </a:p>
          <a:p>
            <a:endParaRPr lang="en-US" sz="2400" dirty="0"/>
          </a:p>
          <a:p>
            <a:endParaRPr lang="en-US" sz="2400" dirty="0"/>
          </a:p>
        </p:txBody>
      </p:sp>
    </p:spTree>
    <p:extLst>
      <p:ext uri="{BB962C8B-B14F-4D97-AF65-F5344CB8AC3E}">
        <p14:creationId xmlns:p14="http://schemas.microsoft.com/office/powerpoint/2010/main" val="218940224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7225638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03"/>
            <a:ext cx="8543924" cy="1314429"/>
          </a:xfrm>
        </p:spPr>
        <p:txBody>
          <a:bodyPr>
            <a:normAutofit/>
          </a:bodyPr>
          <a:lstStyle/>
          <a:p>
            <a:r>
              <a:rPr lang="en-US" dirty="0"/>
              <a:t>Combining Data: </a:t>
            </a:r>
            <a:r>
              <a:rPr lang="en-US" dirty="0" smtClean="0"/>
              <a:t/>
            </a:r>
            <a:br>
              <a:rPr lang="en-US" dirty="0" smtClean="0"/>
            </a:br>
            <a:r>
              <a:rPr lang="en-US" dirty="0" smtClean="0"/>
              <a:t>Collaborative Cancer Cloud</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03719" y="1946394"/>
            <a:ext cx="4373390" cy="3292808"/>
          </a:xfr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067408" y="3121940"/>
            <a:ext cx="4602459" cy="3617526"/>
          </a:xfrm>
          <a:prstGeom prst="rect">
            <a:avLst/>
          </a:prstGeom>
        </p:spPr>
      </p:pic>
      <p:sp>
        <p:nvSpPr>
          <p:cNvPr id="3" name="Rechteck 2"/>
          <p:cNvSpPr/>
          <p:nvPr/>
        </p:nvSpPr>
        <p:spPr>
          <a:xfrm>
            <a:off x="270933" y="5645835"/>
            <a:ext cx="4572000" cy="646331"/>
          </a:xfrm>
          <a:prstGeom prst="rect">
            <a:avLst/>
          </a:prstGeom>
        </p:spPr>
        <p:txBody>
          <a:bodyPr>
            <a:spAutoFit/>
          </a:bodyPr>
          <a:lstStyle/>
          <a:p>
            <a:r>
              <a:rPr lang="en-US" b="1" dirty="0" smtClean="0"/>
              <a:t>Secure </a:t>
            </a:r>
            <a:r>
              <a:rPr lang="en-US" b="1" dirty="0"/>
              <a:t>genomic data sharing across our three institutions</a:t>
            </a:r>
          </a:p>
        </p:txBody>
      </p:sp>
    </p:spTree>
    <p:extLst>
      <p:ext uri="{BB962C8B-B14F-4D97-AF65-F5344CB8AC3E}">
        <p14:creationId xmlns:p14="http://schemas.microsoft.com/office/powerpoint/2010/main" val="206634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bwMode="auto">
          <a:xfrm>
            <a:off x="251628" y="1388876"/>
            <a:ext cx="8638372" cy="1022428"/>
          </a:xfrm>
          <a:prstGeom prst="rect">
            <a:avLst/>
          </a:prstGeom>
          <a:noFill/>
          <a:ln w="9525">
            <a:noFill/>
            <a:miter lim="800000"/>
            <a:headEnd/>
            <a:tailEnd/>
          </a:ln>
        </p:spPr>
        <p:txBody>
          <a:bodyPr vert="horz" wrap="square" lIns="83245" tIns="41633" rIns="83245" bIns="41633" numCol="1" anchor="t" anchorCtr="0" compatLnSpc="1">
            <a:prstTxWarp prst="textNoShape">
              <a:avLst/>
            </a:prstTxWarp>
            <a:spAutoFit/>
          </a:bodyPr>
          <a:lstStyle/>
          <a:p>
            <a:pPr eaLnBrk="0" fontAlgn="base" hangingPunct="0">
              <a:lnSpc>
                <a:spcPct val="85000"/>
              </a:lnSpc>
              <a:spcBef>
                <a:spcPct val="0"/>
              </a:spcBef>
              <a:spcAft>
                <a:spcPct val="0"/>
              </a:spcAft>
              <a:defRPr/>
            </a:pPr>
            <a:r>
              <a:rPr lang="en-US" sz="2368" b="1" kern="0" dirty="0">
                <a:solidFill>
                  <a:srgbClr val="D1282E"/>
                </a:solidFill>
                <a:latin typeface="Rockwell"/>
                <a:ea typeface="Arial" pitchFamily="1" charset="0"/>
                <a:cs typeface="Rockwell"/>
              </a:rPr>
              <a:t>Challenge: </a:t>
            </a:r>
            <a:r>
              <a:rPr lang="en-US" sz="2368" kern="0" dirty="0">
                <a:latin typeface="Rockwell"/>
                <a:ea typeface="Arial" pitchFamily="1" charset="0"/>
                <a:cs typeface="Rockwell"/>
              </a:rPr>
              <a:t>Consumer credit risk analysis and </a:t>
            </a:r>
            <a:r>
              <a:rPr lang="en-US" sz="2368" kern="0" dirty="0" smtClean="0">
                <a:latin typeface="Rockwell"/>
                <a:ea typeface="Arial" pitchFamily="1" charset="0"/>
                <a:cs typeface="Rockwell"/>
              </a:rPr>
              <a:t>forecasting</a:t>
            </a:r>
          </a:p>
          <a:p>
            <a:pPr eaLnBrk="0" fontAlgn="base" hangingPunct="0">
              <a:lnSpc>
                <a:spcPct val="85000"/>
              </a:lnSpc>
              <a:spcBef>
                <a:spcPct val="0"/>
              </a:spcBef>
              <a:spcAft>
                <a:spcPct val="0"/>
              </a:spcAft>
              <a:defRPr/>
            </a:pPr>
            <a:endParaRPr lang="en-US" sz="2368" b="1" kern="0" dirty="0">
              <a:latin typeface="Rockwell"/>
              <a:ea typeface="Arial" pitchFamily="1" charset="0"/>
              <a:cs typeface="Rockwell"/>
            </a:endParaRPr>
          </a:p>
          <a:p>
            <a:pPr eaLnBrk="0" fontAlgn="base" hangingPunct="0">
              <a:lnSpc>
                <a:spcPct val="85000"/>
              </a:lnSpc>
              <a:spcBef>
                <a:spcPct val="0"/>
              </a:spcBef>
              <a:spcAft>
                <a:spcPct val="0"/>
              </a:spcAft>
              <a:defRPr/>
            </a:pPr>
            <a:r>
              <a:rPr lang="en-US" sz="2368" b="1" kern="0" dirty="0">
                <a:solidFill>
                  <a:srgbClr val="D1282E"/>
                </a:solidFill>
                <a:latin typeface="Rockwell"/>
                <a:ea typeface="Arial" pitchFamily="1" charset="0"/>
                <a:cs typeface="Rockwell"/>
              </a:rPr>
              <a:t>Approach: </a:t>
            </a:r>
            <a:r>
              <a:rPr lang="en-US" sz="2368" kern="0" dirty="0">
                <a:latin typeface="Rockwell"/>
                <a:ea typeface="Arial" pitchFamily="1" charset="0"/>
                <a:cs typeface="Rockwell"/>
              </a:rPr>
              <a:t>Machine learning</a:t>
            </a:r>
          </a:p>
        </p:txBody>
      </p:sp>
      <p:grpSp>
        <p:nvGrpSpPr>
          <p:cNvPr id="2" name="Group 13"/>
          <p:cNvGrpSpPr/>
          <p:nvPr/>
        </p:nvGrpSpPr>
        <p:grpSpPr>
          <a:xfrm>
            <a:off x="2146139" y="2739671"/>
            <a:ext cx="3335884" cy="3288302"/>
            <a:chOff x="3187454" y="4070350"/>
            <a:chExt cx="3938296" cy="2911591"/>
          </a:xfrm>
        </p:grpSpPr>
        <p:pic>
          <p:nvPicPr>
            <p:cNvPr id="9"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l="4561" t="1488" r="7980" b="5952"/>
            <a:stretch>
              <a:fillRect/>
            </a:stretch>
          </p:blipFill>
          <p:spPr bwMode="auto">
            <a:xfrm>
              <a:off x="3885390" y="4070350"/>
              <a:ext cx="3240360" cy="2626230"/>
            </a:xfrm>
            <a:prstGeom prst="rect">
              <a:avLst/>
            </a:prstGeom>
            <a:noFill/>
            <a:ln w="25400">
              <a:noFill/>
              <a:miter lim="800000"/>
              <a:headEnd/>
              <a:tailEnd/>
            </a:ln>
          </p:spPr>
        </p:pic>
        <p:grpSp>
          <p:nvGrpSpPr>
            <p:cNvPr id="5" name="Group 9"/>
            <p:cNvGrpSpPr/>
            <p:nvPr/>
          </p:nvGrpSpPr>
          <p:grpSpPr>
            <a:xfrm>
              <a:off x="3187454" y="4385537"/>
              <a:ext cx="3609033" cy="2596404"/>
              <a:chOff x="2486246" y="1727963"/>
              <a:chExt cx="3609033" cy="2596404"/>
            </a:xfrm>
          </p:grpSpPr>
          <p:sp>
            <p:nvSpPr>
              <p:cNvPr id="12" name="TextBox 11"/>
              <p:cNvSpPr txBox="1"/>
              <p:nvPr/>
            </p:nvSpPr>
            <p:spPr>
              <a:xfrm>
                <a:off x="4320685" y="4025500"/>
                <a:ext cx="1774594" cy="298867"/>
              </a:xfrm>
              <a:prstGeom prst="rect">
                <a:avLst/>
              </a:prstGeom>
              <a:noFill/>
            </p:spPr>
            <p:txBody>
              <a:bodyPr wrap="none" rtlCol="0">
                <a:spAutoFit/>
              </a:bodyPr>
              <a:lstStyle/>
              <a:p>
                <a:pPr eaLnBrk="0" fontAlgn="base" hangingPunct="0">
                  <a:lnSpc>
                    <a:spcPct val="85000"/>
                  </a:lnSpc>
                  <a:spcBef>
                    <a:spcPct val="0"/>
                  </a:spcBef>
                  <a:spcAft>
                    <a:spcPct val="0"/>
                  </a:spcAft>
                </a:pPr>
                <a:r>
                  <a:rPr lang="en-US" sz="1821" b="1" dirty="0">
                    <a:solidFill>
                      <a:srgbClr val="000000"/>
                    </a:solidFill>
                    <a:ea typeface="ＭＳ Ｐゴシック" pitchFamily="-108" charset="-128"/>
                  </a:rPr>
                  <a:t>FICO Score</a:t>
                </a:r>
              </a:p>
            </p:txBody>
          </p:sp>
          <p:sp>
            <p:nvSpPr>
              <p:cNvPr id="13" name="TextBox 12"/>
              <p:cNvSpPr txBox="1"/>
              <p:nvPr/>
            </p:nvSpPr>
            <p:spPr>
              <a:xfrm rot="5400000">
                <a:off x="1789179" y="2425030"/>
                <a:ext cx="2073832" cy="679698"/>
              </a:xfrm>
              <a:prstGeom prst="rect">
                <a:avLst/>
              </a:prstGeom>
              <a:noFill/>
            </p:spPr>
            <p:txBody>
              <a:bodyPr wrap="none" rtlCol="0">
                <a:spAutoFit/>
              </a:bodyPr>
              <a:lstStyle/>
              <a:p>
                <a:pPr algn="ctr" eaLnBrk="0" fontAlgn="base" hangingPunct="0">
                  <a:lnSpc>
                    <a:spcPct val="85000"/>
                  </a:lnSpc>
                  <a:spcBef>
                    <a:spcPct val="0"/>
                  </a:spcBef>
                  <a:spcAft>
                    <a:spcPct val="0"/>
                  </a:spcAft>
                </a:pPr>
                <a:r>
                  <a:rPr lang="en-US" sz="1821" b="1" dirty="0">
                    <a:solidFill>
                      <a:srgbClr val="000000"/>
                    </a:solidFill>
                    <a:ea typeface="ＭＳ Ｐゴシック" pitchFamily="-108" charset="-128"/>
                  </a:rPr>
                  <a:t>Machine-Learning</a:t>
                </a:r>
              </a:p>
              <a:p>
                <a:pPr algn="ctr" eaLnBrk="0" fontAlgn="base" hangingPunct="0">
                  <a:lnSpc>
                    <a:spcPct val="85000"/>
                  </a:lnSpc>
                  <a:spcBef>
                    <a:spcPct val="0"/>
                  </a:spcBef>
                  <a:spcAft>
                    <a:spcPct val="0"/>
                  </a:spcAft>
                </a:pPr>
                <a:r>
                  <a:rPr lang="en-US" sz="1821" b="1" dirty="0">
                    <a:solidFill>
                      <a:srgbClr val="000000"/>
                    </a:solidFill>
                    <a:ea typeface="ＭＳ Ｐゴシック" pitchFamily="-108" charset="-128"/>
                  </a:rPr>
                  <a:t>Score</a:t>
                </a:r>
              </a:p>
            </p:txBody>
          </p:sp>
        </p:grpSp>
      </p:grpSp>
      <p:sp>
        <p:nvSpPr>
          <p:cNvPr id="15" name="TextBox 14"/>
          <p:cNvSpPr txBox="1"/>
          <p:nvPr/>
        </p:nvSpPr>
        <p:spPr>
          <a:xfrm>
            <a:off x="0" y="6338836"/>
            <a:ext cx="9144000" cy="326453"/>
          </a:xfrm>
          <a:prstGeom prst="rect">
            <a:avLst/>
          </a:prstGeom>
          <a:noFill/>
        </p:spPr>
        <p:txBody>
          <a:bodyPr wrap="square" lIns="83247" tIns="41633" rIns="83247" bIns="41633" rtlCol="0">
            <a:spAutoFit/>
          </a:bodyPr>
          <a:lstStyle/>
          <a:p>
            <a:pPr eaLnBrk="0" fontAlgn="base" hangingPunct="0">
              <a:lnSpc>
                <a:spcPct val="85000"/>
              </a:lnSpc>
              <a:spcBef>
                <a:spcPct val="0"/>
              </a:spcBef>
              <a:spcAft>
                <a:spcPct val="0"/>
              </a:spcAft>
            </a:pPr>
            <a:r>
              <a:rPr lang="en-US" b="1" dirty="0">
                <a:solidFill>
                  <a:schemeClr val="tx2"/>
                </a:solidFill>
                <a:ea typeface="ＭＳ Ｐゴシック" pitchFamily="-108" charset="-128"/>
              </a:rPr>
              <a:t>Machine-learning detects potential defaults more accurately than FICO scores!</a:t>
            </a:r>
          </a:p>
        </p:txBody>
      </p:sp>
      <p:sp>
        <p:nvSpPr>
          <p:cNvPr id="16" name="TextBox 15"/>
          <p:cNvSpPr txBox="1"/>
          <p:nvPr/>
        </p:nvSpPr>
        <p:spPr>
          <a:xfrm>
            <a:off x="5733184" y="2923612"/>
            <a:ext cx="2116237" cy="1591111"/>
          </a:xfrm>
          <a:prstGeom prst="rect">
            <a:avLst/>
          </a:prstGeom>
          <a:noFill/>
        </p:spPr>
        <p:txBody>
          <a:bodyPr wrap="none" lIns="83247" tIns="41633" rIns="83247" bIns="41633" rtlCol="0">
            <a:spAutoFit/>
          </a:bodyPr>
          <a:lstStyle/>
          <a:p>
            <a:pPr marL="151746" indent="-151746" eaLnBrk="0" fontAlgn="base" hangingPunct="0">
              <a:lnSpc>
                <a:spcPct val="85000"/>
              </a:lnSpc>
              <a:spcBef>
                <a:spcPct val="0"/>
              </a:spcBef>
              <a:spcAft>
                <a:spcPct val="0"/>
              </a:spcAft>
              <a:buClr>
                <a:srgbClr val="00B050"/>
              </a:buClr>
            </a:pPr>
            <a:r>
              <a:rPr lang="en-US" sz="1639" b="1" dirty="0">
                <a:solidFill>
                  <a:srgbClr val="660000"/>
                </a:solidFill>
                <a:latin typeface="Rockwell"/>
                <a:ea typeface="ＭＳ Ｐゴシック" pitchFamily="-108" charset="-128"/>
                <a:cs typeface="Rockwell"/>
              </a:rPr>
              <a:t>1% sample,10Tb</a:t>
            </a:r>
          </a:p>
          <a:p>
            <a:pPr marL="151746" indent="-151746" eaLnBrk="0" fontAlgn="base" hangingPunct="0">
              <a:lnSpc>
                <a:spcPct val="85000"/>
              </a:lnSpc>
              <a:spcBef>
                <a:spcPct val="0"/>
              </a:spcBef>
              <a:spcAft>
                <a:spcPct val="0"/>
              </a:spcAft>
              <a:buClr>
                <a:srgbClr val="00B050"/>
              </a:buClr>
            </a:pPr>
            <a:r>
              <a:rPr lang="en-US" sz="1639" b="1" dirty="0">
                <a:solidFill>
                  <a:srgbClr val="660000"/>
                </a:solidFill>
                <a:latin typeface="Rockwell"/>
                <a:ea typeface="ＭＳ Ｐゴシック" pitchFamily="-108" charset="-128"/>
                <a:cs typeface="Rockwell"/>
              </a:rPr>
              <a:t>This graph:2008Q4</a:t>
            </a:r>
          </a:p>
          <a:p>
            <a:pPr marL="151746" indent="-151746" eaLnBrk="0" fontAlgn="base" hangingPunct="0">
              <a:lnSpc>
                <a:spcPct val="85000"/>
              </a:lnSpc>
              <a:spcBef>
                <a:spcPct val="0"/>
              </a:spcBef>
              <a:spcAft>
                <a:spcPct val="0"/>
              </a:spcAft>
              <a:buClr>
                <a:srgbClr val="00B050"/>
              </a:buClr>
            </a:pPr>
            <a:endParaRPr lang="en-US" sz="1639" b="1" dirty="0">
              <a:solidFill>
                <a:srgbClr val="660000"/>
              </a:solidFill>
              <a:latin typeface="Rockwell"/>
              <a:ea typeface="ＭＳ Ｐゴシック" pitchFamily="-108" charset="-128"/>
              <a:cs typeface="Rockwell"/>
            </a:endParaRPr>
          </a:p>
          <a:p>
            <a:pPr marL="151746" indent="-151746" eaLnBrk="0" fontAlgn="base" hangingPunct="0">
              <a:lnSpc>
                <a:spcPct val="85000"/>
              </a:lnSpc>
              <a:spcBef>
                <a:spcPct val="0"/>
              </a:spcBef>
              <a:spcAft>
                <a:spcPct val="0"/>
              </a:spcAft>
              <a:buClr>
                <a:srgbClr val="00B050"/>
              </a:buClr>
              <a:buFont typeface="Wingdings" pitchFamily="2" charset="2"/>
              <a:buChar char="§"/>
            </a:pPr>
            <a:r>
              <a:rPr lang="en-US" sz="1639" dirty="0">
                <a:solidFill>
                  <a:srgbClr val="000000"/>
                </a:solidFill>
                <a:latin typeface="Rockwell"/>
                <a:ea typeface="ＭＳ Ｐゴシック" pitchFamily="-108" charset="-128"/>
                <a:cs typeface="Rockwell"/>
              </a:rPr>
              <a:t>Current</a:t>
            </a:r>
          </a:p>
          <a:p>
            <a:pPr marL="151746" indent="-151746" eaLnBrk="0" fontAlgn="base" hangingPunct="0">
              <a:lnSpc>
                <a:spcPct val="85000"/>
              </a:lnSpc>
              <a:spcBef>
                <a:spcPct val="0"/>
              </a:spcBef>
              <a:spcAft>
                <a:spcPct val="0"/>
              </a:spcAft>
              <a:buClr>
                <a:srgbClr val="0070C0"/>
              </a:buClr>
              <a:buFont typeface="Wingdings" pitchFamily="2" charset="2"/>
              <a:buChar char="§"/>
            </a:pPr>
            <a:r>
              <a:rPr lang="en-US" sz="1639" dirty="0">
                <a:solidFill>
                  <a:srgbClr val="000000"/>
                </a:solidFill>
                <a:latin typeface="Rockwell"/>
                <a:ea typeface="ＭＳ Ｐゴシック" pitchFamily="-108" charset="-128"/>
                <a:cs typeface="Rockwell"/>
              </a:rPr>
              <a:t>30-days late</a:t>
            </a:r>
          </a:p>
          <a:p>
            <a:pPr marL="151746" indent="-151746" eaLnBrk="0" fontAlgn="base" hangingPunct="0">
              <a:lnSpc>
                <a:spcPct val="85000"/>
              </a:lnSpc>
              <a:spcBef>
                <a:spcPct val="0"/>
              </a:spcBef>
              <a:spcAft>
                <a:spcPct val="0"/>
              </a:spcAft>
              <a:buClr>
                <a:srgbClr val="FFFF00"/>
              </a:buClr>
              <a:buFont typeface="Wingdings" pitchFamily="2" charset="2"/>
              <a:buChar char="§"/>
            </a:pPr>
            <a:r>
              <a:rPr lang="en-US" sz="1639" dirty="0">
                <a:solidFill>
                  <a:srgbClr val="000000"/>
                </a:solidFill>
                <a:latin typeface="Rockwell"/>
                <a:ea typeface="ＭＳ Ｐゴシック" pitchFamily="-108" charset="-128"/>
                <a:cs typeface="Rockwell"/>
              </a:rPr>
              <a:t>60-days late</a:t>
            </a:r>
          </a:p>
          <a:p>
            <a:pPr marL="151746" indent="-151746" eaLnBrk="0" fontAlgn="base" hangingPunct="0">
              <a:lnSpc>
                <a:spcPct val="85000"/>
              </a:lnSpc>
              <a:spcBef>
                <a:spcPct val="0"/>
              </a:spcBef>
              <a:spcAft>
                <a:spcPct val="0"/>
              </a:spcAft>
              <a:buClr>
                <a:srgbClr val="FF0000"/>
              </a:buClr>
              <a:buFont typeface="Wingdings" pitchFamily="2" charset="2"/>
              <a:buChar char="§"/>
            </a:pPr>
            <a:r>
              <a:rPr lang="en-US" sz="1639" dirty="0">
                <a:solidFill>
                  <a:srgbClr val="000000"/>
                </a:solidFill>
                <a:latin typeface="Rockwell"/>
                <a:ea typeface="ＭＳ Ｐゴシック" pitchFamily="-108" charset="-128"/>
                <a:cs typeface="Rockwell"/>
              </a:rPr>
              <a:t>90+ days late</a:t>
            </a:r>
          </a:p>
        </p:txBody>
      </p:sp>
      <p:sp>
        <p:nvSpPr>
          <p:cNvPr id="17" name="Rectangle 16"/>
          <p:cNvSpPr/>
          <p:nvPr/>
        </p:nvSpPr>
        <p:spPr>
          <a:xfrm>
            <a:off x="5851715" y="5074643"/>
            <a:ext cx="2378190" cy="567477"/>
          </a:xfrm>
          <a:prstGeom prst="rect">
            <a:avLst/>
          </a:prstGeom>
        </p:spPr>
        <p:txBody>
          <a:bodyPr wrap="none" lIns="83247" tIns="41633" rIns="83247" bIns="41633">
            <a:spAutoFit/>
          </a:bodyPr>
          <a:lstStyle/>
          <a:p>
            <a:pPr eaLnBrk="0" fontAlgn="base" hangingPunct="0">
              <a:lnSpc>
                <a:spcPct val="85000"/>
              </a:lnSpc>
              <a:spcBef>
                <a:spcPct val="0"/>
              </a:spcBef>
              <a:spcAft>
                <a:spcPct val="0"/>
              </a:spcAft>
              <a:defRPr/>
            </a:pPr>
            <a:r>
              <a:rPr lang="en-US" sz="1821" b="1" i="1" kern="0" dirty="0">
                <a:solidFill>
                  <a:srgbClr val="514B47"/>
                </a:solidFill>
                <a:latin typeface="Arial" pitchFamily="1" charset="0"/>
                <a:ea typeface="Arial" pitchFamily="1" charset="0"/>
                <a:cs typeface="Arial" pitchFamily="1" charset="0"/>
              </a:rPr>
              <a:t>Andrew W. Lo et al</a:t>
            </a:r>
            <a:r>
              <a:rPr lang="en-US" sz="1821" b="1" i="1" kern="0" dirty="0" smtClean="0">
                <a:solidFill>
                  <a:srgbClr val="514B47"/>
                </a:solidFill>
                <a:latin typeface="Arial" pitchFamily="1" charset="0"/>
                <a:ea typeface="Arial" pitchFamily="1" charset="0"/>
                <a:cs typeface="Arial" pitchFamily="1" charset="0"/>
              </a:rPr>
              <a:t>.</a:t>
            </a:r>
            <a:br>
              <a:rPr lang="en-US" sz="1821" b="1" i="1" kern="0" dirty="0" smtClean="0">
                <a:solidFill>
                  <a:srgbClr val="514B47"/>
                </a:solidFill>
                <a:latin typeface="Arial" pitchFamily="1" charset="0"/>
                <a:ea typeface="Arial" pitchFamily="1" charset="0"/>
                <a:cs typeface="Arial" pitchFamily="1" charset="0"/>
              </a:rPr>
            </a:br>
            <a:r>
              <a:rPr lang="en-US" sz="1821" b="1" i="1" kern="0" dirty="0" smtClean="0">
                <a:solidFill>
                  <a:srgbClr val="514B47"/>
                </a:solidFill>
                <a:latin typeface="Arial" pitchFamily="1" charset="0"/>
                <a:ea typeface="Arial" pitchFamily="1" charset="0"/>
                <a:cs typeface="Arial" pitchFamily="1" charset="0"/>
              </a:rPr>
              <a:t>(MIT Sloan School)</a:t>
            </a:r>
            <a:endParaRPr lang="en-US" sz="1821" b="1" i="1" kern="0" dirty="0">
              <a:solidFill>
                <a:srgbClr val="514B47"/>
              </a:solidFill>
              <a:latin typeface="Arial" pitchFamily="1" charset="0"/>
              <a:ea typeface="Arial" pitchFamily="1" charset="0"/>
              <a:cs typeface="Arial" pitchFamily="1" charset="0"/>
            </a:endParaRPr>
          </a:p>
        </p:txBody>
      </p:sp>
      <p:sp>
        <p:nvSpPr>
          <p:cNvPr id="14" name="Title 1"/>
          <p:cNvSpPr txBox="1">
            <a:spLocks/>
          </p:cNvSpPr>
          <p:nvPr/>
        </p:nvSpPr>
        <p:spPr>
          <a:xfrm>
            <a:off x="389467" y="1"/>
            <a:ext cx="8849424" cy="1219199"/>
          </a:xfrm>
          <a:prstGeom prst="rect">
            <a:avLst/>
          </a:prstGeom>
        </p:spPr>
        <p:txBody>
          <a:bodyPr>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dirty="0" smtClean="0"/>
              <a:t>Sharing Data with Researchers:</a:t>
            </a:r>
          </a:p>
          <a:p>
            <a:r>
              <a:rPr lang="en-US" dirty="0" smtClean="0"/>
              <a:t>Financial Data</a:t>
            </a:r>
            <a:endParaRPr lang="en-US" dirty="0"/>
          </a:p>
        </p:txBody>
      </p:sp>
    </p:spTree>
    <p:extLst>
      <p:ext uri="{BB962C8B-B14F-4D97-AF65-F5344CB8AC3E}">
        <p14:creationId xmlns:p14="http://schemas.microsoft.com/office/powerpoint/2010/main" val="3790000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BUT Data </a:t>
            </a:r>
            <a:r>
              <a:rPr lang="en-US" dirty="0" smtClean="0"/>
              <a:t>Sharing is </a:t>
            </a:r>
            <a:r>
              <a:rPr lang="en-US" dirty="0" smtClean="0"/>
              <a:t>HARD!</a:t>
            </a:r>
            <a:endParaRPr lang="en-US" dirty="0"/>
          </a:p>
        </p:txBody>
      </p:sp>
      <p:pic>
        <p:nvPicPr>
          <p:cNvPr id="7" name="Bild 6"/>
          <p:cNvPicPr>
            <a:picLocks noChangeAspect="1"/>
          </p:cNvPicPr>
          <p:nvPr/>
        </p:nvPicPr>
        <p:blipFill>
          <a:blip r:embed="rId2"/>
          <a:stretch>
            <a:fillRect/>
          </a:stretch>
        </p:blipFill>
        <p:spPr>
          <a:xfrm>
            <a:off x="457200" y="1295400"/>
            <a:ext cx="7687733" cy="4392990"/>
          </a:xfrm>
          <a:prstGeom prst="rect">
            <a:avLst/>
          </a:prstGeom>
        </p:spPr>
      </p:pic>
    </p:spTree>
    <p:extLst>
      <p:ext uri="{BB962C8B-B14F-4D97-AF65-F5344CB8AC3E}">
        <p14:creationId xmlns:p14="http://schemas.microsoft.com/office/powerpoint/2010/main" val="28282113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Why Not Open Data?</a:t>
            </a:r>
            <a:endParaRPr lang="en-US" dirty="0"/>
          </a:p>
        </p:txBody>
      </p:sp>
      <p:pic>
        <p:nvPicPr>
          <p:cNvPr id="4" name="Bild 3" descr="LOD_Cloud_2014.sv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20135" y="1819203"/>
            <a:ext cx="6700107" cy="4384383"/>
          </a:xfrm>
          <a:prstGeom prst="rect">
            <a:avLst/>
          </a:prstGeom>
        </p:spPr>
      </p:pic>
      <p:pic>
        <p:nvPicPr>
          <p:cNvPr id="3" name="Bild 2"/>
          <p:cNvPicPr>
            <a:picLocks noChangeAspect="1"/>
          </p:cNvPicPr>
          <p:nvPr/>
        </p:nvPicPr>
        <p:blipFill>
          <a:blip r:embed="rId3"/>
          <a:stretch>
            <a:fillRect/>
          </a:stretch>
        </p:blipFill>
        <p:spPr>
          <a:xfrm>
            <a:off x="2966654" y="4800382"/>
            <a:ext cx="5880648" cy="1403204"/>
          </a:xfrm>
          <a:prstGeom prst="rect">
            <a:avLst/>
          </a:prstGeom>
        </p:spPr>
      </p:pic>
      <p:pic>
        <p:nvPicPr>
          <p:cNvPr id="5" name="Bild 4"/>
          <p:cNvPicPr>
            <a:picLocks noChangeAspect="1"/>
          </p:cNvPicPr>
          <p:nvPr/>
        </p:nvPicPr>
        <p:blipFill>
          <a:blip r:embed="rId4"/>
          <a:stretch>
            <a:fillRect/>
          </a:stretch>
        </p:blipFill>
        <p:spPr>
          <a:xfrm>
            <a:off x="457200" y="1464217"/>
            <a:ext cx="2275710" cy="2275710"/>
          </a:xfrm>
          <a:prstGeom prst="rect">
            <a:avLst/>
          </a:prstGeom>
        </p:spPr>
      </p:pic>
    </p:spTree>
    <p:extLst>
      <p:ext uri="{BB962C8B-B14F-4D97-AF65-F5344CB8AC3E}">
        <p14:creationId xmlns:p14="http://schemas.microsoft.com/office/powerpoint/2010/main" val="25162604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Data Sharing </a:t>
            </a:r>
            <a:endParaRPr lang="en-US" dirty="0"/>
          </a:p>
        </p:txBody>
      </p:sp>
      <p:sp>
        <p:nvSpPr>
          <p:cNvPr id="3" name="Content Placeholder 2"/>
          <p:cNvSpPr>
            <a:spLocks noGrp="1"/>
          </p:cNvSpPr>
          <p:nvPr>
            <p:ph idx="1"/>
          </p:nvPr>
        </p:nvSpPr>
        <p:spPr/>
        <p:txBody>
          <a:bodyPr>
            <a:noAutofit/>
          </a:bodyPr>
          <a:lstStyle/>
          <a:p>
            <a:r>
              <a:rPr lang="en-US" dirty="0"/>
              <a:t>Must go beyond “creative commons”</a:t>
            </a:r>
          </a:p>
          <a:p>
            <a:endParaRPr lang="en-US" dirty="0" smtClean="0"/>
          </a:p>
          <a:p>
            <a:r>
              <a:rPr lang="en-US" dirty="0" smtClean="0"/>
              <a:t>Incentives </a:t>
            </a:r>
            <a:r>
              <a:rPr lang="mr-IN" dirty="0" smtClean="0"/>
              <a:t>–</a:t>
            </a:r>
            <a:r>
              <a:rPr lang="en-US" dirty="0" smtClean="0"/>
              <a:t> why would someone go to all the effort to share their valuable data? </a:t>
            </a:r>
            <a:r>
              <a:rPr lang="en-US" dirty="0" smtClean="0"/>
              <a:t> </a:t>
            </a:r>
            <a:endParaRPr lang="en-US" dirty="0" smtClean="0"/>
          </a:p>
          <a:p>
            <a:endParaRPr lang="en-US" dirty="0" smtClean="0"/>
          </a:p>
          <a:p>
            <a:r>
              <a:rPr lang="en-US" dirty="0" smtClean="0"/>
              <a:t>Concerns over sensitive information (e.g., PII)</a:t>
            </a:r>
          </a:p>
          <a:p>
            <a:endParaRPr lang="en-US" dirty="0" smtClean="0"/>
          </a:p>
          <a:p>
            <a:r>
              <a:rPr lang="en-US" dirty="0" smtClean="0"/>
              <a:t>Regulations </a:t>
            </a:r>
            <a:r>
              <a:rPr lang="en-US" dirty="0" smtClean="0"/>
              <a:t>governing use of data in different domains </a:t>
            </a:r>
          </a:p>
          <a:p>
            <a:endParaRPr lang="en-US" dirty="0" smtClean="0"/>
          </a:p>
          <a:p>
            <a:r>
              <a:rPr lang="en-US" dirty="0" smtClean="0"/>
              <a:t>Not just “throwing it over the wall”!</a:t>
            </a:r>
          </a:p>
          <a:p>
            <a:pPr lvl="1"/>
            <a:r>
              <a:rPr lang="en-US" dirty="0" smtClean="0"/>
              <a:t>Do not want to loose control over data</a:t>
            </a:r>
          </a:p>
          <a:p>
            <a:pPr lvl="1"/>
            <a:r>
              <a:rPr lang="en-US" dirty="0" smtClean="0"/>
              <a:t>Can I get my data back?</a:t>
            </a:r>
          </a:p>
          <a:p>
            <a:pPr lvl="1"/>
            <a:r>
              <a:rPr lang="en-US" dirty="0"/>
              <a:t>Has to be updated, requires training, redacted etc</a:t>
            </a:r>
            <a:r>
              <a:rPr lang="en-US" dirty="0" smtClean="0"/>
              <a:t>.</a:t>
            </a:r>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3945695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Sharing Data Today</a:t>
            </a:r>
            <a:endParaRPr lang="en-US" dirty="0"/>
          </a:p>
        </p:txBody>
      </p:sp>
      <p:sp>
        <p:nvSpPr>
          <p:cNvPr id="10" name="Inhaltsplatzhalter 9"/>
          <p:cNvSpPr>
            <a:spLocks noGrp="1"/>
          </p:cNvSpPr>
          <p:nvPr>
            <p:ph idx="1"/>
          </p:nvPr>
        </p:nvSpPr>
        <p:spPr>
          <a:xfrm>
            <a:off x="457200" y="1098428"/>
            <a:ext cx="8210550" cy="5454772"/>
          </a:xfrm>
        </p:spPr>
        <p:txBody>
          <a:bodyPr>
            <a:normAutofit lnSpcReduction="10000"/>
          </a:bodyPr>
          <a:lstStyle/>
          <a:p>
            <a:r>
              <a:rPr lang="en-US" sz="2800" dirty="0" smtClean="0"/>
              <a:t>No </a:t>
            </a:r>
            <a:r>
              <a:rPr lang="en-US" sz="2800" dirty="0" smtClean="0"/>
              <a:t>data sharing </a:t>
            </a:r>
            <a:r>
              <a:rPr lang="en-US" sz="2800" dirty="0" smtClean="0"/>
              <a:t>without a legal agreement</a:t>
            </a:r>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smtClean="0"/>
          </a:p>
          <a:p>
            <a:r>
              <a:rPr lang="en-US" sz="2800" dirty="0" smtClean="0"/>
              <a:t>Involve lawyers to create individual agreement -&gt; often prevents sharing!</a:t>
            </a:r>
            <a:endParaRPr lang="en-US" sz="2800" dirty="0"/>
          </a:p>
        </p:txBody>
      </p:sp>
      <p:pic>
        <p:nvPicPr>
          <p:cNvPr id="9" name="Bild 8"/>
          <p:cNvPicPr>
            <a:picLocks noChangeAspect="1"/>
          </p:cNvPicPr>
          <p:nvPr/>
        </p:nvPicPr>
        <p:blipFill>
          <a:blip r:embed="rId2"/>
          <a:stretch>
            <a:fillRect/>
          </a:stretch>
        </p:blipFill>
        <p:spPr>
          <a:xfrm>
            <a:off x="457200" y="1993900"/>
            <a:ext cx="7683501" cy="3073400"/>
          </a:xfrm>
          <a:prstGeom prst="rect">
            <a:avLst/>
          </a:prstGeom>
        </p:spPr>
      </p:pic>
    </p:spTree>
    <p:extLst>
      <p:ext uri="{BB962C8B-B14F-4D97-AF65-F5344CB8AC3E}">
        <p14:creationId xmlns:p14="http://schemas.microsoft.com/office/powerpoint/2010/main" val="26067394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Data Sharing Spoke: Goals</a:t>
            </a:r>
            <a:endParaRPr lang="en-US" dirty="0"/>
          </a:p>
        </p:txBody>
      </p:sp>
      <p:sp>
        <p:nvSpPr>
          <p:cNvPr id="3" name="Inhaltsplatzhalter 2"/>
          <p:cNvSpPr>
            <a:spLocks noGrp="1"/>
          </p:cNvSpPr>
          <p:nvPr>
            <p:ph idx="1"/>
          </p:nvPr>
        </p:nvSpPr>
        <p:spPr/>
        <p:txBody>
          <a:bodyPr>
            <a:normAutofit/>
          </a:bodyPr>
          <a:lstStyle/>
          <a:p>
            <a:pPr marL="514350" indent="-514350">
              <a:buAutoNum type="arabicPeriod"/>
            </a:pPr>
            <a:r>
              <a:rPr lang="en-US" sz="2800" dirty="0" smtClean="0"/>
              <a:t>Data-sharing Licensing Framework / Generator</a:t>
            </a:r>
          </a:p>
          <a:p>
            <a:endParaRPr lang="en-US" sz="2800" dirty="0"/>
          </a:p>
          <a:p>
            <a:pPr marL="514350" indent="-514350">
              <a:buAutoNum type="arabicPeriod"/>
            </a:pPr>
            <a:r>
              <a:rPr lang="en-US" sz="2800" dirty="0" smtClean="0"/>
              <a:t>Data-Sharing Platform (Enforce Licenses)</a:t>
            </a:r>
          </a:p>
          <a:p>
            <a:pPr marL="514350" indent="-514350">
              <a:buAutoNum type="arabicPeriod"/>
            </a:pPr>
            <a:endParaRPr lang="en-US" sz="2800" dirty="0"/>
          </a:p>
          <a:p>
            <a:pPr marL="514350" indent="-514350">
              <a:buAutoNum type="arabicPeriod"/>
            </a:pPr>
            <a:r>
              <a:rPr lang="en-US" sz="2800" dirty="0" smtClean="0"/>
              <a:t>Metadata (Search Licenses &amp; Data)</a:t>
            </a:r>
          </a:p>
          <a:p>
            <a:pPr marL="514350" indent="-514350">
              <a:buAutoNum type="arabicPeriod"/>
            </a:pPr>
            <a:endParaRPr lang="en-US" sz="2800" dirty="0"/>
          </a:p>
          <a:p>
            <a:r>
              <a:rPr lang="en-US" sz="2800" dirty="0" smtClean="0">
                <a:solidFill>
                  <a:schemeClr val="tx2"/>
                </a:solidFill>
              </a:rPr>
              <a:t>Principle: </a:t>
            </a:r>
            <a:r>
              <a:rPr lang="en-US" sz="2800" dirty="0">
                <a:solidFill>
                  <a:schemeClr val="tx2"/>
                </a:solidFill>
              </a:rPr>
              <a:t>Solve the 80% </a:t>
            </a:r>
            <a:r>
              <a:rPr lang="en-US" sz="2800" dirty="0" smtClean="0">
                <a:solidFill>
                  <a:schemeClr val="tx2"/>
                </a:solidFill>
              </a:rPr>
              <a:t>case!</a:t>
            </a:r>
          </a:p>
          <a:p>
            <a:pPr marL="514350" indent="-514350">
              <a:buAutoNum type="arabicPeriod"/>
            </a:pPr>
            <a:endParaRPr lang="en-US" sz="2800" dirty="0"/>
          </a:p>
          <a:p>
            <a:endParaRPr lang="en-US" sz="2800" dirty="0"/>
          </a:p>
        </p:txBody>
      </p:sp>
    </p:spTree>
    <p:extLst>
      <p:ext uri="{BB962C8B-B14F-4D97-AF65-F5344CB8AC3E}">
        <p14:creationId xmlns:p14="http://schemas.microsoft.com/office/powerpoint/2010/main" val="388461224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raska-final">
  <a:themeElements>
    <a:clrScheme name="Custom 9">
      <a:dk1>
        <a:srgbClr val="000000"/>
      </a:dk1>
      <a:lt1>
        <a:srgbClr val="EDEDED"/>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kraska-final.thmx</Template>
  <TotalTime>0</TotalTime>
  <Words>1147</Words>
  <Application>Microsoft Macintosh PowerPoint</Application>
  <PresentationFormat>Bildschirmpräsentation (4:3)</PresentationFormat>
  <Paragraphs>223</Paragraphs>
  <Slides>24</Slides>
  <Notes>3</Notes>
  <HiddenSlides>0</HiddenSlides>
  <MMClips>0</MMClips>
  <ScaleCrop>false</ScaleCrop>
  <HeadingPairs>
    <vt:vector size="4" baseType="variant">
      <vt:variant>
        <vt:lpstr>Design</vt:lpstr>
      </vt:variant>
      <vt:variant>
        <vt:i4>1</vt:i4>
      </vt:variant>
      <vt:variant>
        <vt:lpstr>Folientitel</vt:lpstr>
      </vt:variant>
      <vt:variant>
        <vt:i4>24</vt:i4>
      </vt:variant>
    </vt:vector>
  </HeadingPairs>
  <TitlesOfParts>
    <vt:vector size="25" baseType="lpstr">
      <vt:lpstr>kraska-final</vt:lpstr>
      <vt:lpstr>Data Sharing Spoke Northeast Big Data Innovation Hub</vt:lpstr>
      <vt:lpstr>Why Is Data Sharing Important!</vt:lpstr>
      <vt:lpstr>Combining Data:  Collaborative Cancer Cloud</vt:lpstr>
      <vt:lpstr>PowerPoint-Präsentation</vt:lpstr>
      <vt:lpstr>BUT Data Sharing is HARD!</vt:lpstr>
      <vt:lpstr>Why Not Open Data?</vt:lpstr>
      <vt:lpstr>Barriers To Data Sharing </vt:lpstr>
      <vt:lpstr>Sharing Data Today</vt:lpstr>
      <vt:lpstr>Data Sharing Spoke: Goals</vt:lpstr>
      <vt:lpstr>Goal: Licensing Framework</vt:lpstr>
      <vt:lpstr>Licenses: First Results</vt:lpstr>
      <vt:lpstr>Licenses: First Results</vt:lpstr>
      <vt:lpstr>Goal: hosted data-Sharing platform</vt:lpstr>
      <vt:lpstr>Is this possible: Technology ⨝  Sharing Agreements </vt:lpstr>
      <vt:lpstr>Is this possible: Technology ⨝  Sharing Agreements </vt:lpstr>
      <vt:lpstr>Is this possible: Technology ⨝  Sharing Agreements </vt:lpstr>
      <vt:lpstr>Is this possible: Technology ⨝  Sharing Agreements </vt:lpstr>
      <vt:lpstr>Is this possible: Technology ⨝  Sharing Agreements </vt:lpstr>
      <vt:lpstr>Platform: First Results</vt:lpstr>
      <vt:lpstr>HIPAA: Interactive DE-identification</vt:lpstr>
      <vt:lpstr>HIPAA: Interactive DE-identification</vt:lpstr>
      <vt:lpstr>HIPAA: Interactive DE-identification</vt:lpstr>
      <vt:lpstr>NEXT Steps</vt:lpstr>
      <vt:lpstr>Questions?</vt:lpstr>
    </vt:vector>
  </TitlesOfParts>
  <Company>Brown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CS1951a Intro to Data Science</dc:title>
  <dc:creator>Tim Kraska</dc:creator>
  <cp:lastModifiedBy>Carsten Binnig</cp:lastModifiedBy>
  <cp:revision>320</cp:revision>
  <dcterms:created xsi:type="dcterms:W3CDTF">2014-01-27T16:41:52Z</dcterms:created>
  <dcterms:modified xsi:type="dcterms:W3CDTF">2017-02-24T13:34:39Z</dcterms:modified>
</cp:coreProperties>
</file>