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7" r:id="rId2"/>
    <p:sldId id="256" r:id="rId3"/>
    <p:sldId id="258" r:id="rId4"/>
    <p:sldId id="284" r:id="rId5"/>
    <p:sldId id="286" r:id="rId6"/>
    <p:sldId id="269" r:id="rId7"/>
    <p:sldId id="298" r:id="rId8"/>
    <p:sldId id="265" r:id="rId9"/>
    <p:sldId id="287" r:id="rId10"/>
    <p:sldId id="290" r:id="rId11"/>
    <p:sldId id="289" r:id="rId12"/>
    <p:sldId id="281" r:id="rId13"/>
    <p:sldId id="283" r:id="rId14"/>
    <p:sldId id="297" r:id="rId15"/>
    <p:sldId id="296" r:id="rId16"/>
    <p:sldId id="26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56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BB06F-9CF0-B547-B361-EEC401DBED12}" type="datetimeFigureOut">
              <a:rPr lang="en-US" smtClean="0"/>
              <a:t>2/24/17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29F13-DC37-FE45-915B-978CD1509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790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97AE-9014-6041-8A14-1DFFEA4AAD33}" type="datetimeFigureOut">
              <a:rPr lang="en-US" smtClean="0"/>
              <a:t>2/24/17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2BF8B-5352-8E43-9235-702AFFC03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536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97AE-9014-6041-8A14-1DFFEA4AAD33}" type="datetimeFigureOut">
              <a:rPr lang="en-US" smtClean="0"/>
              <a:t>2/24/17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2BF8B-5352-8E43-9235-702AFFC03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74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97AE-9014-6041-8A14-1DFFEA4AAD33}" type="datetimeFigureOut">
              <a:rPr lang="en-US" smtClean="0"/>
              <a:t>2/24/17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2BF8B-5352-8E43-9235-702AFFC03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25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97AE-9014-6041-8A14-1DFFEA4AAD33}" type="datetimeFigureOut">
              <a:rPr lang="en-US" smtClean="0"/>
              <a:t>2/24/17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2BF8B-5352-8E43-9235-702AFFC03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485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97AE-9014-6041-8A14-1DFFEA4AAD33}" type="datetimeFigureOut">
              <a:rPr lang="en-US" smtClean="0"/>
              <a:t>2/24/17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2BF8B-5352-8E43-9235-702AFFC03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21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97AE-9014-6041-8A14-1DFFEA4AAD33}" type="datetimeFigureOut">
              <a:rPr lang="en-US" smtClean="0"/>
              <a:t>2/24/17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2BF8B-5352-8E43-9235-702AFFC03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336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97AE-9014-6041-8A14-1DFFEA4AAD33}" type="datetimeFigureOut">
              <a:rPr lang="en-US" smtClean="0"/>
              <a:t>2/24/17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2BF8B-5352-8E43-9235-702AFFC03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922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97AE-9014-6041-8A14-1DFFEA4AAD33}" type="datetimeFigureOut">
              <a:rPr lang="en-US" smtClean="0"/>
              <a:t>2/24/17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2BF8B-5352-8E43-9235-702AFFC03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11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97AE-9014-6041-8A14-1DFFEA4AAD33}" type="datetimeFigureOut">
              <a:rPr lang="en-US" smtClean="0"/>
              <a:t>2/24/17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2BF8B-5352-8E43-9235-702AFFC03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285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97AE-9014-6041-8A14-1DFFEA4AAD33}" type="datetimeFigureOut">
              <a:rPr lang="en-US" smtClean="0"/>
              <a:t>2/24/17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2BF8B-5352-8E43-9235-702AFFC03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17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97AE-9014-6041-8A14-1DFFEA4AAD33}" type="datetimeFigureOut">
              <a:rPr lang="en-US" smtClean="0"/>
              <a:t>2/24/17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2BF8B-5352-8E43-9235-702AFFC03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95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497AE-9014-6041-8A14-1DFFEA4AAD33}" type="datetimeFigureOut">
              <a:rPr lang="en-US" smtClean="0"/>
              <a:t>2/24/17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2BF8B-5352-8E43-9235-702AFFC03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335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ode.google.com/p/google-refine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1752600"/>
          </a:xfrm>
          <a:prstGeom prst="rect">
            <a:avLst/>
          </a:prstGeom>
          <a:gradFill flip="none" rotWithShape="1">
            <a:gsLst>
              <a:gs pos="100000">
                <a:srgbClr val="56A36B"/>
              </a:gs>
              <a:gs pos="0">
                <a:srgbClr val="E5E45A"/>
              </a:gs>
              <a:gs pos="36000">
                <a:srgbClr val="E7EBA3"/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1000"/>
              </a:spcBef>
              <a:spcAft>
                <a:spcPts val="1000"/>
              </a:spcAft>
              <a:defRPr/>
            </a:pPr>
            <a:endParaRPr lang="en-US" sz="180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7822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Data-Driven Education</a:t>
            </a:r>
            <a:endParaRPr lang="en-US" b="1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2251351"/>
            <a:ext cx="8839200" cy="2514600"/>
          </a:xfrm>
          <a:ln w="12700"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Beverly Park Woolf, </a:t>
            </a:r>
            <a:r>
              <a:rPr lang="en-US" sz="2800" dirty="0" err="1" smtClean="0">
                <a:solidFill>
                  <a:schemeClr val="tx1"/>
                </a:solidFill>
                <a:latin typeface="+mj-lt"/>
              </a:rPr>
              <a:t>Ivon</a:t>
            </a: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 Arroyo, </a:t>
            </a:r>
          </a:p>
          <a:p>
            <a:pPr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Neil Heffernan, Ryan Baker</a:t>
            </a:r>
          </a:p>
          <a:p>
            <a:pPr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r>
              <a:rPr lang="en-US" sz="2000" i="1" dirty="0" smtClean="0"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University of Massachusetts - Amherst</a:t>
            </a:r>
          </a:p>
          <a:p>
            <a:pPr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r>
              <a:rPr lang="en-US" sz="20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Worcester Polytechnic Institute</a:t>
            </a:r>
          </a:p>
          <a:p>
            <a:pPr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r>
              <a:rPr lang="en-US" sz="20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University of Pennsylvania - Philadelphia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017713" y="5924549"/>
            <a:ext cx="5105400" cy="693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1400" dirty="0">
                <a:latin typeface="Arial" charset="0"/>
              </a:rPr>
              <a:t>Supported by</a:t>
            </a:r>
          </a:p>
          <a:p>
            <a:pPr algn="ctr"/>
            <a:r>
              <a:rPr lang="en-US" sz="1400" dirty="0">
                <a:latin typeface="Arial" charset="0"/>
              </a:rPr>
              <a:t>National Science </a:t>
            </a:r>
            <a:r>
              <a:rPr lang="en-US" sz="1400" dirty="0" smtClean="0">
                <a:latin typeface="Arial" charset="0"/>
              </a:rPr>
              <a:t>Foundation </a:t>
            </a:r>
            <a:r>
              <a:rPr lang="en-US" sz="1400" b="1" dirty="0"/>
              <a:t>#1636847 </a:t>
            </a:r>
            <a:endParaRPr lang="en-US" sz="1400" dirty="0" smtClean="0">
              <a:latin typeface="Arial" charset="0"/>
            </a:endParaRPr>
          </a:p>
          <a:p>
            <a:pPr algn="ctr"/>
            <a:r>
              <a:rPr lang="en-US" sz="1200" dirty="0" smtClean="0">
                <a:latin typeface="Arial" charset="0"/>
              </a:rPr>
              <a:t>  </a:t>
            </a:r>
            <a:endParaRPr lang="en-US" sz="1600" dirty="0">
              <a:latin typeface="Arial" charset="0"/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638" y="4933949"/>
            <a:ext cx="9747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2949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9427"/>
            <a:ext cx="8229600" cy="1143000"/>
          </a:xfrm>
        </p:spPr>
        <p:txBody>
          <a:bodyPr/>
          <a:lstStyle/>
          <a:p>
            <a:r>
              <a:rPr lang="en-US" dirty="0" smtClean="0"/>
              <a:t>3 Workshops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4336"/>
            <a:ext cx="9144000" cy="5549599"/>
          </a:xfrm>
        </p:spPr>
        <p:txBody>
          <a:bodyPr>
            <a:normAutofit fontScale="92500" lnSpcReduction="10000"/>
          </a:bodyPr>
          <a:lstStyle/>
          <a:p>
            <a:pPr lvl="1">
              <a:buFont typeface="Wingdings" charset="2"/>
              <a:buChar char="§"/>
            </a:pPr>
            <a:r>
              <a:rPr lang="en-US" sz="3600" dirty="0"/>
              <a:t>	</a:t>
            </a:r>
            <a:r>
              <a:rPr lang="en-US" sz="4200" dirty="0" smtClean="0"/>
              <a:t>Computer Supported Collaborative Learning;</a:t>
            </a:r>
            <a:r>
              <a:rPr lang="en-US" sz="4200" dirty="0"/>
              <a:t> </a:t>
            </a:r>
            <a:endParaRPr lang="en-US" sz="4200" dirty="0" smtClean="0"/>
          </a:p>
          <a:p>
            <a:pPr marL="457200" lvl="1" indent="0">
              <a:buNone/>
            </a:pPr>
            <a:r>
              <a:rPr lang="en-US" sz="4200" dirty="0" smtClean="0"/>
              <a:t>		Full day, Philadelphia</a:t>
            </a:r>
            <a:r>
              <a:rPr lang="en-US" sz="4200" dirty="0"/>
              <a:t>, Pa. June 18-</a:t>
            </a:r>
            <a:r>
              <a:rPr lang="en-US" sz="4200" dirty="0" smtClean="0"/>
              <a:t>19,   		2017</a:t>
            </a:r>
            <a:endParaRPr lang="en-US" sz="4200" dirty="0"/>
          </a:p>
          <a:p>
            <a:pPr lvl="1">
              <a:buFont typeface="Wingdings" charset="2"/>
              <a:buChar char="§"/>
            </a:pPr>
            <a:r>
              <a:rPr lang="en-US" sz="4200" dirty="0" smtClean="0"/>
              <a:t>   Artificial </a:t>
            </a:r>
            <a:r>
              <a:rPr lang="en-US" sz="4200" dirty="0"/>
              <a:t>Intelligence in </a:t>
            </a:r>
            <a:r>
              <a:rPr lang="en-US" sz="4200" dirty="0" smtClean="0"/>
              <a:t>Education</a:t>
            </a:r>
          </a:p>
          <a:p>
            <a:pPr marL="914400" lvl="2" indent="0">
              <a:buNone/>
            </a:pPr>
            <a:r>
              <a:rPr lang="en-US" sz="4200" dirty="0" smtClean="0"/>
              <a:t>	Half day Wuhan, China, June 28-29, 		2017</a:t>
            </a:r>
          </a:p>
          <a:p>
            <a:pPr lvl="1">
              <a:buFont typeface="Wingdings" charset="2"/>
              <a:buChar char="§"/>
            </a:pPr>
            <a:r>
              <a:rPr lang="en-US" sz="4200" dirty="0"/>
              <a:t>	Educational Data Mining</a:t>
            </a:r>
            <a:r>
              <a:rPr lang="en-US" sz="4200" dirty="0" smtClean="0"/>
              <a:t>	</a:t>
            </a:r>
          </a:p>
          <a:p>
            <a:pPr marL="914400" lvl="2" indent="0">
              <a:buNone/>
            </a:pPr>
            <a:r>
              <a:rPr lang="en-US" sz="4200" dirty="0"/>
              <a:t>	</a:t>
            </a:r>
            <a:r>
              <a:rPr lang="en-US" sz="4200" dirty="0" smtClean="0"/>
              <a:t>Wuhan</a:t>
            </a:r>
            <a:r>
              <a:rPr lang="en-US" sz="4200" dirty="0"/>
              <a:t>, China, June </a:t>
            </a:r>
            <a:r>
              <a:rPr lang="en-US" sz="4200" dirty="0" smtClean="0"/>
              <a:t>25-</a:t>
            </a:r>
            <a:r>
              <a:rPr lang="en-US" sz="4200" dirty="0" smtClean="0"/>
              <a:t>28, 2017</a:t>
            </a:r>
            <a:endParaRPr lang="en-US" sz="4200" dirty="0" smtClean="0"/>
          </a:p>
          <a:p>
            <a:pPr marL="457200" lvl="1" indent="0">
              <a:buNone/>
            </a:pPr>
            <a:endParaRPr lang="en-US" sz="3600" dirty="0"/>
          </a:p>
          <a:p>
            <a:pPr lvl="1">
              <a:buFont typeface="Arial"/>
              <a:buChar char="•"/>
            </a:pPr>
            <a:endParaRPr lang="en-US" sz="3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650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Workshops: </a:t>
            </a:r>
            <a:r>
              <a:rPr lang="en-US" dirty="0" smtClean="0"/>
              <a:t>RESEARCH </a:t>
            </a:r>
            <a:r>
              <a:rPr lang="en-US" dirty="0"/>
              <a:t>QUESTIONS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7624"/>
            <a:ext cx="8229600" cy="4525963"/>
          </a:xfrm>
        </p:spPr>
        <p:txBody>
          <a:bodyPr/>
          <a:lstStyle/>
          <a:p>
            <a:pPr>
              <a:spcBef>
                <a:spcPts val="1000"/>
              </a:spcBef>
              <a:spcAft>
                <a:spcPts val="2000"/>
              </a:spcAft>
            </a:pPr>
            <a:r>
              <a:rPr lang="en-US" sz="2800" dirty="0" smtClean="0"/>
              <a:t>What kinds of questions are worth asking/answering</a:t>
            </a:r>
          </a:p>
          <a:p>
            <a:pPr lvl="1">
              <a:spcBef>
                <a:spcPts val="1000"/>
              </a:spcBef>
              <a:spcAft>
                <a:spcPts val="2000"/>
              </a:spcAft>
            </a:pPr>
            <a:r>
              <a:rPr lang="en-US" sz="2400" dirty="0" smtClean="0"/>
              <a:t>What do teachers and students want to know?</a:t>
            </a:r>
          </a:p>
          <a:p>
            <a:pPr lvl="1">
              <a:spcBef>
                <a:spcPts val="1000"/>
              </a:spcBef>
              <a:spcAft>
                <a:spcPts val="2000"/>
              </a:spcAft>
            </a:pPr>
            <a:r>
              <a:rPr lang="en-US" sz="2400" dirty="0" smtClean="0"/>
              <a:t>What do researchers in Learning Sciences want to know?</a:t>
            </a:r>
          </a:p>
          <a:p>
            <a:pPr>
              <a:spcBef>
                <a:spcPts val="1000"/>
              </a:spcBef>
              <a:spcAft>
                <a:spcPts val="2000"/>
              </a:spcAft>
            </a:pPr>
            <a:r>
              <a:rPr lang="en-US" sz="2800" dirty="0" smtClean="0"/>
              <a:t>What are techniques to answer big questions to big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06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4051"/>
            <a:ext cx="8229600" cy="1143000"/>
          </a:xfrm>
        </p:spPr>
        <p:txBody>
          <a:bodyPr/>
          <a:lstStyle/>
          <a:p>
            <a:r>
              <a:rPr lang="en-US" dirty="0" smtClean="0"/>
              <a:t>Topics to </a:t>
            </a:r>
            <a:r>
              <a:rPr lang="en-US" dirty="0" smtClean="0"/>
              <a:t>Teach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19140"/>
            <a:ext cx="8229600" cy="3131576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sz="3000" dirty="0" smtClean="0"/>
              <a:t>Google Refine</a:t>
            </a:r>
            <a:r>
              <a:rPr lang="en-US" sz="3000" b="1" dirty="0" smtClean="0">
                <a:solidFill>
                  <a:srgbClr val="000000"/>
                </a:solidFill>
              </a:rPr>
              <a:t> </a:t>
            </a:r>
            <a:r>
              <a:rPr lang="en-US" sz="3000" dirty="0" smtClean="0">
                <a:solidFill>
                  <a:srgbClr val="000000"/>
                </a:solidFill>
                <a:hlinkClick r:id="rId2"/>
              </a:rPr>
              <a:t>http://code.google.com/p/google-refine/</a:t>
            </a:r>
            <a:endParaRPr lang="en-US" sz="3000" dirty="0" smtClean="0">
              <a:solidFill>
                <a:srgbClr val="000000"/>
              </a:solidFill>
            </a:endParaRPr>
          </a:p>
          <a:p>
            <a:pPr lvl="0"/>
            <a:r>
              <a:rPr lang="en-US" sz="3000" dirty="0" smtClean="0"/>
              <a:t>Fathom (http://</a:t>
            </a:r>
            <a:r>
              <a:rPr lang="en-US" sz="3000" dirty="0" err="1" smtClean="0"/>
              <a:t>www.keycurriculum.com</a:t>
            </a:r>
            <a:r>
              <a:rPr lang="en-US" sz="3000" dirty="0" smtClean="0"/>
              <a:t>/products/fathom)</a:t>
            </a:r>
          </a:p>
          <a:p>
            <a:pPr lvl="0"/>
            <a:r>
              <a:rPr lang="en-US" sz="3000" dirty="0" smtClean="0"/>
              <a:t>Rapid Miner (</a:t>
            </a:r>
            <a:r>
              <a:rPr lang="en-US" sz="3000" dirty="0" err="1" smtClean="0"/>
              <a:t>rapidminer.com</a:t>
            </a:r>
            <a:r>
              <a:rPr lang="en-US" sz="3000" dirty="0" smtClean="0"/>
              <a:t>)</a:t>
            </a:r>
          </a:p>
          <a:p>
            <a:pPr lvl="0"/>
            <a:r>
              <a:rPr lang="en-US" sz="3000" dirty="0" smtClean="0"/>
              <a:t>IBM SPSS Statistics, Version 20</a:t>
            </a:r>
          </a:p>
          <a:p>
            <a:pPr lvl="0"/>
            <a:r>
              <a:rPr lang="en-US" sz="3000" dirty="0" smtClean="0"/>
              <a:t>Tinker Plots (http://</a:t>
            </a:r>
            <a:r>
              <a:rPr lang="en-US" sz="3000" dirty="0" err="1" smtClean="0"/>
              <a:t>www.keycurriculum.com</a:t>
            </a:r>
            <a:r>
              <a:rPr lang="en-US" sz="3000" dirty="0" smtClean="0"/>
              <a:t>/products/</a:t>
            </a:r>
            <a:r>
              <a:rPr lang="en-US" sz="3000" dirty="0" err="1" smtClean="0"/>
              <a:t>tinkerplots</a:t>
            </a:r>
            <a:r>
              <a:rPr lang="en-US" sz="3000" dirty="0" smtClean="0"/>
              <a:t>)</a:t>
            </a:r>
          </a:p>
          <a:p>
            <a:pPr lvl="0"/>
            <a:r>
              <a:rPr lang="en-US" sz="3000" dirty="0" smtClean="0"/>
              <a:t>Many Eyes and IBM Visualization Tools (www-958.ibm.com/)</a:t>
            </a:r>
          </a:p>
          <a:p>
            <a:pPr lvl="0"/>
            <a:r>
              <a:rPr lang="en-US" sz="3000" dirty="0" smtClean="0"/>
              <a:t>TETRAD Causal Modeling Software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948949"/>
            <a:ext cx="785773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dirty="0"/>
              <a:t>	Visualization of single variables</a:t>
            </a:r>
          </a:p>
          <a:p>
            <a:pPr lvl="1"/>
            <a:r>
              <a:rPr lang="en-US" sz="2800" dirty="0"/>
              <a:t>Decision </a:t>
            </a:r>
            <a:r>
              <a:rPr lang="en-US" sz="2800" dirty="0" smtClean="0"/>
              <a:t>trees, Bayesian Networks, Regression </a:t>
            </a:r>
            <a:endParaRPr lang="en-US" sz="2800" dirty="0"/>
          </a:p>
          <a:p>
            <a:pPr lvl="1"/>
            <a:r>
              <a:rPr lang="en-US" sz="2800" dirty="0"/>
              <a:t>Pre-processing </a:t>
            </a:r>
            <a:r>
              <a:rPr lang="en-US" sz="2800" dirty="0" smtClean="0"/>
              <a:t>techniques, Visualization </a:t>
            </a:r>
            <a:r>
              <a:rPr lang="en-US" sz="2800" dirty="0"/>
              <a:t>of single </a:t>
            </a:r>
            <a:r>
              <a:rPr lang="en-US" sz="2800" dirty="0" smtClean="0"/>
              <a:t>variables, Decision trees, Bayesian networks, Regression 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683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01" y="-311508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Competitions</a:t>
            </a:r>
            <a:endParaRPr lang="en-US" b="1" u="sng" dirty="0"/>
          </a:p>
        </p:txBody>
      </p:sp>
      <p:sp>
        <p:nvSpPr>
          <p:cNvPr id="4" name="Rectangle 3"/>
          <p:cNvSpPr/>
          <p:nvPr/>
        </p:nvSpPr>
        <p:spPr>
          <a:xfrm>
            <a:off x="274014" y="831492"/>
            <a:ext cx="8653217" cy="8376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en-US" sz="3200" b="1" dirty="0" smtClean="0"/>
              <a:t>Use existing Big data base to</a:t>
            </a:r>
            <a:r>
              <a:rPr lang="en-US" sz="3200" dirty="0" smtClean="0"/>
              <a:t>:</a:t>
            </a:r>
          </a:p>
          <a:p>
            <a:pPr>
              <a:spcBef>
                <a:spcPts val="1000"/>
              </a:spcBef>
            </a:pPr>
            <a:r>
              <a:rPr lang="en-US" sz="3200" dirty="0"/>
              <a:t>	</a:t>
            </a:r>
            <a:r>
              <a:rPr lang="en-US" sz="3200" b="1" dirty="0" smtClean="0"/>
              <a:t>predict</a:t>
            </a:r>
            <a:r>
              <a:rPr lang="en-US" sz="3200" dirty="0" smtClean="0"/>
              <a:t> </a:t>
            </a:r>
            <a:r>
              <a:rPr lang="en-US" sz="3200" dirty="0"/>
              <a:t>who goes to </a:t>
            </a:r>
            <a:r>
              <a:rPr lang="en-US" sz="3200" dirty="0" smtClean="0"/>
              <a:t>college and what students 		will </a:t>
            </a:r>
            <a:r>
              <a:rPr lang="en-US" sz="3200" dirty="0" smtClean="0"/>
              <a:t>study.</a:t>
            </a:r>
            <a:endParaRPr lang="en-US" sz="3200" dirty="0"/>
          </a:p>
          <a:p>
            <a:pPr>
              <a:spcBef>
                <a:spcPts val="1000"/>
              </a:spcBef>
            </a:pPr>
            <a:r>
              <a:rPr lang="en-US" sz="3200" b="1" u="sng" dirty="0"/>
              <a:t>Longitudinal Data</a:t>
            </a:r>
          </a:p>
          <a:p>
            <a:pPr marL="400050" lvl="1" indent="0">
              <a:spcBef>
                <a:spcPts val="1000"/>
              </a:spcBef>
              <a:buNone/>
            </a:pPr>
            <a:r>
              <a:rPr lang="en-US" sz="3200" dirty="0" smtClean="0"/>
              <a:t>NSF supported  </a:t>
            </a:r>
            <a:r>
              <a:rPr lang="en-US" sz="3200" dirty="0"/>
              <a:t>longitudinal </a:t>
            </a:r>
            <a:r>
              <a:rPr lang="en-US" sz="3200" dirty="0" smtClean="0"/>
              <a:t>research at WPI</a:t>
            </a:r>
            <a:endParaRPr lang="en-US" sz="3200" dirty="0"/>
          </a:p>
          <a:p>
            <a:pPr>
              <a:spcBef>
                <a:spcPts val="1000"/>
              </a:spcBef>
            </a:pPr>
            <a:r>
              <a:rPr lang="en-US" sz="3200" b="1" dirty="0"/>
              <a:t>	</a:t>
            </a:r>
            <a:r>
              <a:rPr lang="en-US" sz="3200" b="1" dirty="0" smtClean="0"/>
              <a:t>Middle</a:t>
            </a:r>
            <a:r>
              <a:rPr lang="en-US" sz="3200" b="1" dirty="0"/>
              <a:t>-School students </a:t>
            </a:r>
            <a:r>
              <a:rPr lang="en-US" sz="3200" dirty="0"/>
              <a:t>have been tracked for</a:t>
            </a:r>
          </a:p>
          <a:p>
            <a:pPr>
              <a:spcBef>
                <a:spcPts val="1000"/>
              </a:spcBef>
            </a:pPr>
            <a:r>
              <a:rPr lang="en-US" sz="3200" dirty="0"/>
              <a:t>	 10 years. Results of mathematics actions and 		college </a:t>
            </a:r>
            <a:r>
              <a:rPr lang="en-US" sz="3200" dirty="0" smtClean="0"/>
              <a:t>attendance.</a:t>
            </a:r>
          </a:p>
          <a:p>
            <a:pPr marL="0" lvl="1">
              <a:spcBef>
                <a:spcPts val="1000"/>
              </a:spcBef>
            </a:pPr>
            <a:r>
              <a:rPr lang="en-US" sz="3200" dirty="0"/>
              <a:t>Invite people to </a:t>
            </a:r>
            <a:r>
              <a:rPr lang="en-US" sz="3200" dirty="0" err="1"/>
              <a:t>Kaggle</a:t>
            </a:r>
            <a:r>
              <a:rPr lang="en-US" sz="3200" dirty="0"/>
              <a:t> competitions to predict student progress.</a:t>
            </a:r>
          </a:p>
          <a:p>
            <a:pPr>
              <a:spcBef>
                <a:spcPts val="1000"/>
              </a:spcBef>
            </a:pPr>
            <a:endParaRPr lang="en-US" sz="3200" dirty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r>
              <a:rPr lang="en-US" sz="32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23764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Datathons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Weekend </a:t>
            </a:r>
            <a:r>
              <a:rPr lang="en-US" dirty="0" err="1" smtClean="0"/>
              <a:t>hackathons</a:t>
            </a:r>
            <a:r>
              <a:rPr lang="en-US" dirty="0" smtClean="0"/>
              <a:t> in which participants are encouraged </a:t>
            </a:r>
            <a:r>
              <a:rPr lang="en-US" dirty="0"/>
              <a:t>to enhance </a:t>
            </a:r>
            <a:r>
              <a:rPr lang="en-US" dirty="0" smtClean="0"/>
              <a:t>existing educational </a:t>
            </a:r>
            <a:r>
              <a:rPr lang="en-US" dirty="0"/>
              <a:t>software, including </a:t>
            </a:r>
            <a:r>
              <a:rPr lang="en-US" dirty="0" err="1" smtClean="0"/>
              <a:t>MathSpring</a:t>
            </a:r>
            <a:r>
              <a:rPr lang="en-US" dirty="0" smtClean="0"/>
              <a:t> and </a:t>
            </a:r>
            <a:r>
              <a:rPr lang="en-US" dirty="0" err="1" smtClean="0"/>
              <a:t>ASSISTments</a:t>
            </a:r>
            <a:r>
              <a:rPr lang="en-US" dirty="0" smtClean="0"/>
              <a:t>.</a:t>
            </a:r>
          </a:p>
          <a:p>
            <a:r>
              <a:rPr lang="en-US" dirty="0"/>
              <a:t>T</a:t>
            </a:r>
            <a:r>
              <a:rPr lang="en-US" dirty="0" smtClean="0"/>
              <a:t>hey will</a:t>
            </a:r>
            <a:endParaRPr lang="en-US" dirty="0"/>
          </a:p>
          <a:p>
            <a:pPr lvl="1"/>
            <a:r>
              <a:rPr lang="en-US" dirty="0"/>
              <a:t>D</a:t>
            </a:r>
            <a:r>
              <a:rPr lang="en-US" dirty="0" smtClean="0"/>
              <a:t>esign </a:t>
            </a:r>
            <a:r>
              <a:rPr lang="en-US" dirty="0"/>
              <a:t>improved animated learning companions, </a:t>
            </a:r>
            <a:endParaRPr lang="en-US" dirty="0" smtClean="0"/>
          </a:p>
          <a:p>
            <a:pPr lvl="1"/>
            <a:r>
              <a:rPr lang="en-US" dirty="0" smtClean="0"/>
              <a:t>Develop visualizations </a:t>
            </a:r>
            <a:r>
              <a:rPr lang="en-US" dirty="0"/>
              <a:t>of hints and messages </a:t>
            </a:r>
            <a:endParaRPr lang="en-US" dirty="0" smtClean="0"/>
          </a:p>
          <a:p>
            <a:pPr lvl="1"/>
            <a:r>
              <a:rPr lang="en-US" dirty="0" smtClean="0"/>
              <a:t>Develop adaptively </a:t>
            </a:r>
            <a:r>
              <a:rPr lang="en-US" dirty="0"/>
              <a:t>sequences problems adjusted to students’ recent levels of ability and effort exerted.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169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452" y="274638"/>
            <a:ext cx="8090348" cy="1143000"/>
          </a:xfrm>
        </p:spPr>
        <p:txBody>
          <a:bodyPr/>
          <a:lstStyle/>
          <a:p>
            <a:r>
              <a:rPr lang="en-US" dirty="0" smtClean="0"/>
              <a:t>Data-Driven Education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505251" y="1292310"/>
            <a:ext cx="10139691" cy="6370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	</a:t>
            </a:r>
            <a:r>
              <a:rPr lang="en-US" sz="3200" dirty="0" smtClean="0"/>
              <a:t>Three </a:t>
            </a:r>
            <a:r>
              <a:rPr lang="en-US" sz="3200" dirty="0"/>
              <a:t>grand challenges in education:</a:t>
            </a:r>
          </a:p>
          <a:p>
            <a:pPr lvl="2"/>
            <a:r>
              <a:rPr lang="en-US" sz="3200" u="sng" dirty="0"/>
              <a:t>• </a:t>
            </a:r>
            <a:r>
              <a:rPr lang="en-US" sz="3200" u="sng" dirty="0" smtClean="0"/>
              <a:t> Predict </a:t>
            </a:r>
            <a:r>
              <a:rPr lang="en-US" sz="3200" u="sng" dirty="0"/>
              <a:t>future student events </a:t>
            </a:r>
            <a:r>
              <a:rPr lang="en-US" sz="3200" dirty="0"/>
              <a:t>from existing large-</a:t>
            </a:r>
            <a:r>
              <a:rPr lang="en-US" sz="3200" dirty="0" smtClean="0"/>
              <a:t>scale longitudinal </a:t>
            </a:r>
            <a:r>
              <a:rPr lang="en-US" sz="3200" dirty="0"/>
              <a:t>educational data sets involving the </a:t>
            </a:r>
            <a:r>
              <a:rPr lang="en-US" sz="3200" dirty="0" smtClean="0"/>
              <a:t>same thousands </a:t>
            </a:r>
            <a:r>
              <a:rPr lang="en-US" sz="3200" dirty="0"/>
              <a:t>of students</a:t>
            </a:r>
          </a:p>
          <a:p>
            <a:pPr lvl="2"/>
            <a:r>
              <a:rPr lang="en-US" sz="3200" u="sng" dirty="0" smtClean="0"/>
              <a:t>•  </a:t>
            </a:r>
            <a:r>
              <a:rPr lang="en-US" sz="3200" u="sng" dirty="0"/>
              <a:t>Help teachers </a:t>
            </a:r>
            <a:r>
              <a:rPr lang="en-US" sz="3200" u="sng" dirty="0" smtClean="0"/>
              <a:t>make </a:t>
            </a:r>
            <a:r>
              <a:rPr lang="en-US" sz="3200" u="sng" dirty="0"/>
              <a:t>sense</a:t>
            </a:r>
            <a:r>
              <a:rPr lang="en-US" sz="3200" dirty="0"/>
              <a:t> of dense online data to </a:t>
            </a:r>
            <a:r>
              <a:rPr lang="en-US" sz="3200" dirty="0" smtClean="0"/>
              <a:t>influence their </a:t>
            </a:r>
            <a:r>
              <a:rPr lang="en-US" sz="3200" dirty="0"/>
              <a:t>teaching</a:t>
            </a:r>
          </a:p>
          <a:p>
            <a:pPr lvl="2"/>
            <a:r>
              <a:rPr lang="en-US" sz="3200" u="sng" dirty="0"/>
              <a:t>• </a:t>
            </a:r>
            <a:r>
              <a:rPr lang="en-US" sz="3200" u="sng" dirty="0" smtClean="0"/>
              <a:t> Provide </a:t>
            </a:r>
            <a:r>
              <a:rPr lang="en-US" sz="3200" u="sng" dirty="0"/>
              <a:t>personalized instruction </a:t>
            </a:r>
            <a:r>
              <a:rPr lang="en-US" sz="3200" dirty="0"/>
              <a:t>based on using big data </a:t>
            </a:r>
            <a:r>
              <a:rPr lang="en-US" sz="3200" dirty="0" smtClean="0"/>
              <a:t>that represents </a:t>
            </a:r>
            <a:r>
              <a:rPr lang="en-US" sz="3200" dirty="0"/>
              <a:t>student skills and behavior and infers </a:t>
            </a:r>
            <a:r>
              <a:rPr lang="en-US" sz="3200" dirty="0" smtClean="0"/>
              <a:t>students’ cognitive</a:t>
            </a:r>
            <a:r>
              <a:rPr lang="en-US" sz="3200" dirty="0"/>
              <a:t>, motivational, and metacognitive factors in learning</a:t>
            </a:r>
          </a:p>
          <a:p>
            <a:endParaRPr lang="en-US" sz="3200" dirty="0" smtClean="0"/>
          </a:p>
          <a:p>
            <a:endParaRPr lang="en-US" sz="32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10837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8300"/>
            <a:ext cx="9144000" cy="60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877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200" y="496463"/>
            <a:ext cx="3149600" cy="444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3190" y="5448256"/>
            <a:ext cx="8034799" cy="1477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The School of Athens, </a:t>
            </a:r>
            <a:r>
              <a:rPr lang="en-US" sz="2400" dirty="0"/>
              <a:t>fresco by Raphael (1509 -1511) in the Vatican. Plato (left) and Aristotle (right) hold bound copies of their books.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411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urved top Raphael School of Athe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86" y="163855"/>
            <a:ext cx="6998724" cy="49865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80529" y="5598367"/>
            <a:ext cx="724926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One Goal: Provide</a:t>
            </a:r>
            <a:r>
              <a:rPr lang="en-US" sz="2400" dirty="0" smtClean="0"/>
              <a:t> </a:t>
            </a:r>
            <a:r>
              <a:rPr lang="en-US" sz="2400" dirty="0"/>
              <a:t>millions of </a:t>
            </a:r>
            <a:r>
              <a:rPr lang="en-US" sz="2400" b="1" dirty="0"/>
              <a:t>schoolchildren</a:t>
            </a:r>
            <a:r>
              <a:rPr lang="en-US" sz="2400" dirty="0"/>
              <a:t> with access to the </a:t>
            </a:r>
            <a:r>
              <a:rPr lang="en-US" sz="2400" b="1" dirty="0"/>
              <a:t>personal services </a:t>
            </a:r>
            <a:r>
              <a:rPr lang="en-US" sz="2400" dirty="0"/>
              <a:t>of a tutor as well informed as </a:t>
            </a:r>
            <a:r>
              <a:rPr lang="en-US" sz="2400" b="1" dirty="0"/>
              <a:t>Plato</a:t>
            </a:r>
            <a:r>
              <a:rPr lang="en-US" sz="2400" dirty="0"/>
              <a:t> or </a:t>
            </a:r>
            <a:r>
              <a:rPr lang="en-US" sz="2400" b="1" dirty="0"/>
              <a:t>Aristotle</a:t>
            </a:r>
            <a:r>
              <a:rPr lang="en-US" sz="2400" dirty="0"/>
              <a:t>.</a:t>
            </a:r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59736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NSF</a:t>
            </a:r>
            <a:r>
              <a:rPr lang="en-US" dirty="0" smtClean="0"/>
              <a:t> Big Data Spoke </a:t>
            </a:r>
            <a:r>
              <a:rPr lang="en-US" u="sng" dirty="0" smtClean="0"/>
              <a:t>Award</a:t>
            </a:r>
            <a:endParaRPr lang="en-US" u="sng" dirty="0"/>
          </a:p>
        </p:txBody>
      </p:sp>
      <p:sp>
        <p:nvSpPr>
          <p:cNvPr id="4" name="Rectangle 3"/>
          <p:cNvSpPr/>
          <p:nvPr/>
        </p:nvSpPr>
        <p:spPr>
          <a:xfrm>
            <a:off x="96422" y="1308306"/>
            <a:ext cx="859037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Train</a:t>
            </a:r>
            <a:r>
              <a:rPr lang="en-US" sz="3200" b="1" dirty="0"/>
              <a:t> </a:t>
            </a:r>
            <a:r>
              <a:rPr lang="en-US" sz="3200" b="1" dirty="0" smtClean="0"/>
              <a:t>researchers </a:t>
            </a:r>
            <a:r>
              <a:rPr lang="en-US" sz="3200" b="1" dirty="0"/>
              <a:t>and educators </a:t>
            </a:r>
            <a:r>
              <a:rPr lang="en-US" sz="3200" dirty="0" smtClean="0"/>
              <a:t>in 	techniques and tools that personalize education and make predictions over large data sets.</a:t>
            </a:r>
          </a:p>
          <a:p>
            <a:pPr algn="ctr"/>
            <a:endParaRPr lang="en-US" sz="3200" dirty="0"/>
          </a:p>
          <a:p>
            <a:pPr algn="ctr"/>
            <a:endParaRPr lang="en-US" sz="3200" dirty="0" smtClean="0"/>
          </a:p>
          <a:p>
            <a:pPr algn="ctr"/>
            <a:endParaRPr lang="en-US" sz="3200" dirty="0"/>
          </a:p>
          <a:p>
            <a:pPr algn="ctr"/>
            <a:endParaRPr lang="en-US" sz="3200" dirty="0" smtClean="0"/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Use </a:t>
            </a:r>
            <a:r>
              <a:rPr lang="en-US" sz="3200" b="1" dirty="0" smtClean="0"/>
              <a:t>competitions</a:t>
            </a:r>
            <a:r>
              <a:rPr lang="en-US" sz="3200" b="1" dirty="0"/>
              <a:t>, </a:t>
            </a:r>
            <a:r>
              <a:rPr lang="en-US" sz="3200" b="1" dirty="0" err="1"/>
              <a:t>hackathon</a:t>
            </a:r>
            <a:r>
              <a:rPr lang="en-US" sz="3200" b="1" dirty="0"/>
              <a:t> </a:t>
            </a:r>
            <a:r>
              <a:rPr lang="en-US" sz="3200" dirty="0"/>
              <a:t>and</a:t>
            </a:r>
            <a:r>
              <a:rPr lang="en-US" sz="3200" b="1" dirty="0"/>
              <a:t> </a:t>
            </a:r>
            <a:r>
              <a:rPr lang="en-US" sz="3200" b="1" dirty="0" smtClean="0"/>
              <a:t>workshops </a:t>
            </a:r>
            <a:r>
              <a:rPr lang="en-US" sz="3200" dirty="0" smtClean="0"/>
              <a:t>as part of this process.</a:t>
            </a:r>
          </a:p>
          <a:p>
            <a:pPr algn="ctr"/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884381"/>
            <a:ext cx="71516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Topics to be taught include</a:t>
            </a:r>
            <a:r>
              <a:rPr lang="en-US" sz="3200" b="1" dirty="0" smtClean="0"/>
              <a:t>:</a:t>
            </a:r>
            <a:endParaRPr lang="en-US" sz="2800" b="1" dirty="0" smtClean="0"/>
          </a:p>
          <a:p>
            <a:pPr algn="ctr"/>
            <a:r>
              <a:rPr lang="en-US" sz="2800" dirty="0" smtClean="0"/>
              <a:t>Data Mining</a:t>
            </a:r>
          </a:p>
          <a:p>
            <a:pPr algn="ctr"/>
            <a:r>
              <a:rPr lang="en-US" sz="2800" dirty="0" smtClean="0"/>
              <a:t>Artificial Intelligence</a:t>
            </a:r>
          </a:p>
          <a:p>
            <a:pPr algn="ctr"/>
            <a:r>
              <a:rPr lang="en-US" sz="2800" dirty="0" smtClean="0"/>
              <a:t>Machine Learning</a:t>
            </a:r>
          </a:p>
          <a:p>
            <a:pPr algn="ctr"/>
            <a:r>
              <a:rPr lang="en-US" sz="2800" dirty="0" smtClean="0"/>
              <a:t>Learning Sciences</a:t>
            </a:r>
          </a:p>
        </p:txBody>
      </p:sp>
    </p:spTree>
    <p:extLst>
      <p:ext uri="{BB962C8B-B14F-4D97-AF65-F5344CB8AC3E}">
        <p14:creationId xmlns:p14="http://schemas.microsoft.com/office/powerpoint/2010/main" val="1295885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774"/>
            <a:ext cx="8229600" cy="1143000"/>
          </a:xfrm>
        </p:spPr>
        <p:txBody>
          <a:bodyPr/>
          <a:lstStyle/>
          <a:p>
            <a:r>
              <a:rPr lang="en-US" dirty="0" smtClean="0"/>
              <a:t>Example Big Data From PSLC</a:t>
            </a:r>
            <a:endParaRPr lang="en-US" dirty="0"/>
          </a:p>
        </p:txBody>
      </p:sp>
      <p:pic>
        <p:nvPicPr>
          <p:cNvPr id="4" name="Picture 3" descr="PastedGraphic-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503" y="909833"/>
            <a:ext cx="5427375" cy="2126684"/>
          </a:xfrm>
          <a:prstGeom prst="rect">
            <a:avLst/>
          </a:prstGeom>
        </p:spPr>
      </p:pic>
      <p:pic>
        <p:nvPicPr>
          <p:cNvPr id="5" name="Picture 4" descr="PastedGraphic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19" y="3078056"/>
            <a:ext cx="6959600" cy="2070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2355" y="5319023"/>
            <a:ext cx="79812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</a:t>
            </a:r>
            <a:r>
              <a:rPr lang="en-US" dirty="0"/>
              <a:t>percentage of errors made by students on </a:t>
            </a:r>
            <a:r>
              <a:rPr lang="en-US" b="1" dirty="0"/>
              <a:t>their first </a:t>
            </a:r>
            <a:r>
              <a:rPr lang="en-US" b="1" dirty="0" smtClean="0"/>
              <a:t>attempt</a:t>
            </a:r>
            <a:r>
              <a:rPr lang="en-US" dirty="0" smtClean="0"/>
              <a:t>. </a:t>
            </a:r>
            <a:r>
              <a:rPr lang="en-US" b="1" dirty="0" smtClean="0"/>
              <a:t>Learning </a:t>
            </a:r>
            <a:r>
              <a:rPr lang="en-US" b="1" dirty="0"/>
              <a:t>c</a:t>
            </a:r>
            <a:r>
              <a:rPr lang="en-US" b="1" dirty="0" smtClean="0"/>
              <a:t>urves </a:t>
            </a:r>
            <a:r>
              <a:rPr lang="en-US" b="1" dirty="0"/>
              <a:t>for i</a:t>
            </a:r>
            <a:r>
              <a:rPr lang="en-US" b="1" dirty="0" smtClean="0"/>
              <a:t>ndividual topics</a:t>
            </a:r>
            <a:r>
              <a:rPr lang="en-US" dirty="0" smtClean="0"/>
              <a:t>. </a:t>
            </a:r>
            <a:r>
              <a:rPr lang="en-US" dirty="0"/>
              <a:t>K</a:t>
            </a:r>
            <a:r>
              <a:rPr lang="en-US" dirty="0" smtClean="0"/>
              <a:t>nowledge </a:t>
            </a:r>
            <a:r>
              <a:rPr lang="en-US" dirty="0"/>
              <a:t>components indicate student </a:t>
            </a:r>
            <a:r>
              <a:rPr lang="en-US" dirty="0" smtClean="0"/>
              <a:t>learning, categorized </a:t>
            </a:r>
            <a:r>
              <a:rPr lang="en-US" dirty="0"/>
              <a:t>by </a:t>
            </a:r>
            <a:r>
              <a:rPr lang="en-US" b="1" dirty="0"/>
              <a:t>little learning </a:t>
            </a:r>
            <a:r>
              <a:rPr lang="en-US" dirty="0"/>
              <a:t>(e.g., square area; rectangle area)</a:t>
            </a:r>
            <a:r>
              <a:rPr lang="en-US" b="1" dirty="0"/>
              <a:t>; no learning </a:t>
            </a:r>
            <a:r>
              <a:rPr lang="en-US" dirty="0"/>
              <a:t>(e.g. triangle area); and still </a:t>
            </a:r>
            <a:r>
              <a:rPr lang="en-US" b="1" dirty="0"/>
              <a:t>too many errors </a:t>
            </a:r>
            <a:r>
              <a:rPr lang="en-US" dirty="0"/>
              <a:t>(e.g., circle-circumference).</a:t>
            </a:r>
          </a:p>
        </p:txBody>
      </p:sp>
    </p:spTree>
    <p:extLst>
      <p:ext uri="{BB962C8B-B14F-4D97-AF65-F5344CB8AC3E}">
        <p14:creationId xmlns:p14="http://schemas.microsoft.com/office/powerpoint/2010/main" val="2013905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Large Data Sets</a:t>
            </a:r>
            <a:endParaRPr lang="en-US" dirty="0"/>
          </a:p>
        </p:txBody>
      </p:sp>
      <p:pic>
        <p:nvPicPr>
          <p:cNvPr id="4" name="Content Placeholder 3" descr="Screen shot 2012-08-29 at 3.31.17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1268" b="-11268"/>
          <a:stretch>
            <a:fillRect/>
          </a:stretch>
        </p:blipFill>
        <p:spPr>
          <a:xfrm>
            <a:off x="-206595" y="1411505"/>
            <a:ext cx="10102993" cy="5556257"/>
          </a:xfrm>
        </p:spPr>
      </p:pic>
      <p:sp>
        <p:nvSpPr>
          <p:cNvPr id="5" name="TextBox 4"/>
          <p:cNvSpPr txBox="1"/>
          <p:nvPr/>
        </p:nvSpPr>
        <p:spPr>
          <a:xfrm>
            <a:off x="457199" y="1411505"/>
            <a:ext cx="8229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EventLog</a:t>
            </a:r>
            <a:r>
              <a:rPr lang="en-US" dirty="0" smtClean="0"/>
              <a:t> Table of a Math Tutoring System. 571,776 rows, just in a year’s time.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33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Educational Big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NSF funded </a:t>
            </a:r>
            <a:r>
              <a:rPr lang="en-US" b="1" dirty="0" err="1" smtClean="0"/>
              <a:t>DataSho</a:t>
            </a:r>
            <a:r>
              <a:rPr lang="en-US" dirty="0" err="1" smtClean="0"/>
              <a:t>p</a:t>
            </a:r>
            <a:r>
              <a:rPr lang="en-US" dirty="0"/>
              <a:t>,</a:t>
            </a:r>
            <a:r>
              <a:rPr lang="en-US" b="1" dirty="0" smtClean="0"/>
              <a:t> </a:t>
            </a:r>
            <a:r>
              <a:rPr lang="en-US" b="1" dirty="0" err="1" smtClean="0"/>
              <a:t>LearnSphere</a:t>
            </a:r>
            <a:r>
              <a:rPr lang="en-US" b="1" dirty="0" smtClean="0"/>
              <a:t> </a:t>
            </a:r>
            <a:r>
              <a:rPr lang="en-US" dirty="0" smtClean="0"/>
              <a:t>hosts </a:t>
            </a:r>
            <a:r>
              <a:rPr lang="en-US" b="1" dirty="0"/>
              <a:t>tens of millions </a:t>
            </a:r>
            <a:r>
              <a:rPr lang="en-US" dirty="0"/>
              <a:t>of data points </a:t>
            </a:r>
            <a:r>
              <a:rPr lang="en-US" b="1" dirty="0"/>
              <a:t>from hundreds </a:t>
            </a:r>
            <a:r>
              <a:rPr lang="en-US" dirty="0"/>
              <a:t>of </a:t>
            </a:r>
            <a:r>
              <a:rPr lang="en-US" b="1" dirty="0"/>
              <a:t>thousands</a:t>
            </a:r>
            <a:r>
              <a:rPr lang="en-US" dirty="0"/>
              <a:t> of students using a variety of online learning systems.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I</a:t>
            </a:r>
            <a:r>
              <a:rPr lang="en-US" dirty="0" smtClean="0"/>
              <a:t>ncludes </a:t>
            </a:r>
            <a:r>
              <a:rPr lang="en-US" b="1" dirty="0" smtClean="0"/>
              <a:t>log </a:t>
            </a:r>
            <a:r>
              <a:rPr lang="en-US" b="1" dirty="0"/>
              <a:t>data </a:t>
            </a:r>
            <a:r>
              <a:rPr lang="en-US" dirty="0"/>
              <a:t>of </a:t>
            </a:r>
            <a:r>
              <a:rPr lang="en-US" dirty="0" smtClean="0"/>
              <a:t>student interactions, </a:t>
            </a:r>
            <a:r>
              <a:rPr lang="en-US" b="1" dirty="0" smtClean="0"/>
              <a:t>test </a:t>
            </a:r>
            <a:r>
              <a:rPr lang="en-US" b="1" dirty="0"/>
              <a:t>data</a:t>
            </a:r>
            <a:r>
              <a:rPr lang="en-US" dirty="0"/>
              <a:t>, </a:t>
            </a:r>
            <a:r>
              <a:rPr lang="en-US" b="1" dirty="0"/>
              <a:t>field observation </a:t>
            </a:r>
            <a:r>
              <a:rPr lang="en-US" dirty="0" smtClean="0"/>
              <a:t>data stored </a:t>
            </a:r>
            <a:r>
              <a:rPr lang="en-US" dirty="0"/>
              <a:t>in fully de-identified form, with all identifiers </a:t>
            </a:r>
            <a:r>
              <a:rPr lang="en-US" dirty="0" smtClean="0"/>
              <a:t>secured.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55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>
            <a:off x="3847494" y="508561"/>
            <a:ext cx="1085439" cy="1"/>
          </a:xfrm>
          <a:prstGeom prst="straightConnector1">
            <a:avLst/>
          </a:prstGeom>
          <a:ln w="57150" cmpd="sng">
            <a:solidFill>
              <a:srgbClr val="BC7B23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74227" y="252731"/>
            <a:ext cx="2777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Model the Student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974227" y="869711"/>
            <a:ext cx="26357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Model the Domain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974227" y="1538311"/>
            <a:ext cx="2777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Personalize Tutoring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974227" y="2186263"/>
            <a:ext cx="2777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Assess Learning</a:t>
            </a:r>
            <a:endParaRPr lang="en-US" sz="2000" b="1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7792928" y="580829"/>
            <a:ext cx="382022" cy="538743"/>
          </a:xfrm>
          <a:prstGeom prst="line">
            <a:avLst/>
          </a:prstGeom>
          <a:ln w="57150" cmpd="sng">
            <a:solidFill>
              <a:srgbClr val="BC7B23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903341" y="2282050"/>
            <a:ext cx="1022167" cy="149720"/>
          </a:xfrm>
          <a:prstGeom prst="straightConnector1">
            <a:avLst/>
          </a:prstGeom>
          <a:ln w="57150" cmpd="sng">
            <a:solidFill>
              <a:srgbClr val="BC7B23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7313035" y="1810634"/>
            <a:ext cx="652943" cy="24539"/>
          </a:xfrm>
          <a:prstGeom prst="straightConnector1">
            <a:avLst/>
          </a:prstGeom>
          <a:ln w="57150" cmpd="sng">
            <a:solidFill>
              <a:srgbClr val="BC7B23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7965978" y="1270077"/>
            <a:ext cx="382022" cy="538743"/>
          </a:xfrm>
          <a:prstGeom prst="line">
            <a:avLst/>
          </a:prstGeom>
          <a:ln w="57150" cmpd="sng">
            <a:solidFill>
              <a:srgbClr val="BC7B23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7139985" y="1116690"/>
            <a:ext cx="652943" cy="24539"/>
          </a:xfrm>
          <a:prstGeom prst="straightConnector1">
            <a:avLst/>
          </a:prstGeom>
          <a:ln w="57150" cmpd="sng">
            <a:solidFill>
              <a:srgbClr val="BC7B23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Content Placeholder 3" descr="Project based learning with computer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8" b="8418"/>
          <a:stretch>
            <a:fillRect/>
          </a:stretch>
        </p:blipFill>
        <p:spPr>
          <a:xfrm>
            <a:off x="505235" y="443936"/>
            <a:ext cx="3342259" cy="1838114"/>
          </a:xfrm>
        </p:spPr>
      </p:pic>
      <p:sp>
        <p:nvSpPr>
          <p:cNvPr id="2" name="TextBox 1"/>
          <p:cNvSpPr txBox="1"/>
          <p:nvPr/>
        </p:nvSpPr>
        <p:spPr>
          <a:xfrm>
            <a:off x="505235" y="2996905"/>
            <a:ext cx="8835061" cy="3185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We are able to:</a:t>
            </a:r>
          </a:p>
          <a:p>
            <a:pPr marL="457200" indent="-457200">
              <a:spcAft>
                <a:spcPts val="1000"/>
              </a:spcAft>
              <a:buFont typeface="Arial"/>
              <a:buChar char="•"/>
            </a:pPr>
            <a:r>
              <a:rPr lang="en-US" sz="2800" dirty="0"/>
              <a:t>	</a:t>
            </a:r>
            <a:r>
              <a:rPr lang="en-US" sz="2800" dirty="0" smtClean="0"/>
              <a:t>Change curricula in real-time, based on student needs;</a:t>
            </a:r>
          </a:p>
          <a:p>
            <a:pPr marL="457200" indent="-457200">
              <a:spcAft>
                <a:spcPts val="1000"/>
              </a:spcAft>
              <a:buFont typeface="Arial"/>
              <a:buChar char="•"/>
            </a:pPr>
            <a:r>
              <a:rPr lang="en-US" sz="2800" dirty="0"/>
              <a:t>	</a:t>
            </a:r>
            <a:r>
              <a:rPr lang="en-US" sz="2800" dirty="0" smtClean="0"/>
              <a:t>Provide added material for low achieving students.</a:t>
            </a:r>
          </a:p>
          <a:p>
            <a:pPr>
              <a:spcAft>
                <a:spcPts val="1000"/>
              </a:spcAft>
            </a:pPr>
            <a:r>
              <a:rPr lang="en-US" sz="3200" b="1" u="sng" dirty="0" smtClean="0"/>
              <a:t>Results:</a:t>
            </a:r>
            <a:r>
              <a:rPr lang="en-US" sz="3200" b="1" dirty="0" smtClean="0"/>
              <a:t> </a:t>
            </a:r>
            <a:r>
              <a:rPr lang="en-US" sz="2800" dirty="0" smtClean="0"/>
              <a:t>students learn </a:t>
            </a:r>
            <a:r>
              <a:rPr lang="en-US" sz="2800" u="sng" dirty="0" smtClean="0"/>
              <a:t>better</a:t>
            </a:r>
            <a:r>
              <a:rPr lang="en-US" sz="2800" dirty="0" smtClean="0"/>
              <a:t>, </a:t>
            </a:r>
          </a:p>
          <a:p>
            <a:pPr>
              <a:spcAft>
                <a:spcPts val="1000"/>
              </a:spcAft>
            </a:pPr>
            <a:r>
              <a:rPr lang="en-US" sz="2800" dirty="0"/>
              <a:t>	</a:t>
            </a:r>
            <a:r>
              <a:rPr lang="en-US" sz="2800" dirty="0" smtClean="0"/>
              <a:t>learn </a:t>
            </a:r>
            <a:r>
              <a:rPr lang="en-US" sz="2800" u="sng" dirty="0" smtClean="0"/>
              <a:t>more</a:t>
            </a:r>
            <a:r>
              <a:rPr lang="en-US" sz="2800" dirty="0" smtClean="0"/>
              <a:t> and learn </a:t>
            </a:r>
            <a:r>
              <a:rPr lang="en-US" sz="2800" u="sng" dirty="0" smtClean="0"/>
              <a:t>faster</a:t>
            </a:r>
            <a:r>
              <a:rPr lang="en-US" sz="2800" dirty="0" smtClean="0"/>
              <a:t> with these systems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8246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4314"/>
            <a:ext cx="8229600" cy="1143000"/>
          </a:xfrm>
        </p:spPr>
        <p:txBody>
          <a:bodyPr/>
          <a:lstStyle/>
          <a:p>
            <a:r>
              <a:rPr lang="en-US" dirty="0"/>
              <a:t>Workshops: </a:t>
            </a:r>
            <a:r>
              <a:rPr lang="en-US" dirty="0" smtClean="0"/>
              <a:t>Topics to Teach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687" y="961558"/>
            <a:ext cx="8229600" cy="4525963"/>
          </a:xfrm>
        </p:spPr>
        <p:txBody>
          <a:bodyPr>
            <a:noAutofit/>
          </a:bodyPr>
          <a:lstStyle/>
          <a:p>
            <a:r>
              <a:rPr lang="en-US" u="sng" dirty="0"/>
              <a:t>H</a:t>
            </a:r>
            <a:r>
              <a:rPr lang="en-US" u="sng" dirty="0" smtClean="0"/>
              <a:t>ow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u="sng" dirty="0"/>
              <a:t>when</a:t>
            </a:r>
            <a:r>
              <a:rPr lang="en-US" dirty="0"/>
              <a:t> to use key </a:t>
            </a:r>
            <a:r>
              <a:rPr lang="en-US" dirty="0" smtClean="0"/>
              <a:t>methods.</a:t>
            </a:r>
          </a:p>
          <a:p>
            <a:r>
              <a:rPr lang="en-US" u="sng" dirty="0"/>
              <a:t>M</a:t>
            </a:r>
            <a:r>
              <a:rPr lang="en-US" u="sng" dirty="0" smtClean="0"/>
              <a:t>ethods </a:t>
            </a:r>
            <a:r>
              <a:rPr lang="en-US" u="sng" dirty="0"/>
              <a:t>being developed </a:t>
            </a:r>
            <a:r>
              <a:rPr lang="en-US" dirty="0" smtClean="0"/>
              <a:t>as </a:t>
            </a:r>
            <a:r>
              <a:rPr lang="en-US" dirty="0"/>
              <a:t>well as standard data </a:t>
            </a:r>
            <a:r>
              <a:rPr lang="en-US" dirty="0" smtClean="0"/>
              <a:t>mining’ strengths </a:t>
            </a:r>
            <a:r>
              <a:rPr lang="en-US" dirty="0"/>
              <a:t>and weaknesses for different applications.</a:t>
            </a:r>
          </a:p>
          <a:p>
            <a:r>
              <a:rPr lang="en-US" dirty="0" smtClean="0"/>
              <a:t>How </a:t>
            </a:r>
            <a:r>
              <a:rPr lang="en-US" dirty="0"/>
              <a:t>to </a:t>
            </a:r>
            <a:r>
              <a:rPr lang="en-US" u="sng" dirty="0" smtClean="0"/>
              <a:t>answer </a:t>
            </a:r>
            <a:r>
              <a:rPr lang="en-US" u="sng" dirty="0"/>
              <a:t>education research questions </a:t>
            </a:r>
            <a:r>
              <a:rPr lang="en-US" dirty="0"/>
              <a:t>and </a:t>
            </a:r>
            <a:r>
              <a:rPr lang="en-US" dirty="0" smtClean="0"/>
              <a:t>drive </a:t>
            </a:r>
            <a:r>
              <a:rPr lang="en-US" dirty="0"/>
              <a:t>intervention and improvement in </a:t>
            </a:r>
            <a:r>
              <a:rPr lang="en-US" dirty="0" smtClean="0"/>
              <a:t>education. </a:t>
            </a:r>
          </a:p>
          <a:p>
            <a:r>
              <a:rPr lang="en-US" u="sng" dirty="0"/>
              <a:t>V</a:t>
            </a:r>
            <a:r>
              <a:rPr lang="en-US" u="sng" dirty="0" smtClean="0"/>
              <a:t>alidity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u="sng" dirty="0"/>
              <a:t>generalizability</a:t>
            </a:r>
            <a:r>
              <a:rPr lang="en-US" dirty="0"/>
              <a:t>; </a:t>
            </a:r>
            <a:r>
              <a:rPr lang="en-US" dirty="0" smtClean="0"/>
              <a:t>how </a:t>
            </a:r>
            <a:r>
              <a:rPr lang="en-US" dirty="0"/>
              <a:t>trustworthy and applicable </a:t>
            </a:r>
            <a:r>
              <a:rPr lang="en-US" dirty="0" smtClean="0"/>
              <a:t>are the results.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381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</TotalTime>
  <Words>476</Words>
  <Application>Microsoft Macintosh PowerPoint</Application>
  <PresentationFormat>On-screen Show (4:3)</PresentationFormat>
  <Paragraphs>95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Data-Driven Education</vt:lpstr>
      <vt:lpstr>PowerPoint Presentation</vt:lpstr>
      <vt:lpstr>PowerPoint Presentation</vt:lpstr>
      <vt:lpstr>NSF Big Data Spoke Award</vt:lpstr>
      <vt:lpstr>Example Big Data From PSLC</vt:lpstr>
      <vt:lpstr>Large Data Sets</vt:lpstr>
      <vt:lpstr>Educational Big Data</vt:lpstr>
      <vt:lpstr>PowerPoint Presentation</vt:lpstr>
      <vt:lpstr>Workshops: Topics to Teach</vt:lpstr>
      <vt:lpstr>3 Workshops</vt:lpstr>
      <vt:lpstr>Workshops: RESEARCH QUESTIONS </vt:lpstr>
      <vt:lpstr>Topics to Teach</vt:lpstr>
      <vt:lpstr>Competitions</vt:lpstr>
      <vt:lpstr>Datathons</vt:lpstr>
      <vt:lpstr>Data-Driven Education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Beverly Woolf</dc:creator>
  <cp:lastModifiedBy>Beverly Woolf</cp:lastModifiedBy>
  <cp:revision>19</cp:revision>
  <dcterms:created xsi:type="dcterms:W3CDTF">2017-02-22T21:20:34Z</dcterms:created>
  <dcterms:modified xsi:type="dcterms:W3CDTF">2017-02-24T13:19:06Z</dcterms:modified>
</cp:coreProperties>
</file>