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5" r:id="rId1"/>
    <p:sldMasterId id="2147483878" r:id="rId2"/>
    <p:sldMasterId id="2147483884" r:id="rId3"/>
    <p:sldMasterId id="2147483896" r:id="rId4"/>
  </p:sldMasterIdLst>
  <p:notesMasterIdLst>
    <p:notesMasterId r:id="rId33"/>
  </p:notesMasterIdLst>
  <p:handoutMasterIdLst>
    <p:handoutMasterId r:id="rId34"/>
  </p:handoutMasterIdLst>
  <p:sldIdLst>
    <p:sldId id="256" r:id="rId5"/>
    <p:sldId id="307" r:id="rId6"/>
    <p:sldId id="290" r:id="rId7"/>
    <p:sldId id="301" r:id="rId8"/>
    <p:sldId id="312" r:id="rId9"/>
    <p:sldId id="332" r:id="rId10"/>
    <p:sldId id="320" r:id="rId11"/>
    <p:sldId id="315" r:id="rId12"/>
    <p:sldId id="333" r:id="rId13"/>
    <p:sldId id="334" r:id="rId14"/>
    <p:sldId id="335" r:id="rId15"/>
    <p:sldId id="336" r:id="rId16"/>
    <p:sldId id="321" r:id="rId17"/>
    <p:sldId id="302" r:id="rId18"/>
    <p:sldId id="309" r:id="rId19"/>
    <p:sldId id="286" r:id="rId20"/>
    <p:sldId id="292" r:id="rId21"/>
    <p:sldId id="281" r:id="rId22"/>
    <p:sldId id="297" r:id="rId23"/>
    <p:sldId id="339" r:id="rId24"/>
    <p:sldId id="313" r:id="rId25"/>
    <p:sldId id="323" r:id="rId26"/>
    <p:sldId id="338" r:id="rId27"/>
    <p:sldId id="340" r:id="rId28"/>
    <p:sldId id="294" r:id="rId29"/>
    <p:sldId id="316" r:id="rId30"/>
    <p:sldId id="337" r:id="rId31"/>
    <p:sldId id="263" r:id="rId32"/>
  </p:sldIdLst>
  <p:sldSz cx="9144000" cy="5143500" type="screen16x9"/>
  <p:notesSz cx="7010400" cy="9296400"/>
  <p:defaultTextStyle>
    <a:defPPr>
      <a:defRPr lang="en-US"/>
    </a:defPPr>
    <a:lvl1pPr marL="0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8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2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074FF"/>
    <a:srgbClr val="A748F0"/>
    <a:srgbClr val="9CC5E2"/>
    <a:srgbClr val="7998CA"/>
    <a:srgbClr val="1850DE"/>
    <a:srgbClr val="98ABCA"/>
    <a:srgbClr val="2464CA"/>
    <a:srgbClr val="2463CA"/>
    <a:srgbClr val="C8CEDE"/>
    <a:srgbClr val="A7B6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00"/>
    <p:restoredTop sz="79946" autoAdjust="0"/>
  </p:normalViewPr>
  <p:slideViewPr>
    <p:cSldViewPr snapToGrid="0" snapToObjects="1">
      <p:cViewPr>
        <p:scale>
          <a:sx n="147" d="100"/>
          <a:sy n="147" d="100"/>
        </p:scale>
        <p:origin x="528" y="144"/>
      </p:cViewPr>
      <p:guideLst>
        <p:guide orient="horz" pos="2160"/>
        <p:guide pos="2880"/>
        <p:guide orient="horz" pos="162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9" Type="http://schemas.openxmlformats.org/officeDocument/2006/relationships/slide" Target="slides/slide5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3" Type="http://schemas.openxmlformats.org/officeDocument/2006/relationships/notesMaster" Target="notesMasters/notesMaster1.xml"/><Relationship Id="rId34" Type="http://schemas.openxmlformats.org/officeDocument/2006/relationships/handoutMaster" Target="handoutMasters/handoutMaster1.xml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A22727-5955-A642-89A7-7CF08C4092B4}" type="datetimeFigureOut">
              <a:rPr lang="en-US" smtClean="0"/>
              <a:t>2/23/17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B02DA7-29BB-984D-84A8-031F0DA426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3925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CD9046-1D40-9E42-A9C5-BC974E86C86B}" type="datetimeFigureOut">
              <a:rPr lang="en-US" smtClean="0"/>
              <a:t>2/23/17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E0F987-3B47-FC47-8499-5E88CB50A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273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78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2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E0F987-3B47-FC47-8499-5E88CB50AF9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7230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Shape 182"/>
          <p:cNvSpPr txBox="1">
            <a:spLocks noGrp="1"/>
          </p:cNvSpPr>
          <p:nvPr>
            <p:ph type="body" idx="1"/>
          </p:nvPr>
        </p:nvSpPr>
        <p:spPr>
          <a:xfrm>
            <a:off x="701675" y="4473575"/>
            <a:ext cx="5607000" cy="36609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83" name="Shape 183"/>
          <p:cNvSpPr txBox="1">
            <a:spLocks noGrp="1"/>
          </p:cNvSpPr>
          <p:nvPr>
            <p:ph type="sldNum" idx="12"/>
          </p:nvPr>
        </p:nvSpPr>
        <p:spPr>
          <a:xfrm>
            <a:off x="3970337" y="8829675"/>
            <a:ext cx="3038399" cy="4668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7524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hape 219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Shape 220"/>
          <p:cNvSpPr txBox="1">
            <a:spLocks noGrp="1"/>
          </p:cNvSpPr>
          <p:nvPr>
            <p:ph type="body" idx="1"/>
          </p:nvPr>
        </p:nvSpPr>
        <p:spPr>
          <a:xfrm>
            <a:off x="701675" y="4473575"/>
            <a:ext cx="5607000" cy="36609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21" name="Shape 221"/>
          <p:cNvSpPr txBox="1">
            <a:spLocks noGrp="1"/>
          </p:cNvSpPr>
          <p:nvPr>
            <p:ph type="sldNum" idx="12"/>
          </p:nvPr>
        </p:nvSpPr>
        <p:spPr>
          <a:xfrm>
            <a:off x="3970337" y="8829675"/>
            <a:ext cx="3038399" cy="4668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8356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Shape 240"/>
          <p:cNvSpPr txBox="1">
            <a:spLocks noGrp="1"/>
          </p:cNvSpPr>
          <p:nvPr>
            <p:ph type="body" idx="1"/>
          </p:nvPr>
        </p:nvSpPr>
        <p:spPr>
          <a:xfrm>
            <a:off x="701675" y="4473575"/>
            <a:ext cx="5607000" cy="36609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41" name="Shape 241"/>
          <p:cNvSpPr txBox="1">
            <a:spLocks noGrp="1"/>
          </p:cNvSpPr>
          <p:nvPr>
            <p:ph type="sldNum" idx="12"/>
          </p:nvPr>
        </p:nvSpPr>
        <p:spPr>
          <a:xfrm>
            <a:off x="3970337" y="8829675"/>
            <a:ext cx="3038399" cy="4668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6178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8244" indent="-168244">
              <a:buFont typeface="Arial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E0F987-3B47-FC47-8499-5E88CB50AF93}" type="slidenum">
              <a:rPr lang="en-US">
                <a:solidFill>
                  <a:prstClr val="black"/>
                </a:solidFill>
                <a:latin typeface="Calibri"/>
              </a:rPr>
              <a:pPr/>
              <a:t>13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319200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8244" indent="-168244">
              <a:buFont typeface="Arial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E0F987-3B47-FC47-8499-5E88CB50AF93}" type="slidenum">
              <a:rPr lang="en-US">
                <a:solidFill>
                  <a:prstClr val="black"/>
                </a:solidFill>
                <a:latin typeface="Calibri"/>
              </a:rPr>
              <a:pPr/>
              <a:t>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87210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8244" indent="-168244">
              <a:buFont typeface="Arial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E0F987-3B47-FC47-8499-5E88CB50AF93}" type="slidenum">
              <a:rPr lang="en-US">
                <a:solidFill>
                  <a:prstClr val="black"/>
                </a:solidFill>
                <a:latin typeface="Calibri"/>
              </a:rPr>
              <a:pPr/>
              <a:t>15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805344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7 Projects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E0F987-3B47-FC47-8499-5E88CB50AF9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874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8244" indent="-168244">
              <a:buFont typeface="Arial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E0F987-3B47-FC47-8499-5E88CB50AF93}" type="slidenum">
              <a:rPr lang="en-US">
                <a:solidFill>
                  <a:prstClr val="black"/>
                </a:solidFill>
                <a:latin typeface="Calibri"/>
              </a:rPr>
              <a:pPr/>
              <a:t>20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25604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8244" indent="-168244">
              <a:buFont typeface="Arial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E0F987-3B47-FC47-8499-5E88CB50AF93}" type="slidenum">
              <a:rPr lang="en-US">
                <a:solidFill>
                  <a:prstClr val="black"/>
                </a:solidFill>
                <a:latin typeface="Calibri"/>
              </a:rPr>
              <a:pPr/>
              <a:t>21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179767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8244" indent="-168244">
              <a:buFont typeface="Arial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E0F987-3B47-FC47-8499-5E88CB50AF93}" type="slidenum">
              <a:rPr lang="en-US">
                <a:solidFill>
                  <a:prstClr val="black"/>
                </a:solidFill>
                <a:latin typeface="Calibri"/>
              </a:rPr>
              <a:pPr/>
              <a:t>22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840339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13 States, Quebec, D.C.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 (Leigh Peake, Gulf of Maine Research Inst)</a:t>
            </a:r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E0F987-3B47-FC47-8499-5E88CB50AF9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2898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8244" indent="-168244">
              <a:buFont typeface="Arial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E0F987-3B47-FC47-8499-5E88CB50AF93}" type="slidenum">
              <a:rPr lang="en-US">
                <a:solidFill>
                  <a:prstClr val="black"/>
                </a:solidFill>
                <a:latin typeface="Calibri"/>
              </a:rPr>
              <a:pPr/>
              <a:t>23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4882192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8244" indent="-168244">
              <a:buFont typeface="Arial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E0F987-3B47-FC47-8499-5E88CB50AF93}" type="slidenum">
              <a:rPr lang="en-US">
                <a:solidFill>
                  <a:prstClr val="black"/>
                </a:solidFill>
                <a:latin typeface="Calibri"/>
              </a:rPr>
              <a:pPr/>
              <a:t>24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331601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endParaRPr lang="en-US" baseline="0" dirty="0" smtClean="0"/>
          </a:p>
          <a:p>
            <a:pPr marL="171450" indent="-171450">
              <a:buFont typeface="Arial" charset="0"/>
              <a:buChar char="•"/>
            </a:pPr>
            <a:endParaRPr lang="en-US" dirty="0" smtClean="0"/>
          </a:p>
          <a:p>
            <a:pPr marL="171450" indent="-171450">
              <a:buFont typeface="Arial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E0F987-3B47-FC47-8499-5E88CB50AF9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29630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8244" indent="-168244">
              <a:buFont typeface="Arial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E0F987-3B47-FC47-8499-5E88CB50AF93}" type="slidenum">
              <a:rPr lang="en-US">
                <a:solidFill>
                  <a:prstClr val="black"/>
                </a:solidFill>
                <a:latin typeface="Calibri"/>
              </a:rPr>
              <a:pPr/>
              <a:t>26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753140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Shape 25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Shape 254"/>
          <p:cNvSpPr txBox="1">
            <a:spLocks noGrp="1"/>
          </p:cNvSpPr>
          <p:nvPr>
            <p:ph type="body" idx="1"/>
          </p:nvPr>
        </p:nvSpPr>
        <p:spPr>
          <a:xfrm>
            <a:off x="701675" y="4473575"/>
            <a:ext cx="5607000" cy="36609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55" name="Shape 255"/>
          <p:cNvSpPr txBox="1">
            <a:spLocks noGrp="1"/>
          </p:cNvSpPr>
          <p:nvPr>
            <p:ph type="sldNum" idx="12"/>
          </p:nvPr>
        </p:nvSpPr>
        <p:spPr>
          <a:xfrm>
            <a:off x="3970337" y="8829675"/>
            <a:ext cx="3038399" cy="4668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5768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E0F987-3B47-FC47-8499-5E88CB50AF9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7167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8244" indent="-168244">
              <a:buFont typeface="Arial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E0F987-3B47-FC47-8499-5E88CB50AF93}" type="slidenum">
              <a:rPr lang="en-US">
                <a:solidFill>
                  <a:prstClr val="black"/>
                </a:solidFill>
                <a:latin typeface="Calibri"/>
              </a:rPr>
              <a:pPr/>
              <a:t>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381719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8244" indent="-168244">
              <a:buFont typeface="Arial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E0F987-3B47-FC47-8499-5E88CB50AF93}" type="slidenum">
              <a:rPr lang="en-US">
                <a:solidFill>
                  <a:prstClr val="black"/>
                </a:solidFill>
                <a:latin typeface="Calibri"/>
              </a:rPr>
              <a:pPr/>
              <a:t>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719081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event convened over 125 thought leaders and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datapractitioners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from industry, academia, nonprofits, and government to share lessons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learned and best practices. Lightning talks from the Chief Analytics Officer of New York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City, Chief Innovation Officer of Internet2, and Executive Vice President of RTI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International were punctuated by “vote-with-your-feet” focused discussion and facilitated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activities to capture participants’ challenges and opportunities for collaboration.</a:t>
            </a:r>
          </a:p>
          <a:p>
            <a:pPr marL="168244" indent="-168244">
              <a:buFont typeface="Arial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E0F987-3B47-FC47-8499-5E88CB50AF93}" type="slidenum">
              <a:rPr lang="en-US">
                <a:solidFill>
                  <a:prstClr val="black"/>
                </a:solidFill>
                <a:latin typeface="Calibri"/>
              </a:rPr>
              <a:pPr/>
              <a:t>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46318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8244" indent="-168244">
              <a:buFont typeface="Arial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E0F987-3B47-FC47-8499-5E88CB50AF93}" type="slidenum">
              <a:rPr lang="en-US">
                <a:solidFill>
                  <a:prstClr val="black"/>
                </a:solidFill>
                <a:latin typeface="Calibri"/>
              </a:rPr>
              <a:pPr/>
              <a:t>7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158498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8244" indent="-168244">
              <a:buFont typeface="Arial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E0F987-3B47-FC47-8499-5E88CB50AF93}" type="slidenum">
              <a:rPr lang="en-US">
                <a:solidFill>
                  <a:prstClr val="black"/>
                </a:solidFill>
                <a:latin typeface="Calibri"/>
              </a:rPr>
              <a:pPr/>
              <a:t>8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161165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Shape 139"/>
          <p:cNvSpPr txBox="1">
            <a:spLocks noGrp="1"/>
          </p:cNvSpPr>
          <p:nvPr>
            <p:ph type="body" idx="1"/>
          </p:nvPr>
        </p:nvSpPr>
        <p:spPr>
          <a:xfrm>
            <a:off x="701675" y="4473575"/>
            <a:ext cx="5607000" cy="36609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0" name="Shape 140"/>
          <p:cNvSpPr txBox="1">
            <a:spLocks noGrp="1"/>
          </p:cNvSpPr>
          <p:nvPr>
            <p:ph type="sldNum" idx="12"/>
          </p:nvPr>
        </p:nvSpPr>
        <p:spPr>
          <a:xfrm>
            <a:off x="3970337" y="8829675"/>
            <a:ext cx="3038399" cy="4668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392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3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5" y="4798743"/>
            <a:ext cx="9141619" cy="342900"/>
          </a:xfrm>
          <a:prstGeom prst="rect">
            <a:avLst/>
          </a:prstGeom>
          <a:solidFill>
            <a:srgbClr val="2464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6" y="4750737"/>
            <a:ext cx="9141619" cy="48006"/>
          </a:xfrm>
          <a:prstGeom prst="rect">
            <a:avLst/>
          </a:prstGeom>
          <a:solidFill>
            <a:srgbClr val="98AB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569214"/>
            <a:ext cx="7543800" cy="267462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3341716"/>
            <a:ext cx="7543800" cy="857250"/>
          </a:xfrm>
        </p:spPr>
        <p:txBody>
          <a:bodyPr lIns="91438" rIns="91438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189" indent="0" algn="ctr">
              <a:buNone/>
              <a:defRPr sz="2400"/>
            </a:lvl2pPr>
            <a:lvl3pPr marL="914378" indent="0" algn="ctr">
              <a:buNone/>
              <a:defRPr sz="2400"/>
            </a:lvl3pPr>
            <a:lvl4pPr marL="1371566" indent="0" algn="ctr">
              <a:buNone/>
              <a:defRPr sz="2000"/>
            </a:lvl4pPr>
            <a:lvl5pPr marL="1828754" indent="0" algn="ctr">
              <a:buNone/>
              <a:defRPr sz="2000"/>
            </a:lvl5pPr>
            <a:lvl6pPr marL="2285943" indent="0" algn="ctr">
              <a:buNone/>
              <a:defRPr sz="2000"/>
            </a:lvl6pPr>
            <a:lvl7pPr marL="2743132" indent="0" algn="ctr">
              <a:buNone/>
              <a:defRPr sz="2000"/>
            </a:lvl7pPr>
            <a:lvl8pPr marL="3200320" indent="0" algn="ctr">
              <a:buNone/>
              <a:defRPr sz="2000"/>
            </a:lvl8pPr>
            <a:lvl9pPr marL="3657509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#bdw16 | #</a:t>
            </a:r>
            <a:r>
              <a:rPr lang="en-US" dirty="0" err="1" smtClean="0"/>
              <a:t>BDHubs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3076802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07827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19" tIns="0" rIns="45719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785C6-EBAF-49D5-AD4D-BABF4DFAAD59}" type="datetime1">
              <a:rPr lang="en-US" smtClean="0"/>
              <a:pPr/>
              <a:t>2/23/17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4268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5" y="4800600"/>
            <a:ext cx="9141619" cy="342900"/>
          </a:xfrm>
          <a:prstGeom prst="rect">
            <a:avLst/>
          </a:prstGeom>
          <a:solidFill>
            <a:srgbClr val="2464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6" y="4750737"/>
            <a:ext cx="9141619" cy="48006"/>
          </a:xfrm>
          <a:prstGeom prst="rect">
            <a:avLst/>
          </a:prstGeom>
          <a:solidFill>
            <a:srgbClr val="98AB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09226"/>
            <a:ext cx="1971675" cy="431992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4" y="309226"/>
            <a:ext cx="5800725" cy="4319924"/>
          </a:xfrm>
        </p:spPr>
        <p:txBody>
          <a:bodyPr vert="eaVert" lIns="45719" tIns="0" rIns="45719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04122-9A3A-4FD8-98B8-22631F32846C}" type="datetime1">
              <a:rPr lang="en-US" smtClean="0"/>
              <a:pPr/>
              <a:t>2/23/17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68285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hape 19"/>
          <p:cNvPicPr preferRelativeResize="0"/>
          <p:nvPr userDrawn="1"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b="8622"/>
          <a:stretch/>
        </p:blipFill>
        <p:spPr>
          <a:xfrm>
            <a:off x="0" y="1"/>
            <a:ext cx="9144000" cy="332664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Shape 21"/>
          <p:cNvPicPr preferRelativeResize="0"/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12380" y="554563"/>
            <a:ext cx="3319245" cy="233053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Shape 20"/>
          <p:cNvSpPr txBox="1">
            <a:spLocks noGrp="1"/>
          </p:cNvSpPr>
          <p:nvPr>
            <p:ph type="body" idx="1"/>
          </p:nvPr>
        </p:nvSpPr>
        <p:spPr>
          <a:xfrm>
            <a:off x="1344600" y="3326646"/>
            <a:ext cx="6454800" cy="339610"/>
          </a:xfrm>
          <a:prstGeom prst="rect">
            <a:avLst/>
          </a:prstGeom>
          <a:noFill/>
          <a:ln>
            <a:noFill/>
          </a:ln>
        </p:spPr>
        <p:txBody>
          <a:bodyPr lIns="91423" tIns="91423" rIns="91423" bIns="91423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E1321"/>
              </a:buClr>
              <a:buSzPct val="100000"/>
              <a:buNone/>
              <a:defRPr sz="3300" b="1" i="0" u="none" strike="noStrike" cap="none">
                <a:solidFill>
                  <a:srgbClr val="CE1321"/>
                </a:solidFill>
              </a:defRPr>
            </a:lvl1pPr>
            <a:lvl2pPr marL="742931" marR="0" lvl="1" indent="-1904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ct val="100000"/>
              <a:buChar char="–"/>
              <a:defRPr sz="2200" b="0" i="0" u="none" strike="noStrike" cap="none">
                <a:solidFill>
                  <a:srgbClr val="000000"/>
                </a:solidFill>
              </a:defRPr>
            </a:lvl2pPr>
            <a:lvl3pPr marL="1142972" marR="0" lvl="2" indent="127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ct val="100000"/>
              <a:buChar char="•"/>
              <a:defRPr sz="1800" b="0" i="0" u="none" strike="noStrike" cap="none">
                <a:solidFill>
                  <a:srgbClr val="000000"/>
                </a:solidFill>
              </a:defRPr>
            </a:lvl3pPr>
            <a:lvl4pPr marL="1600160" marR="0" lvl="3" indent="-127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ct val="100000"/>
              <a:buChar char="–"/>
              <a:defRPr sz="1800" b="0" i="0" u="none" strike="noStrike" cap="none">
                <a:solidFill>
                  <a:srgbClr val="000000"/>
                </a:solidFill>
              </a:defRPr>
            </a:lvl4pPr>
            <a:lvl5pPr marL="2057348" marR="0" lvl="4" indent="-127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ct val="100000"/>
              <a:buChar char="»"/>
              <a:defRPr sz="1400" b="0" i="0" u="none" strike="noStrike" cap="none">
                <a:solidFill>
                  <a:srgbClr val="000000"/>
                </a:solidFill>
              </a:defRPr>
            </a:lvl5pPr>
            <a:lvl6pPr marL="2514537" marR="0" lvl="5" indent="-127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  <a:defRPr sz="1400" b="0" i="0" u="none" strike="noStrike" cap="none">
                <a:solidFill>
                  <a:srgbClr val="000000"/>
                </a:solidFill>
              </a:defRPr>
            </a:lvl6pPr>
            <a:lvl7pPr marL="2971726" marR="0" lvl="6" indent="-127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  <a:defRPr sz="1400" b="0" i="0" u="none" strike="noStrike" cap="none">
                <a:solidFill>
                  <a:srgbClr val="000000"/>
                </a:solidFill>
              </a:defRPr>
            </a:lvl7pPr>
            <a:lvl8pPr marL="3428915" marR="0" lvl="7" indent="-127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  <a:defRPr sz="1400" b="0" i="0" u="none" strike="noStrike" cap="none">
                <a:solidFill>
                  <a:srgbClr val="000000"/>
                </a:solidFill>
              </a:defRPr>
            </a:lvl8pPr>
            <a:lvl9pPr marL="3886103" marR="0" lvl="8" indent="-127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  <a:defRPr sz="1400" b="0" i="0" u="none" strike="noStrike" cap="none">
                <a:solidFill>
                  <a:srgbClr val="000000"/>
                </a:solidFill>
              </a:defRPr>
            </a:lvl9pPr>
          </a:lstStyle>
          <a:p>
            <a:endParaRPr dirty="0"/>
          </a:p>
        </p:txBody>
      </p:sp>
      <p:sp>
        <p:nvSpPr>
          <p:cNvPr id="11" name="Shape 24"/>
          <p:cNvSpPr txBox="1">
            <a:spLocks noGrp="1"/>
          </p:cNvSpPr>
          <p:nvPr>
            <p:ph type="body" idx="3"/>
          </p:nvPr>
        </p:nvSpPr>
        <p:spPr>
          <a:xfrm>
            <a:off x="1344600" y="3758597"/>
            <a:ext cx="6454800" cy="349200"/>
          </a:xfrm>
          <a:prstGeom prst="rect">
            <a:avLst/>
          </a:prstGeom>
          <a:noFill/>
          <a:ln>
            <a:noFill/>
          </a:ln>
        </p:spPr>
        <p:txBody>
          <a:bodyPr lIns="91423" tIns="91423" rIns="91423" bIns="91423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None/>
              <a:defRPr sz="2200" b="1" i="0" u="none" strike="noStrike" cap="none"/>
            </a:lvl1pPr>
            <a:lvl2pPr marL="742931" marR="0" lvl="1" indent="-1904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ct val="100000"/>
              <a:buChar char="–"/>
              <a:defRPr sz="2200" b="0" i="0" u="none" strike="noStrike" cap="none">
                <a:solidFill>
                  <a:srgbClr val="000000"/>
                </a:solidFill>
              </a:defRPr>
            </a:lvl2pPr>
            <a:lvl3pPr marL="1142972" marR="0" lvl="2" indent="127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ct val="100000"/>
              <a:buChar char="•"/>
              <a:defRPr sz="1800" b="0" i="0" u="none" strike="noStrike" cap="none">
                <a:solidFill>
                  <a:srgbClr val="000000"/>
                </a:solidFill>
              </a:defRPr>
            </a:lvl3pPr>
            <a:lvl4pPr marL="1600160" marR="0" lvl="3" indent="-127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ct val="100000"/>
              <a:buChar char="–"/>
              <a:defRPr sz="1800" b="0" i="0" u="none" strike="noStrike" cap="none">
                <a:solidFill>
                  <a:srgbClr val="000000"/>
                </a:solidFill>
              </a:defRPr>
            </a:lvl4pPr>
            <a:lvl5pPr marL="2057348" marR="0" lvl="4" indent="-127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ct val="100000"/>
              <a:buChar char="»"/>
              <a:defRPr sz="1400" b="0" i="0" u="none" strike="noStrike" cap="none">
                <a:solidFill>
                  <a:srgbClr val="000000"/>
                </a:solidFill>
              </a:defRPr>
            </a:lvl5pPr>
            <a:lvl6pPr marL="2514537" marR="0" lvl="5" indent="-127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  <a:defRPr sz="1400" b="0" i="0" u="none" strike="noStrike" cap="none">
                <a:solidFill>
                  <a:srgbClr val="000000"/>
                </a:solidFill>
              </a:defRPr>
            </a:lvl6pPr>
            <a:lvl7pPr marL="2971726" marR="0" lvl="6" indent="-127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  <a:defRPr sz="1400" b="0" i="0" u="none" strike="noStrike" cap="none">
                <a:solidFill>
                  <a:srgbClr val="000000"/>
                </a:solidFill>
              </a:defRPr>
            </a:lvl7pPr>
            <a:lvl8pPr marL="3428915" marR="0" lvl="7" indent="-127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  <a:defRPr sz="1400" b="0" i="0" u="none" strike="noStrike" cap="none">
                <a:solidFill>
                  <a:srgbClr val="000000"/>
                </a:solidFill>
              </a:defRPr>
            </a:lvl8pPr>
            <a:lvl9pPr marL="3886103" marR="0" lvl="8" indent="-127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  <a:defRPr sz="1400" b="0" i="0" u="none" strike="noStrike" cap="none">
                <a:solidFill>
                  <a:srgbClr val="000000"/>
                </a:solidFill>
              </a:defRPr>
            </a:lvl9pPr>
          </a:lstStyle>
          <a:p>
            <a:endParaRPr dirty="0"/>
          </a:p>
        </p:txBody>
      </p:sp>
      <p:sp>
        <p:nvSpPr>
          <p:cNvPr id="12" name="Shape 25"/>
          <p:cNvSpPr txBox="1">
            <a:spLocks noGrp="1"/>
          </p:cNvSpPr>
          <p:nvPr>
            <p:ph type="body" idx="4"/>
          </p:nvPr>
        </p:nvSpPr>
        <p:spPr>
          <a:xfrm>
            <a:off x="1344600" y="4109203"/>
            <a:ext cx="6454800" cy="349200"/>
          </a:xfrm>
          <a:prstGeom prst="rect">
            <a:avLst/>
          </a:prstGeom>
          <a:noFill/>
          <a:ln>
            <a:noFill/>
          </a:ln>
        </p:spPr>
        <p:txBody>
          <a:bodyPr lIns="91423" tIns="91423" rIns="91423" bIns="91423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None/>
              <a:defRPr sz="1800" b="1" i="0" u="none" strike="noStrike" cap="none"/>
            </a:lvl1pPr>
            <a:lvl2pPr marL="742931" marR="0" lvl="1" indent="-1904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ct val="100000"/>
              <a:buChar char="–"/>
              <a:defRPr sz="2200" b="0" i="0" u="none" strike="noStrike" cap="none">
                <a:solidFill>
                  <a:srgbClr val="000000"/>
                </a:solidFill>
              </a:defRPr>
            </a:lvl2pPr>
            <a:lvl3pPr marL="1142972" marR="0" lvl="2" indent="127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ct val="100000"/>
              <a:buChar char="•"/>
              <a:defRPr sz="1800" b="0" i="0" u="none" strike="noStrike" cap="none">
                <a:solidFill>
                  <a:srgbClr val="000000"/>
                </a:solidFill>
              </a:defRPr>
            </a:lvl3pPr>
            <a:lvl4pPr marL="1600160" marR="0" lvl="3" indent="-127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ct val="100000"/>
              <a:buChar char="–"/>
              <a:defRPr sz="1800" b="0" i="0" u="none" strike="noStrike" cap="none">
                <a:solidFill>
                  <a:srgbClr val="000000"/>
                </a:solidFill>
              </a:defRPr>
            </a:lvl4pPr>
            <a:lvl5pPr marL="2057348" marR="0" lvl="4" indent="-127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ct val="100000"/>
              <a:buChar char="»"/>
              <a:defRPr sz="1400" b="0" i="0" u="none" strike="noStrike" cap="none">
                <a:solidFill>
                  <a:srgbClr val="000000"/>
                </a:solidFill>
              </a:defRPr>
            </a:lvl5pPr>
            <a:lvl6pPr marL="2514537" marR="0" lvl="5" indent="-127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  <a:defRPr sz="1400" b="0" i="0" u="none" strike="noStrike" cap="none">
                <a:solidFill>
                  <a:srgbClr val="000000"/>
                </a:solidFill>
              </a:defRPr>
            </a:lvl6pPr>
            <a:lvl7pPr marL="2971726" marR="0" lvl="6" indent="-127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  <a:defRPr sz="1400" b="0" i="0" u="none" strike="noStrike" cap="none">
                <a:solidFill>
                  <a:srgbClr val="000000"/>
                </a:solidFill>
              </a:defRPr>
            </a:lvl7pPr>
            <a:lvl8pPr marL="3428915" marR="0" lvl="7" indent="-127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  <a:defRPr sz="1400" b="0" i="0" u="none" strike="noStrike" cap="none">
                <a:solidFill>
                  <a:srgbClr val="000000"/>
                </a:solidFill>
              </a:defRPr>
            </a:lvl8pPr>
            <a:lvl9pPr marL="3886103" marR="0" lvl="8" indent="-127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  <a:defRPr sz="1400" b="0" i="0" u="none" strike="noStrike" cap="none">
                <a:solidFill>
                  <a:srgbClr val="000000"/>
                </a:solidFill>
              </a:defRPr>
            </a:lvl9pPr>
          </a:lstStyle>
          <a:p>
            <a:endParaRPr dirty="0"/>
          </a:p>
        </p:txBody>
      </p:sp>
      <p:pic>
        <p:nvPicPr>
          <p:cNvPr id="13" name="Shape 22"/>
          <p:cNvPicPr preferRelativeResize="0"/>
          <p:nvPr userDrawn="1"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405" y="4319518"/>
            <a:ext cx="1495519" cy="459681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Shape 18"/>
          <p:cNvSpPr>
            <a:spLocks noGrp="1"/>
          </p:cNvSpPr>
          <p:nvPr>
            <p:ph type="pic" idx="2"/>
          </p:nvPr>
        </p:nvSpPr>
        <p:spPr>
          <a:xfrm>
            <a:off x="7894492" y="4391775"/>
            <a:ext cx="1143740" cy="356116"/>
          </a:xfrm>
          <a:prstGeom prst="rect">
            <a:avLst/>
          </a:prstGeom>
          <a:noFill/>
          <a:ln>
            <a:noFill/>
          </a:ln>
        </p:spPr>
        <p:txBody>
          <a:bodyPr lIns="91423" tIns="91423" rIns="91423" bIns="91423" anchor="ctr" anchorCtr="0"/>
          <a:lstStyle>
            <a:lvl1pPr lvl="0">
              <a:spcBef>
                <a:spcPts val="0"/>
              </a:spcBef>
              <a:buNone/>
              <a:defRPr/>
            </a:lvl1pPr>
          </a:lstStyle>
          <a:p>
            <a:endParaRPr dirty="0"/>
          </a:p>
        </p:txBody>
      </p:sp>
      <p:sp>
        <p:nvSpPr>
          <p:cNvPr id="15" name="Shape 10"/>
          <p:cNvSpPr/>
          <p:nvPr userDrawn="1"/>
        </p:nvSpPr>
        <p:spPr>
          <a:xfrm>
            <a:off x="-3600" y="4869581"/>
            <a:ext cx="9147600" cy="273825"/>
          </a:xfrm>
          <a:prstGeom prst="rect">
            <a:avLst/>
          </a:prstGeom>
          <a:solidFill>
            <a:srgbClr val="CE1321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3" tIns="91423" rIns="91423" bIns="91423" anchor="ctr" anchorCtr="0">
            <a:noAutofit/>
          </a:bodyPr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Shape 14"/>
          <p:cNvSpPr txBox="1"/>
          <p:nvPr userDrawn="1"/>
        </p:nvSpPr>
        <p:spPr>
          <a:xfrm>
            <a:off x="90919" y="4869676"/>
            <a:ext cx="1719000" cy="273825"/>
          </a:xfrm>
          <a:prstGeom prst="rect">
            <a:avLst/>
          </a:prstGeom>
          <a:noFill/>
          <a:ln>
            <a:noFill/>
          </a:ln>
        </p:spPr>
        <p:txBody>
          <a:bodyPr lIns="91423" tIns="91423" rIns="91423" bIns="91423" anchor="ctr" anchorCtr="0">
            <a:noAutofit/>
          </a:bodyPr>
          <a:lstStyle/>
          <a:p>
            <a:r>
              <a:rPr lang="es-ES" sz="1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#bdw16 | #bdwmadrid</a:t>
            </a:r>
          </a:p>
        </p:txBody>
      </p:sp>
      <p:sp>
        <p:nvSpPr>
          <p:cNvPr id="18" name="Shape 15"/>
          <p:cNvSpPr txBox="1">
            <a:spLocks noGrp="1"/>
          </p:cNvSpPr>
          <p:nvPr>
            <p:ph type="sldNum" idx="12"/>
          </p:nvPr>
        </p:nvSpPr>
        <p:spPr>
          <a:xfrm>
            <a:off x="7425000" y="4866725"/>
            <a:ext cx="1719000" cy="273825"/>
          </a:xfrm>
          <a:prstGeom prst="rect">
            <a:avLst/>
          </a:prstGeom>
          <a:noFill/>
          <a:ln>
            <a:noFill/>
          </a:ln>
        </p:spPr>
        <p:txBody>
          <a:bodyPr lIns="91423" tIns="91423" rIns="91423" bIns="91423" anchor="ctr" anchorCtr="0">
            <a:no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r"/>
            <a:r>
              <a:rPr lang="es-ES" sz="1000" b="1" dirty="0">
                <a:solidFill>
                  <a:srgbClr val="FFFFFF"/>
                </a:solidFill>
              </a:rPr>
              <a:t>  @tusuariodetwitter</a:t>
            </a:r>
          </a:p>
        </p:txBody>
      </p:sp>
    </p:spTree>
    <p:extLst>
      <p:ext uri="{BB962C8B-B14F-4D97-AF65-F5344CB8AC3E}">
        <p14:creationId xmlns:p14="http://schemas.microsoft.com/office/powerpoint/2010/main" val="28705398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28"/>
          <p:cNvSpPr txBox="1">
            <a:spLocks noGrp="1"/>
          </p:cNvSpPr>
          <p:nvPr>
            <p:ph type="body" idx="1"/>
          </p:nvPr>
        </p:nvSpPr>
        <p:spPr>
          <a:xfrm>
            <a:off x="1035187" y="1207867"/>
            <a:ext cx="7808567" cy="3505208"/>
          </a:xfrm>
          <a:prstGeom prst="rect">
            <a:avLst/>
          </a:prstGeom>
          <a:noFill/>
          <a:ln>
            <a:noFill/>
          </a:ln>
        </p:spPr>
        <p:txBody>
          <a:bodyPr lIns="91423" tIns="91423" rIns="91423" bIns="91423" anchor="t" anchorCtr="0"/>
          <a:lstStyle>
            <a:lvl1pPr marL="0" marR="0" lvl="0" indent="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666666"/>
              </a:buClr>
              <a:buNone/>
              <a:defRPr sz="1400" b="0" i="0" u="none" strike="noStrike" cap="none">
                <a:solidFill>
                  <a:srgbClr val="000000"/>
                </a:solidFill>
              </a:defRPr>
            </a:lvl1pPr>
            <a:lvl2pPr marL="0" marR="0" lvl="1" indent="88898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666666"/>
              </a:buClr>
              <a:buSzPct val="100000"/>
              <a:buChar char="–"/>
              <a:defRPr sz="1400" b="0" i="0" u="none" strike="noStrike" cap="none">
                <a:solidFill>
                  <a:srgbClr val="000000"/>
                </a:solidFill>
              </a:defRPr>
            </a:lvl2pPr>
            <a:lvl3pPr marL="0" marR="0" lvl="2" indent="88898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666666"/>
              </a:buClr>
              <a:buSzPct val="100000"/>
              <a:buChar char="•"/>
              <a:defRPr sz="1400" b="0" i="0" u="none" strike="noStrike" cap="none">
                <a:solidFill>
                  <a:srgbClr val="000000"/>
                </a:solidFill>
              </a:defRPr>
            </a:lvl3pPr>
            <a:lvl4pPr marL="0" marR="0" lvl="3" indent="88898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666666"/>
              </a:buClr>
              <a:buSzPct val="100000"/>
              <a:buChar char="–"/>
              <a:defRPr sz="1400" b="0" i="0" u="none" strike="noStrike" cap="none">
                <a:solidFill>
                  <a:srgbClr val="000000"/>
                </a:solidFill>
              </a:defRPr>
            </a:lvl4pPr>
            <a:lvl5pPr marL="0" marR="0" lvl="4" indent="88898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666666"/>
              </a:buClr>
              <a:buSzPct val="100000"/>
              <a:buChar char="»"/>
              <a:defRPr sz="1400" b="0" i="0" u="none" strike="noStrike" cap="none">
                <a:solidFill>
                  <a:srgbClr val="000000"/>
                </a:solidFill>
              </a:defRPr>
            </a:lvl5pPr>
            <a:lvl6pPr marL="2514537" marR="0" lvl="5" indent="-12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  <a:defRPr sz="1400" b="0" i="0" u="none" strike="noStrike" cap="none">
                <a:solidFill>
                  <a:srgbClr val="000000"/>
                </a:solidFill>
              </a:defRPr>
            </a:lvl6pPr>
            <a:lvl7pPr marL="2971726" marR="0" lvl="6" indent="-12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  <a:defRPr sz="1400" b="0" i="0" u="none" strike="noStrike" cap="none">
                <a:solidFill>
                  <a:srgbClr val="000000"/>
                </a:solidFill>
              </a:defRPr>
            </a:lvl7pPr>
            <a:lvl8pPr marL="3428915" marR="0" lvl="7" indent="-12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  <a:defRPr sz="1400" b="0" i="0" u="none" strike="noStrike" cap="none">
                <a:solidFill>
                  <a:srgbClr val="000000"/>
                </a:solidFill>
              </a:defRPr>
            </a:lvl8pPr>
            <a:lvl9pPr marL="3886103" marR="0" lvl="8" indent="-12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  <a:defRPr sz="1400" b="0" i="0" u="none" strike="noStrike" cap="none">
                <a:solidFill>
                  <a:srgbClr val="000000"/>
                </a:solidFill>
              </a:defRPr>
            </a:lvl9pPr>
          </a:lstStyle>
          <a:p>
            <a:endParaRPr dirty="0"/>
          </a:p>
        </p:txBody>
      </p:sp>
      <p:sp>
        <p:nvSpPr>
          <p:cNvPr id="6" name="Shape 29"/>
          <p:cNvSpPr txBox="1"/>
          <p:nvPr userDrawn="1"/>
        </p:nvSpPr>
        <p:spPr>
          <a:xfrm>
            <a:off x="924117" y="705730"/>
            <a:ext cx="2825353" cy="346248"/>
          </a:xfrm>
          <a:prstGeom prst="rect">
            <a:avLst/>
          </a:prstGeom>
          <a:noFill/>
          <a:ln>
            <a:noFill/>
          </a:ln>
        </p:spPr>
        <p:txBody>
          <a:bodyPr lIns="91423" tIns="45699" rIns="91423" bIns="45699" anchor="t" anchorCtr="0">
            <a:noAutofit/>
          </a:bodyPr>
          <a:lstStyle/>
          <a:p>
            <a:pPr>
              <a:buClr>
                <a:prstClr val="black"/>
              </a:buClr>
              <a:buSzPct val="25000"/>
              <a:buFont typeface="Arial Narrow"/>
              <a:buNone/>
            </a:pPr>
            <a:r>
              <a:rPr lang="es-ES" sz="2800" b="1" dirty="0">
                <a:solidFill>
                  <a:srgbClr val="CE1321"/>
                </a:solidFill>
                <a:latin typeface="Calibri"/>
              </a:rPr>
              <a:t>ÍNDICE</a:t>
            </a:r>
          </a:p>
        </p:txBody>
      </p:sp>
      <p:cxnSp>
        <p:nvCxnSpPr>
          <p:cNvPr id="7" name="Shape 30"/>
          <p:cNvCxnSpPr/>
          <p:nvPr userDrawn="1"/>
        </p:nvCxnSpPr>
        <p:spPr>
          <a:xfrm>
            <a:off x="853028" y="1051979"/>
            <a:ext cx="0" cy="3816977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" name="Shape 32"/>
          <p:cNvSpPr/>
          <p:nvPr userDrawn="1"/>
        </p:nvSpPr>
        <p:spPr>
          <a:xfrm>
            <a:off x="853030" y="1207501"/>
            <a:ext cx="71085" cy="305642"/>
          </a:xfrm>
          <a:prstGeom prst="rect">
            <a:avLst/>
          </a:prstGeom>
          <a:solidFill>
            <a:srgbClr val="CE1321"/>
          </a:solidFill>
          <a:ln>
            <a:noFill/>
          </a:ln>
        </p:spPr>
        <p:txBody>
          <a:bodyPr lIns="91423" tIns="45699" rIns="91423" bIns="45699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>
              <a:solidFill>
                <a:prstClr val="whit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Shape 33"/>
          <p:cNvSpPr/>
          <p:nvPr userDrawn="1"/>
        </p:nvSpPr>
        <p:spPr>
          <a:xfrm>
            <a:off x="853030" y="1811101"/>
            <a:ext cx="71085" cy="305642"/>
          </a:xfrm>
          <a:prstGeom prst="rect">
            <a:avLst/>
          </a:prstGeom>
          <a:solidFill>
            <a:srgbClr val="CE1321"/>
          </a:solidFill>
          <a:ln>
            <a:noFill/>
          </a:ln>
        </p:spPr>
        <p:txBody>
          <a:bodyPr lIns="91423" tIns="45699" rIns="91423" bIns="45699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>
              <a:solidFill>
                <a:prstClr val="whit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Shape 34"/>
          <p:cNvSpPr/>
          <p:nvPr userDrawn="1"/>
        </p:nvSpPr>
        <p:spPr>
          <a:xfrm>
            <a:off x="853030" y="2116744"/>
            <a:ext cx="71085" cy="305642"/>
          </a:xfrm>
          <a:prstGeom prst="rect">
            <a:avLst/>
          </a:prstGeom>
          <a:solidFill>
            <a:srgbClr val="CE1321"/>
          </a:solidFill>
          <a:ln>
            <a:noFill/>
          </a:ln>
        </p:spPr>
        <p:txBody>
          <a:bodyPr lIns="91423" tIns="45699" rIns="91423" bIns="45699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>
              <a:solidFill>
                <a:prstClr val="whit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Shape 31"/>
          <p:cNvSpPr/>
          <p:nvPr userDrawn="1"/>
        </p:nvSpPr>
        <p:spPr>
          <a:xfrm>
            <a:off x="853030" y="1509018"/>
            <a:ext cx="71085" cy="305642"/>
          </a:xfrm>
          <a:prstGeom prst="rect">
            <a:avLst/>
          </a:prstGeom>
          <a:solidFill>
            <a:srgbClr val="CE1321"/>
          </a:solidFill>
          <a:ln>
            <a:noFill/>
          </a:ln>
        </p:spPr>
        <p:txBody>
          <a:bodyPr lIns="91423" tIns="45699" rIns="91423" bIns="45699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>
              <a:solidFill>
                <a:prstClr val="whit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Shape 15"/>
          <p:cNvSpPr txBox="1">
            <a:spLocks noGrp="1"/>
          </p:cNvSpPr>
          <p:nvPr>
            <p:ph type="sldNum" idx="12"/>
          </p:nvPr>
        </p:nvSpPr>
        <p:spPr>
          <a:xfrm>
            <a:off x="7425000" y="4866725"/>
            <a:ext cx="1719000" cy="273825"/>
          </a:xfrm>
          <a:prstGeom prst="rect">
            <a:avLst/>
          </a:prstGeom>
          <a:noFill/>
          <a:ln>
            <a:noFill/>
          </a:ln>
        </p:spPr>
        <p:txBody>
          <a:bodyPr lIns="91423" tIns="91423" rIns="91423" bIns="91423" anchor="ctr" anchorCtr="0">
            <a:no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r"/>
            <a:r>
              <a:rPr lang="es-ES" sz="1000" b="1" dirty="0">
                <a:solidFill>
                  <a:srgbClr val="FFFFFF"/>
                </a:solidFill>
              </a:rPr>
              <a:t>  @tusuariodetwitter</a:t>
            </a:r>
          </a:p>
        </p:txBody>
      </p:sp>
    </p:spTree>
    <p:extLst>
      <p:ext uri="{BB962C8B-B14F-4D97-AF65-F5344CB8AC3E}">
        <p14:creationId xmlns:p14="http://schemas.microsoft.com/office/powerpoint/2010/main" val="2489046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1576320" y="1517732"/>
            <a:ext cx="5936777" cy="213955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dirty="0"/>
              <a:t>Haga clic para agregar título</a:t>
            </a:r>
          </a:p>
        </p:txBody>
      </p:sp>
      <p:sp>
        <p:nvSpPr>
          <p:cNvPr id="7" name="Shape 15"/>
          <p:cNvSpPr txBox="1">
            <a:spLocks noGrp="1"/>
          </p:cNvSpPr>
          <p:nvPr>
            <p:ph type="sldNum" idx="12"/>
          </p:nvPr>
        </p:nvSpPr>
        <p:spPr>
          <a:xfrm>
            <a:off x="7425000" y="4866725"/>
            <a:ext cx="1719000" cy="273825"/>
          </a:xfrm>
          <a:prstGeom prst="rect">
            <a:avLst/>
          </a:prstGeom>
          <a:noFill/>
          <a:ln>
            <a:noFill/>
          </a:ln>
        </p:spPr>
        <p:txBody>
          <a:bodyPr lIns="91423" tIns="91423" rIns="91423" bIns="91423" anchor="ctr" anchorCtr="0">
            <a:no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r"/>
            <a:r>
              <a:rPr lang="es-ES" sz="1000" b="1" dirty="0">
                <a:solidFill>
                  <a:srgbClr val="FFFFFF"/>
                </a:solidFill>
              </a:rPr>
              <a:t>  @tusuariodetwitter</a:t>
            </a:r>
          </a:p>
        </p:txBody>
      </p:sp>
    </p:spTree>
    <p:extLst>
      <p:ext uri="{BB962C8B-B14F-4D97-AF65-F5344CB8AC3E}">
        <p14:creationId xmlns:p14="http://schemas.microsoft.com/office/powerpoint/2010/main" val="3092798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Shape 15"/>
          <p:cNvSpPr txBox="1">
            <a:spLocks/>
          </p:cNvSpPr>
          <p:nvPr userDrawn="1"/>
        </p:nvSpPr>
        <p:spPr>
          <a:xfrm>
            <a:off x="7425000" y="4866725"/>
            <a:ext cx="1719000" cy="273825"/>
          </a:xfrm>
          <a:prstGeom prst="rect">
            <a:avLst/>
          </a:prstGeom>
          <a:noFill/>
          <a:ln>
            <a:noFill/>
          </a:ln>
        </p:spPr>
        <p:txBody>
          <a:bodyPr lIns="91423" tIns="91423" rIns="91423" bIns="91423" anchor="ctr" anchorCtr="0">
            <a:no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ES" sz="1000" b="1">
                <a:solidFill>
                  <a:srgbClr val="FFFFFF"/>
                </a:solidFill>
              </a:rPr>
              <a:t>  @tusuariodetwitter</a:t>
            </a:r>
            <a:endParaRPr lang="es-ES" sz="10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5588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1883391" y="442971"/>
            <a:ext cx="5394278" cy="213955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s-ES" dirty="0"/>
              <a:t>Haga clic para agregar título</a:t>
            </a:r>
          </a:p>
        </p:txBody>
      </p:sp>
      <p:sp>
        <p:nvSpPr>
          <p:cNvPr id="3" name="Shape 46"/>
          <p:cNvSpPr txBox="1">
            <a:spLocks noGrp="1"/>
          </p:cNvSpPr>
          <p:nvPr>
            <p:ph type="body" idx="1"/>
          </p:nvPr>
        </p:nvSpPr>
        <p:spPr>
          <a:xfrm>
            <a:off x="772808" y="2789395"/>
            <a:ext cx="7579625" cy="1929323"/>
          </a:xfrm>
          <a:prstGeom prst="rect">
            <a:avLst/>
          </a:prstGeom>
          <a:noFill/>
          <a:ln>
            <a:noFill/>
          </a:ln>
        </p:spPr>
        <p:txBody>
          <a:bodyPr lIns="91423" tIns="91423" rIns="91423" bIns="91423" anchor="t" anchorCtr="0">
            <a:normAutofit/>
          </a:bodyPr>
          <a:lstStyle>
            <a:lvl1pPr marL="342892" marR="0" lvl="0" indent="-50799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666666"/>
              </a:buClr>
              <a:buSzPct val="100000"/>
              <a:buChar char="•"/>
              <a:defRPr sz="1800" b="0" i="0" u="none" strike="noStrike" cap="none">
                <a:solidFill>
                  <a:srgbClr val="000000"/>
                </a:solidFill>
              </a:defRPr>
            </a:lvl1pPr>
            <a:lvl2pPr marL="742931" marR="0" lvl="1" indent="-19049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666666"/>
              </a:buClr>
              <a:buSzPct val="100000"/>
              <a:buChar char="–"/>
              <a:defRPr sz="1400" b="0" i="0" u="none" strike="noStrike" cap="none">
                <a:solidFill>
                  <a:srgbClr val="000000"/>
                </a:solidFill>
              </a:defRPr>
            </a:lvl2pPr>
            <a:lvl3pPr marL="1142972" marR="0" lvl="2" indent="127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666666"/>
              </a:buClr>
              <a:buSzPct val="100000"/>
              <a:buChar char="•"/>
              <a:defRPr sz="1400" b="0" i="0" u="none" strike="noStrike" cap="none">
                <a:solidFill>
                  <a:srgbClr val="000000"/>
                </a:solidFill>
              </a:defRPr>
            </a:lvl3pPr>
            <a:lvl4pPr marL="1600160" marR="0" lvl="3" indent="-127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ct val="100000"/>
              <a:buChar char="–"/>
              <a:defRPr sz="1400" b="0" i="0" u="none" strike="noStrike" cap="none">
                <a:solidFill>
                  <a:srgbClr val="000000"/>
                </a:solidFill>
              </a:defRPr>
            </a:lvl4pPr>
            <a:lvl5pPr marL="2057348" marR="0" lvl="4" indent="-127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ct val="100000"/>
              <a:buChar char="»"/>
              <a:defRPr sz="1400" b="0" i="0" u="none" strike="noStrike" cap="none">
                <a:solidFill>
                  <a:srgbClr val="000000"/>
                </a:solidFill>
              </a:defRPr>
            </a:lvl5pPr>
            <a:lvl6pPr marL="2514537" marR="0" lvl="5" indent="-127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  <a:defRPr sz="1400" b="0" i="0" u="none" strike="noStrike" cap="none">
                <a:solidFill>
                  <a:srgbClr val="000000"/>
                </a:solidFill>
              </a:defRPr>
            </a:lvl6pPr>
            <a:lvl7pPr marL="2971726" marR="0" lvl="6" indent="-127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  <a:defRPr sz="1400" b="0" i="0" u="none" strike="noStrike" cap="none">
                <a:solidFill>
                  <a:srgbClr val="000000"/>
                </a:solidFill>
              </a:defRPr>
            </a:lvl7pPr>
            <a:lvl8pPr marL="3428915" marR="0" lvl="7" indent="-127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  <a:defRPr sz="1400" b="0" i="0" u="none" strike="noStrike" cap="none">
                <a:solidFill>
                  <a:srgbClr val="000000"/>
                </a:solidFill>
              </a:defRPr>
            </a:lvl8pPr>
            <a:lvl9pPr marL="3886103" marR="0" lvl="8" indent="-127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  <a:defRPr sz="1400" b="0" i="0" u="none" strike="noStrike" cap="none">
                <a:solidFill>
                  <a:srgbClr val="000000"/>
                </a:solidFill>
              </a:defRPr>
            </a:lvl9pPr>
          </a:lstStyle>
          <a:p>
            <a:endParaRPr dirty="0"/>
          </a:p>
        </p:txBody>
      </p:sp>
      <p:sp>
        <p:nvSpPr>
          <p:cNvPr id="4" name="Shape 15"/>
          <p:cNvSpPr txBox="1">
            <a:spLocks noGrp="1"/>
          </p:cNvSpPr>
          <p:nvPr>
            <p:ph type="sldNum" idx="12"/>
          </p:nvPr>
        </p:nvSpPr>
        <p:spPr>
          <a:xfrm>
            <a:off x="7425000" y="4866725"/>
            <a:ext cx="1719000" cy="273825"/>
          </a:xfrm>
          <a:prstGeom prst="rect">
            <a:avLst/>
          </a:prstGeom>
          <a:noFill/>
          <a:ln>
            <a:noFill/>
          </a:ln>
        </p:spPr>
        <p:txBody>
          <a:bodyPr lIns="91423" tIns="91423" rIns="91423" bIns="91423" anchor="ctr" anchorCtr="0">
            <a:no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r"/>
            <a:r>
              <a:rPr lang="es-ES" sz="1000" b="1" dirty="0">
                <a:solidFill>
                  <a:srgbClr val="FFFFFF"/>
                </a:solidFill>
              </a:rPr>
              <a:t>  @tusuariodetwitter</a:t>
            </a:r>
          </a:p>
        </p:txBody>
      </p:sp>
    </p:spTree>
    <p:extLst>
      <p:ext uri="{BB962C8B-B14F-4D97-AF65-F5344CB8AC3E}">
        <p14:creationId xmlns:p14="http://schemas.microsoft.com/office/powerpoint/2010/main" val="35746287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40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21B7D-C11E-4C6A-8EB8-C9B869C4E4E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2/23/17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53F6E-3F01-4460-904E-41581D02F19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094384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21B7D-C11E-4C6A-8EB8-C9B869C4E4E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2/23/17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53F6E-3F01-4460-904E-41581D02F19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383064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21B7D-C11E-4C6A-8EB8-C9B869C4E4E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2/23/17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53F6E-3F01-4460-904E-41581D02F19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424534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#bdw16 | #</a:t>
            </a:r>
            <a:r>
              <a:rPr lang="en-US" dirty="0" err="1" smtClean="0"/>
              <a:t>BDHubs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43134" y="4844844"/>
            <a:ext cx="1966234" cy="273844"/>
          </a:xfrm>
        </p:spPr>
        <p:txBody>
          <a:bodyPr/>
          <a:lstStyle/>
          <a:p>
            <a:r>
              <a:rPr lang="en-US" dirty="0" smtClean="0"/>
              <a:t>@</a:t>
            </a:r>
            <a:r>
              <a:rPr lang="en-US" dirty="0" err="1" smtClean="0"/>
              <a:t>NEBigDataHub</a:t>
            </a:r>
            <a:endParaRPr lang="en-US" dirty="0"/>
          </a:p>
        </p:txBody>
      </p:sp>
      <p:pic>
        <p:nvPicPr>
          <p:cNvPr id="7" name="Content Placeholder 5" descr="NSF NORTHEAST LOGO - VECTOR BLUE 2.png.pdf"/>
          <p:cNvPicPr>
            <a:picLocks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51"/>
          <a:stretch/>
        </p:blipFill>
        <p:spPr>
          <a:xfrm>
            <a:off x="7226520" y="122912"/>
            <a:ext cx="1828800" cy="636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2433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21B7D-C11E-4C6A-8EB8-C9B869C4E4E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2/23/17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53F6E-3F01-4460-904E-41581D02F19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381434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40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40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21B7D-C11E-4C6A-8EB8-C9B869C4E4E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2/23/17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53F6E-3F01-4460-904E-41581D02F19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522069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21B7D-C11E-4C6A-8EB8-C9B869C4E4E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2/23/17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53F6E-3F01-4460-904E-41581D02F19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038721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21B7D-C11E-4C6A-8EB8-C9B869C4E4E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2/23/17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53F6E-3F01-4460-904E-41581D02F19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113736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100"/>
            </a:lvl2pPr>
            <a:lvl3pPr marL="685783" indent="0">
              <a:buNone/>
              <a:defRPr sz="900"/>
            </a:lvl3pPr>
            <a:lvl4pPr marL="1028675" indent="0">
              <a:buNone/>
              <a:defRPr sz="800"/>
            </a:lvl4pPr>
            <a:lvl5pPr marL="1371566" indent="0">
              <a:buNone/>
              <a:defRPr sz="800"/>
            </a:lvl5pPr>
            <a:lvl6pPr marL="1714457" indent="0">
              <a:buNone/>
              <a:defRPr sz="800"/>
            </a:lvl6pPr>
            <a:lvl7pPr marL="2057348" indent="0">
              <a:buNone/>
              <a:defRPr sz="800"/>
            </a:lvl7pPr>
            <a:lvl8pPr marL="2400240" indent="0">
              <a:buNone/>
              <a:defRPr sz="800"/>
            </a:lvl8pPr>
            <a:lvl9pPr marL="2743132" indent="0">
              <a:buNone/>
              <a:defRPr sz="8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21B7D-C11E-4C6A-8EB8-C9B869C4E4E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2/23/17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53F6E-3F01-4460-904E-41581D02F19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128819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100"/>
            </a:lvl2pPr>
            <a:lvl3pPr marL="685783" indent="0">
              <a:buNone/>
              <a:defRPr sz="900"/>
            </a:lvl3pPr>
            <a:lvl4pPr marL="1028675" indent="0">
              <a:buNone/>
              <a:defRPr sz="800"/>
            </a:lvl4pPr>
            <a:lvl5pPr marL="1371566" indent="0">
              <a:buNone/>
              <a:defRPr sz="800"/>
            </a:lvl5pPr>
            <a:lvl6pPr marL="1714457" indent="0">
              <a:buNone/>
              <a:defRPr sz="800"/>
            </a:lvl6pPr>
            <a:lvl7pPr marL="2057348" indent="0">
              <a:buNone/>
              <a:defRPr sz="800"/>
            </a:lvl7pPr>
            <a:lvl8pPr marL="2400240" indent="0">
              <a:buNone/>
              <a:defRPr sz="800"/>
            </a:lvl8pPr>
            <a:lvl9pPr marL="2743132" indent="0">
              <a:buNone/>
              <a:defRPr sz="8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21B7D-C11E-4C6A-8EB8-C9B869C4E4E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2/23/17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53F6E-3F01-4460-904E-41581D02F19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340318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21B7D-C11E-4C6A-8EB8-C9B869C4E4E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2/23/17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53F6E-3F01-4460-904E-41581D02F19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597171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5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5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21B7D-C11E-4C6A-8EB8-C9B869C4E4E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2/23/17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53F6E-3F01-4460-904E-41581D02F19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068027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hape 19"/>
          <p:cNvPicPr preferRelativeResize="0"/>
          <p:nvPr userDrawn="1"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b="8622"/>
          <a:stretch/>
        </p:blipFill>
        <p:spPr>
          <a:xfrm>
            <a:off x="0" y="1"/>
            <a:ext cx="9144000" cy="332664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Shape 21"/>
          <p:cNvPicPr preferRelativeResize="0"/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12378" y="554562"/>
            <a:ext cx="3319245" cy="233053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Shape 20"/>
          <p:cNvSpPr txBox="1">
            <a:spLocks noGrp="1"/>
          </p:cNvSpPr>
          <p:nvPr>
            <p:ph type="body" idx="1"/>
          </p:nvPr>
        </p:nvSpPr>
        <p:spPr>
          <a:xfrm>
            <a:off x="1344600" y="3326643"/>
            <a:ext cx="6454800" cy="339610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E1321"/>
              </a:buClr>
              <a:buSzPct val="100000"/>
              <a:buNone/>
              <a:defRPr sz="2500" b="1" i="0" u="none" strike="noStrike" cap="none">
                <a:solidFill>
                  <a:srgbClr val="CE1321"/>
                </a:solidFill>
              </a:defRPr>
            </a:lvl1pPr>
            <a:lvl2pPr marL="557213" marR="0" lvl="1" indent="-1428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ct val="100000"/>
              <a:buChar char="–"/>
              <a:defRPr sz="1700" b="0" i="0" u="none" strike="noStrike" cap="none">
                <a:solidFill>
                  <a:srgbClr val="000000"/>
                </a:solidFill>
              </a:defRPr>
            </a:lvl2pPr>
            <a:lvl3pPr marL="857250" marR="0" lvl="2" indent="952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ct val="100000"/>
              <a:buChar char="•"/>
              <a:defRPr sz="1400" b="0" i="0" u="none" strike="noStrike" cap="none">
                <a:solidFill>
                  <a:srgbClr val="000000"/>
                </a:solidFill>
              </a:defRPr>
            </a:lvl3pPr>
            <a:lvl4pPr marL="1200150" marR="0" lvl="3" indent="-952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ct val="100000"/>
              <a:buChar char="–"/>
              <a:defRPr sz="1400" b="0" i="0" u="none" strike="noStrike" cap="none">
                <a:solidFill>
                  <a:srgbClr val="000000"/>
                </a:solidFill>
              </a:defRPr>
            </a:lvl4pPr>
            <a:lvl5pPr marL="1543050" marR="0" lvl="4" indent="-952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ct val="100000"/>
              <a:buChar char="»"/>
              <a:defRPr sz="1100" b="0" i="0" u="none" strike="noStrike" cap="none">
                <a:solidFill>
                  <a:srgbClr val="000000"/>
                </a:solidFill>
              </a:defRPr>
            </a:lvl5pPr>
            <a:lvl6pPr marL="1885950" marR="0" lvl="5" indent="-952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  <a:defRPr sz="1100" b="0" i="0" u="none" strike="noStrike" cap="none">
                <a:solidFill>
                  <a:srgbClr val="000000"/>
                </a:solidFill>
              </a:defRPr>
            </a:lvl6pPr>
            <a:lvl7pPr marL="2228850" marR="0" lvl="6" indent="-952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  <a:defRPr sz="1100" b="0" i="0" u="none" strike="noStrike" cap="none">
                <a:solidFill>
                  <a:srgbClr val="000000"/>
                </a:solidFill>
              </a:defRPr>
            </a:lvl7pPr>
            <a:lvl8pPr marL="2571750" marR="0" lvl="7" indent="-952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  <a:defRPr sz="1100" b="0" i="0" u="none" strike="noStrike" cap="none">
                <a:solidFill>
                  <a:srgbClr val="000000"/>
                </a:solidFill>
              </a:defRPr>
            </a:lvl8pPr>
            <a:lvl9pPr marL="2914650" marR="0" lvl="8" indent="-952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  <a:defRPr sz="1100" b="0" i="0" u="none" strike="noStrike" cap="none">
                <a:solidFill>
                  <a:srgbClr val="000000"/>
                </a:solidFill>
              </a:defRPr>
            </a:lvl9pPr>
          </a:lstStyle>
          <a:p>
            <a:endParaRPr dirty="0"/>
          </a:p>
        </p:txBody>
      </p:sp>
      <p:sp>
        <p:nvSpPr>
          <p:cNvPr id="11" name="Shape 24"/>
          <p:cNvSpPr txBox="1">
            <a:spLocks noGrp="1"/>
          </p:cNvSpPr>
          <p:nvPr>
            <p:ph type="body" idx="3"/>
          </p:nvPr>
        </p:nvSpPr>
        <p:spPr>
          <a:xfrm>
            <a:off x="1344600" y="3758597"/>
            <a:ext cx="6454800" cy="349200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None/>
              <a:defRPr sz="1700" b="1" i="0" u="none" strike="noStrike" cap="none"/>
            </a:lvl1pPr>
            <a:lvl2pPr marL="557213" marR="0" lvl="1" indent="-1428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ct val="100000"/>
              <a:buChar char="–"/>
              <a:defRPr sz="1700" b="0" i="0" u="none" strike="noStrike" cap="none">
                <a:solidFill>
                  <a:srgbClr val="000000"/>
                </a:solidFill>
              </a:defRPr>
            </a:lvl2pPr>
            <a:lvl3pPr marL="857250" marR="0" lvl="2" indent="952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ct val="100000"/>
              <a:buChar char="•"/>
              <a:defRPr sz="1400" b="0" i="0" u="none" strike="noStrike" cap="none">
                <a:solidFill>
                  <a:srgbClr val="000000"/>
                </a:solidFill>
              </a:defRPr>
            </a:lvl3pPr>
            <a:lvl4pPr marL="1200150" marR="0" lvl="3" indent="-952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ct val="100000"/>
              <a:buChar char="–"/>
              <a:defRPr sz="1400" b="0" i="0" u="none" strike="noStrike" cap="none">
                <a:solidFill>
                  <a:srgbClr val="000000"/>
                </a:solidFill>
              </a:defRPr>
            </a:lvl4pPr>
            <a:lvl5pPr marL="1543050" marR="0" lvl="4" indent="-952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ct val="100000"/>
              <a:buChar char="»"/>
              <a:defRPr sz="1100" b="0" i="0" u="none" strike="noStrike" cap="none">
                <a:solidFill>
                  <a:srgbClr val="000000"/>
                </a:solidFill>
              </a:defRPr>
            </a:lvl5pPr>
            <a:lvl6pPr marL="1885950" marR="0" lvl="5" indent="-952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  <a:defRPr sz="1100" b="0" i="0" u="none" strike="noStrike" cap="none">
                <a:solidFill>
                  <a:srgbClr val="000000"/>
                </a:solidFill>
              </a:defRPr>
            </a:lvl6pPr>
            <a:lvl7pPr marL="2228850" marR="0" lvl="6" indent="-952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  <a:defRPr sz="1100" b="0" i="0" u="none" strike="noStrike" cap="none">
                <a:solidFill>
                  <a:srgbClr val="000000"/>
                </a:solidFill>
              </a:defRPr>
            </a:lvl7pPr>
            <a:lvl8pPr marL="2571750" marR="0" lvl="7" indent="-952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  <a:defRPr sz="1100" b="0" i="0" u="none" strike="noStrike" cap="none">
                <a:solidFill>
                  <a:srgbClr val="000000"/>
                </a:solidFill>
              </a:defRPr>
            </a:lvl8pPr>
            <a:lvl9pPr marL="2914650" marR="0" lvl="8" indent="-952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  <a:defRPr sz="1100" b="0" i="0" u="none" strike="noStrike" cap="none">
                <a:solidFill>
                  <a:srgbClr val="000000"/>
                </a:solidFill>
              </a:defRPr>
            </a:lvl9pPr>
          </a:lstStyle>
          <a:p>
            <a:endParaRPr dirty="0"/>
          </a:p>
        </p:txBody>
      </p:sp>
      <p:sp>
        <p:nvSpPr>
          <p:cNvPr id="12" name="Shape 25"/>
          <p:cNvSpPr txBox="1">
            <a:spLocks noGrp="1"/>
          </p:cNvSpPr>
          <p:nvPr>
            <p:ph type="body" idx="4"/>
          </p:nvPr>
        </p:nvSpPr>
        <p:spPr>
          <a:xfrm>
            <a:off x="1344600" y="4109203"/>
            <a:ext cx="6454800" cy="349200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None/>
              <a:defRPr sz="1400" b="1" i="0" u="none" strike="noStrike" cap="none"/>
            </a:lvl1pPr>
            <a:lvl2pPr marL="557213" marR="0" lvl="1" indent="-1428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ct val="100000"/>
              <a:buChar char="–"/>
              <a:defRPr sz="1700" b="0" i="0" u="none" strike="noStrike" cap="none">
                <a:solidFill>
                  <a:srgbClr val="000000"/>
                </a:solidFill>
              </a:defRPr>
            </a:lvl2pPr>
            <a:lvl3pPr marL="857250" marR="0" lvl="2" indent="952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ct val="100000"/>
              <a:buChar char="•"/>
              <a:defRPr sz="1400" b="0" i="0" u="none" strike="noStrike" cap="none">
                <a:solidFill>
                  <a:srgbClr val="000000"/>
                </a:solidFill>
              </a:defRPr>
            </a:lvl3pPr>
            <a:lvl4pPr marL="1200150" marR="0" lvl="3" indent="-952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ct val="100000"/>
              <a:buChar char="–"/>
              <a:defRPr sz="1400" b="0" i="0" u="none" strike="noStrike" cap="none">
                <a:solidFill>
                  <a:srgbClr val="000000"/>
                </a:solidFill>
              </a:defRPr>
            </a:lvl4pPr>
            <a:lvl5pPr marL="1543050" marR="0" lvl="4" indent="-952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ct val="100000"/>
              <a:buChar char="»"/>
              <a:defRPr sz="1100" b="0" i="0" u="none" strike="noStrike" cap="none">
                <a:solidFill>
                  <a:srgbClr val="000000"/>
                </a:solidFill>
              </a:defRPr>
            </a:lvl5pPr>
            <a:lvl6pPr marL="1885950" marR="0" lvl="5" indent="-952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  <a:defRPr sz="1100" b="0" i="0" u="none" strike="noStrike" cap="none">
                <a:solidFill>
                  <a:srgbClr val="000000"/>
                </a:solidFill>
              </a:defRPr>
            </a:lvl6pPr>
            <a:lvl7pPr marL="2228850" marR="0" lvl="6" indent="-952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  <a:defRPr sz="1100" b="0" i="0" u="none" strike="noStrike" cap="none">
                <a:solidFill>
                  <a:srgbClr val="000000"/>
                </a:solidFill>
              </a:defRPr>
            </a:lvl7pPr>
            <a:lvl8pPr marL="2571750" marR="0" lvl="7" indent="-952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  <a:defRPr sz="1100" b="0" i="0" u="none" strike="noStrike" cap="none">
                <a:solidFill>
                  <a:srgbClr val="000000"/>
                </a:solidFill>
              </a:defRPr>
            </a:lvl8pPr>
            <a:lvl9pPr marL="2914650" marR="0" lvl="8" indent="-952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  <a:defRPr sz="1100" b="0" i="0" u="none" strike="noStrike" cap="none">
                <a:solidFill>
                  <a:srgbClr val="000000"/>
                </a:solidFill>
              </a:defRPr>
            </a:lvl9pPr>
          </a:lstStyle>
          <a:p>
            <a:endParaRPr dirty="0"/>
          </a:p>
        </p:txBody>
      </p:sp>
      <p:pic>
        <p:nvPicPr>
          <p:cNvPr id="13" name="Shape 22"/>
          <p:cNvPicPr preferRelativeResize="0"/>
          <p:nvPr userDrawn="1"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401" y="4319517"/>
            <a:ext cx="1495519" cy="459681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Shape 18"/>
          <p:cNvSpPr>
            <a:spLocks noGrp="1"/>
          </p:cNvSpPr>
          <p:nvPr>
            <p:ph type="pic" idx="2"/>
          </p:nvPr>
        </p:nvSpPr>
        <p:spPr>
          <a:xfrm>
            <a:off x="7894490" y="4391771"/>
            <a:ext cx="1143740" cy="356116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ctr" anchorCtr="0"/>
          <a:lstStyle>
            <a:lvl1pPr lvl="0">
              <a:spcBef>
                <a:spcPts val="0"/>
              </a:spcBef>
              <a:buNone/>
              <a:defRPr/>
            </a:lvl1pPr>
          </a:lstStyle>
          <a:p>
            <a:endParaRPr dirty="0"/>
          </a:p>
        </p:txBody>
      </p:sp>
      <p:sp>
        <p:nvSpPr>
          <p:cNvPr id="15" name="Shape 10"/>
          <p:cNvSpPr/>
          <p:nvPr userDrawn="1"/>
        </p:nvSpPr>
        <p:spPr>
          <a:xfrm>
            <a:off x="-3600" y="4869581"/>
            <a:ext cx="9147600" cy="273825"/>
          </a:xfrm>
          <a:prstGeom prst="rect">
            <a:avLst/>
          </a:prstGeom>
          <a:solidFill>
            <a:srgbClr val="CE1321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Shape 14"/>
          <p:cNvSpPr txBox="1"/>
          <p:nvPr userDrawn="1"/>
        </p:nvSpPr>
        <p:spPr>
          <a:xfrm>
            <a:off x="90919" y="4869675"/>
            <a:ext cx="1719000" cy="273825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ctr" anchorCtr="0">
            <a:noAutofit/>
          </a:bodyPr>
          <a:lstStyle/>
          <a:p>
            <a:pPr defTabSz="685800"/>
            <a:r>
              <a:rPr lang="es-ES" sz="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#bdw16 | #bdwmadrid</a:t>
            </a:r>
          </a:p>
        </p:txBody>
      </p:sp>
      <p:sp>
        <p:nvSpPr>
          <p:cNvPr id="18" name="Shape 15"/>
          <p:cNvSpPr txBox="1">
            <a:spLocks noGrp="1"/>
          </p:cNvSpPr>
          <p:nvPr>
            <p:ph type="sldNum" idx="12"/>
          </p:nvPr>
        </p:nvSpPr>
        <p:spPr>
          <a:xfrm>
            <a:off x="7425000" y="4866725"/>
            <a:ext cx="1719000" cy="273825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ctr" anchorCtr="0">
            <a:no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r"/>
            <a:r>
              <a:rPr lang="es-ES" sz="800" b="1" dirty="0">
                <a:solidFill>
                  <a:srgbClr val="FFFFFF"/>
                </a:solidFill>
              </a:rPr>
              <a:t>  @tusuariodetwitter</a:t>
            </a:r>
          </a:p>
        </p:txBody>
      </p:sp>
    </p:spTree>
    <p:extLst>
      <p:ext uri="{BB962C8B-B14F-4D97-AF65-F5344CB8AC3E}">
        <p14:creationId xmlns:p14="http://schemas.microsoft.com/office/powerpoint/2010/main" val="19258582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28"/>
          <p:cNvSpPr txBox="1">
            <a:spLocks noGrp="1"/>
          </p:cNvSpPr>
          <p:nvPr>
            <p:ph type="body" idx="1"/>
          </p:nvPr>
        </p:nvSpPr>
        <p:spPr>
          <a:xfrm>
            <a:off x="1035183" y="1207862"/>
            <a:ext cx="7808567" cy="3505208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t" anchorCtr="0"/>
          <a:lstStyle>
            <a:lvl1pPr marL="0" marR="0" lvl="0" indent="0" algn="l" rtl="0">
              <a:lnSpc>
                <a:spcPct val="150000"/>
              </a:lnSpc>
              <a:spcBef>
                <a:spcPts val="450"/>
              </a:spcBef>
              <a:spcAft>
                <a:spcPts val="0"/>
              </a:spcAft>
              <a:buClr>
                <a:srgbClr val="666666"/>
              </a:buClr>
              <a:buNone/>
              <a:defRPr sz="1100" b="0" i="0" u="none" strike="noStrike" cap="none">
                <a:solidFill>
                  <a:srgbClr val="000000"/>
                </a:solidFill>
              </a:defRPr>
            </a:lvl1pPr>
            <a:lvl2pPr marL="0" marR="0" lvl="1" indent="66675" algn="l" rtl="0">
              <a:lnSpc>
                <a:spcPct val="150000"/>
              </a:lnSpc>
              <a:spcBef>
                <a:spcPts val="450"/>
              </a:spcBef>
              <a:spcAft>
                <a:spcPts val="0"/>
              </a:spcAft>
              <a:buClr>
                <a:srgbClr val="666666"/>
              </a:buClr>
              <a:buSzPct val="100000"/>
              <a:buChar char="–"/>
              <a:defRPr sz="1100" b="0" i="0" u="none" strike="noStrike" cap="none">
                <a:solidFill>
                  <a:srgbClr val="000000"/>
                </a:solidFill>
              </a:defRPr>
            </a:lvl2pPr>
            <a:lvl3pPr marL="0" marR="0" lvl="2" indent="66675" algn="l" rtl="0">
              <a:lnSpc>
                <a:spcPct val="150000"/>
              </a:lnSpc>
              <a:spcBef>
                <a:spcPts val="450"/>
              </a:spcBef>
              <a:spcAft>
                <a:spcPts val="0"/>
              </a:spcAft>
              <a:buClr>
                <a:srgbClr val="666666"/>
              </a:buClr>
              <a:buSzPct val="100000"/>
              <a:buChar char="•"/>
              <a:defRPr sz="1100" b="0" i="0" u="none" strike="noStrike" cap="none">
                <a:solidFill>
                  <a:srgbClr val="000000"/>
                </a:solidFill>
              </a:defRPr>
            </a:lvl3pPr>
            <a:lvl4pPr marL="0" marR="0" lvl="3" indent="66675" algn="l" rtl="0">
              <a:lnSpc>
                <a:spcPct val="150000"/>
              </a:lnSpc>
              <a:spcBef>
                <a:spcPts val="450"/>
              </a:spcBef>
              <a:spcAft>
                <a:spcPts val="0"/>
              </a:spcAft>
              <a:buClr>
                <a:srgbClr val="666666"/>
              </a:buClr>
              <a:buSzPct val="100000"/>
              <a:buChar char="–"/>
              <a:defRPr sz="1100" b="0" i="0" u="none" strike="noStrike" cap="none">
                <a:solidFill>
                  <a:srgbClr val="000000"/>
                </a:solidFill>
              </a:defRPr>
            </a:lvl4pPr>
            <a:lvl5pPr marL="0" marR="0" lvl="4" indent="66675" algn="l" rtl="0">
              <a:lnSpc>
                <a:spcPct val="150000"/>
              </a:lnSpc>
              <a:spcBef>
                <a:spcPts val="450"/>
              </a:spcBef>
              <a:spcAft>
                <a:spcPts val="0"/>
              </a:spcAft>
              <a:buClr>
                <a:srgbClr val="666666"/>
              </a:buClr>
              <a:buSzPct val="100000"/>
              <a:buChar char="»"/>
              <a:defRPr sz="1100" b="0" i="0" u="none" strike="noStrike" cap="none">
                <a:solidFill>
                  <a:srgbClr val="000000"/>
                </a:solidFill>
              </a:defRPr>
            </a:lvl5pPr>
            <a:lvl6pPr marL="1885950" marR="0" lvl="5" indent="-95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  <a:defRPr sz="1100" b="0" i="0" u="none" strike="noStrike" cap="none">
                <a:solidFill>
                  <a:srgbClr val="000000"/>
                </a:solidFill>
              </a:defRPr>
            </a:lvl6pPr>
            <a:lvl7pPr marL="2228850" marR="0" lvl="6" indent="-95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  <a:defRPr sz="1100" b="0" i="0" u="none" strike="noStrike" cap="none">
                <a:solidFill>
                  <a:srgbClr val="000000"/>
                </a:solidFill>
              </a:defRPr>
            </a:lvl7pPr>
            <a:lvl8pPr marL="2571750" marR="0" lvl="7" indent="-95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  <a:defRPr sz="1100" b="0" i="0" u="none" strike="noStrike" cap="none">
                <a:solidFill>
                  <a:srgbClr val="000000"/>
                </a:solidFill>
              </a:defRPr>
            </a:lvl8pPr>
            <a:lvl9pPr marL="2914650" marR="0" lvl="8" indent="-95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  <a:defRPr sz="1100" b="0" i="0" u="none" strike="noStrike" cap="none">
                <a:solidFill>
                  <a:srgbClr val="000000"/>
                </a:solidFill>
              </a:defRPr>
            </a:lvl9pPr>
          </a:lstStyle>
          <a:p>
            <a:endParaRPr dirty="0"/>
          </a:p>
        </p:txBody>
      </p:sp>
      <p:sp>
        <p:nvSpPr>
          <p:cNvPr id="6" name="Shape 29"/>
          <p:cNvSpPr txBox="1"/>
          <p:nvPr userDrawn="1"/>
        </p:nvSpPr>
        <p:spPr>
          <a:xfrm>
            <a:off x="924113" y="705730"/>
            <a:ext cx="2825353" cy="346248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t" anchorCtr="0">
            <a:noAutofit/>
          </a:bodyPr>
          <a:lstStyle/>
          <a:p>
            <a:pPr defTabSz="685800">
              <a:buClr>
                <a:prstClr val="black"/>
              </a:buClr>
              <a:buSzPct val="25000"/>
              <a:buFont typeface="Arial Narrow"/>
              <a:buNone/>
            </a:pPr>
            <a:r>
              <a:rPr lang="es-ES" sz="2100" b="1" dirty="0">
                <a:solidFill>
                  <a:srgbClr val="CE1321"/>
                </a:solidFill>
                <a:latin typeface="Calibri"/>
              </a:rPr>
              <a:t>ÍNDICE</a:t>
            </a:r>
          </a:p>
        </p:txBody>
      </p:sp>
      <p:cxnSp>
        <p:nvCxnSpPr>
          <p:cNvPr id="7" name="Shape 30"/>
          <p:cNvCxnSpPr/>
          <p:nvPr userDrawn="1"/>
        </p:nvCxnSpPr>
        <p:spPr>
          <a:xfrm>
            <a:off x="853028" y="1051978"/>
            <a:ext cx="0" cy="3816977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" name="Shape 32"/>
          <p:cNvSpPr/>
          <p:nvPr userDrawn="1"/>
        </p:nvSpPr>
        <p:spPr>
          <a:xfrm>
            <a:off x="853028" y="1207501"/>
            <a:ext cx="71085" cy="305642"/>
          </a:xfrm>
          <a:prstGeom prst="rect">
            <a:avLst/>
          </a:prstGeom>
          <a:solidFill>
            <a:srgbClr val="CE1321"/>
          </a:solidFill>
          <a:ln>
            <a:noFill/>
          </a:ln>
        </p:spPr>
        <p:txBody>
          <a:bodyPr lIns="68569" tIns="34275" rIns="68569" bIns="34275" anchor="ctr" anchorCtr="0">
            <a:noAutofit/>
          </a:bodyPr>
          <a:lstStyle/>
          <a:p>
            <a:pPr algn="ctr" defTabSz="685800">
              <a:buClr>
                <a:srgbClr val="000000"/>
              </a:buClr>
              <a:buFont typeface="Arial"/>
              <a:buNone/>
            </a:pPr>
            <a:endParaRPr sz="1400">
              <a:solidFill>
                <a:prstClr val="whit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Shape 33"/>
          <p:cNvSpPr/>
          <p:nvPr userDrawn="1"/>
        </p:nvSpPr>
        <p:spPr>
          <a:xfrm>
            <a:off x="853028" y="1811101"/>
            <a:ext cx="71085" cy="305642"/>
          </a:xfrm>
          <a:prstGeom prst="rect">
            <a:avLst/>
          </a:prstGeom>
          <a:solidFill>
            <a:srgbClr val="CE1321"/>
          </a:solidFill>
          <a:ln>
            <a:noFill/>
          </a:ln>
        </p:spPr>
        <p:txBody>
          <a:bodyPr lIns="68569" tIns="34275" rIns="68569" bIns="34275" anchor="ctr" anchorCtr="0">
            <a:noAutofit/>
          </a:bodyPr>
          <a:lstStyle/>
          <a:p>
            <a:pPr algn="ctr" defTabSz="685800">
              <a:buClr>
                <a:srgbClr val="000000"/>
              </a:buClr>
              <a:buFont typeface="Arial"/>
              <a:buNone/>
            </a:pPr>
            <a:endParaRPr sz="1400">
              <a:solidFill>
                <a:prstClr val="whit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Shape 34"/>
          <p:cNvSpPr/>
          <p:nvPr userDrawn="1"/>
        </p:nvSpPr>
        <p:spPr>
          <a:xfrm>
            <a:off x="853028" y="2116744"/>
            <a:ext cx="71085" cy="305642"/>
          </a:xfrm>
          <a:prstGeom prst="rect">
            <a:avLst/>
          </a:prstGeom>
          <a:solidFill>
            <a:srgbClr val="CE1321"/>
          </a:solidFill>
          <a:ln>
            <a:noFill/>
          </a:ln>
        </p:spPr>
        <p:txBody>
          <a:bodyPr lIns="68569" tIns="34275" rIns="68569" bIns="34275" anchor="ctr" anchorCtr="0">
            <a:noAutofit/>
          </a:bodyPr>
          <a:lstStyle/>
          <a:p>
            <a:pPr algn="ctr" defTabSz="685800">
              <a:buClr>
                <a:srgbClr val="000000"/>
              </a:buClr>
              <a:buFont typeface="Arial"/>
              <a:buNone/>
            </a:pPr>
            <a:endParaRPr sz="1400">
              <a:solidFill>
                <a:prstClr val="whit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Shape 31"/>
          <p:cNvSpPr/>
          <p:nvPr userDrawn="1"/>
        </p:nvSpPr>
        <p:spPr>
          <a:xfrm>
            <a:off x="853028" y="1509017"/>
            <a:ext cx="71085" cy="305642"/>
          </a:xfrm>
          <a:prstGeom prst="rect">
            <a:avLst/>
          </a:prstGeom>
          <a:solidFill>
            <a:srgbClr val="CE1321"/>
          </a:solidFill>
          <a:ln>
            <a:noFill/>
          </a:ln>
        </p:spPr>
        <p:txBody>
          <a:bodyPr lIns="68569" tIns="34275" rIns="68569" bIns="34275" anchor="ctr" anchorCtr="0">
            <a:noAutofit/>
          </a:bodyPr>
          <a:lstStyle/>
          <a:p>
            <a:pPr algn="ctr" defTabSz="685800">
              <a:buClr>
                <a:srgbClr val="000000"/>
              </a:buClr>
              <a:buFont typeface="Arial"/>
              <a:buNone/>
            </a:pPr>
            <a:endParaRPr sz="1400">
              <a:solidFill>
                <a:prstClr val="whit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Shape 15"/>
          <p:cNvSpPr txBox="1">
            <a:spLocks noGrp="1"/>
          </p:cNvSpPr>
          <p:nvPr>
            <p:ph type="sldNum" idx="12"/>
          </p:nvPr>
        </p:nvSpPr>
        <p:spPr>
          <a:xfrm>
            <a:off x="7425000" y="4866725"/>
            <a:ext cx="1719000" cy="273825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ctr" anchorCtr="0">
            <a:no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r"/>
            <a:r>
              <a:rPr lang="es-ES" sz="800" b="1" dirty="0">
                <a:solidFill>
                  <a:srgbClr val="FFFFFF"/>
                </a:solidFill>
              </a:rPr>
              <a:t>  @tusuariodetwitter</a:t>
            </a:r>
          </a:p>
        </p:txBody>
      </p:sp>
    </p:spTree>
    <p:extLst>
      <p:ext uri="{BB962C8B-B14F-4D97-AF65-F5344CB8AC3E}">
        <p14:creationId xmlns:p14="http://schemas.microsoft.com/office/powerpoint/2010/main" val="26898348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6" y="4800600"/>
            <a:ext cx="9141619" cy="342900"/>
          </a:xfrm>
          <a:prstGeom prst="rect">
            <a:avLst/>
          </a:prstGeom>
          <a:solidFill>
            <a:srgbClr val="2464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6" y="4750737"/>
            <a:ext cx="9141619" cy="48006"/>
          </a:xfrm>
          <a:prstGeom prst="rect">
            <a:avLst/>
          </a:prstGeom>
          <a:solidFill>
            <a:srgbClr val="98AB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69214"/>
            <a:ext cx="7543800" cy="267462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3339846"/>
            <a:ext cx="7543800" cy="857250"/>
          </a:xfrm>
        </p:spPr>
        <p:txBody>
          <a:bodyPr lIns="91438" rIns="91438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B47B5-C739-4DAE-AACD-CC58CA843AC4}" type="datetime1">
              <a:rPr lang="en-US" smtClean="0"/>
              <a:pPr/>
              <a:t>2/23/17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325755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67078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1576316" y="1517728"/>
            <a:ext cx="5936777" cy="2139553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 dirty="0"/>
              <a:t>Haga clic para agregar título</a:t>
            </a:r>
          </a:p>
        </p:txBody>
      </p:sp>
      <p:sp>
        <p:nvSpPr>
          <p:cNvPr id="7" name="Shape 15"/>
          <p:cNvSpPr txBox="1">
            <a:spLocks noGrp="1"/>
          </p:cNvSpPr>
          <p:nvPr>
            <p:ph type="sldNum" idx="12"/>
          </p:nvPr>
        </p:nvSpPr>
        <p:spPr>
          <a:xfrm>
            <a:off x="7425000" y="4866725"/>
            <a:ext cx="1719000" cy="273825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ctr" anchorCtr="0">
            <a:no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r"/>
            <a:r>
              <a:rPr lang="es-ES" sz="800" b="1" dirty="0">
                <a:solidFill>
                  <a:srgbClr val="FFFFFF"/>
                </a:solidFill>
              </a:rPr>
              <a:t>  @tusuariodetwitter</a:t>
            </a:r>
          </a:p>
        </p:txBody>
      </p:sp>
    </p:spTree>
    <p:extLst>
      <p:ext uri="{BB962C8B-B14F-4D97-AF65-F5344CB8AC3E}">
        <p14:creationId xmlns:p14="http://schemas.microsoft.com/office/powerpoint/2010/main" val="23548437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Shape 15"/>
          <p:cNvSpPr txBox="1">
            <a:spLocks/>
          </p:cNvSpPr>
          <p:nvPr userDrawn="1"/>
        </p:nvSpPr>
        <p:spPr>
          <a:xfrm>
            <a:off x="7425000" y="4866725"/>
            <a:ext cx="1719000" cy="273825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ctr" anchorCtr="0">
            <a:no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ES" sz="800" b="1">
                <a:solidFill>
                  <a:srgbClr val="FFFFFF"/>
                </a:solidFill>
              </a:rPr>
              <a:t>  @tusuariodetwitter</a:t>
            </a:r>
            <a:endParaRPr lang="es-ES" sz="8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25249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1883391" y="442966"/>
            <a:ext cx="5394278" cy="2139553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s-ES" dirty="0"/>
              <a:t>Haga clic para agregar título</a:t>
            </a:r>
          </a:p>
        </p:txBody>
      </p:sp>
      <p:sp>
        <p:nvSpPr>
          <p:cNvPr id="3" name="Shape 46"/>
          <p:cNvSpPr txBox="1">
            <a:spLocks noGrp="1"/>
          </p:cNvSpPr>
          <p:nvPr>
            <p:ph type="body" idx="1"/>
          </p:nvPr>
        </p:nvSpPr>
        <p:spPr>
          <a:xfrm>
            <a:off x="772804" y="2789390"/>
            <a:ext cx="7579625" cy="1929323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t" anchorCtr="0">
            <a:normAutofit/>
          </a:bodyPr>
          <a:lstStyle>
            <a:lvl1pPr marL="257175" marR="0" lvl="0" indent="-381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666666"/>
              </a:buClr>
              <a:buSzPct val="100000"/>
              <a:buChar char="•"/>
              <a:defRPr sz="1400" b="0" i="0" u="none" strike="noStrike" cap="none">
                <a:solidFill>
                  <a:srgbClr val="000000"/>
                </a:solidFill>
              </a:defRPr>
            </a:lvl1pPr>
            <a:lvl2pPr marL="557213" marR="0" lvl="1" indent="-14288" algn="l" rtl="0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rgbClr val="666666"/>
              </a:buClr>
              <a:buSzPct val="100000"/>
              <a:buChar char="–"/>
              <a:defRPr sz="1100" b="0" i="0" u="none" strike="noStrike" cap="none">
                <a:solidFill>
                  <a:srgbClr val="000000"/>
                </a:solidFill>
              </a:defRPr>
            </a:lvl2pPr>
            <a:lvl3pPr marL="857250" marR="0" lvl="2" indent="952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666666"/>
              </a:buClr>
              <a:buSzPct val="100000"/>
              <a:buChar char="•"/>
              <a:defRPr sz="1100" b="0" i="0" u="none" strike="noStrike" cap="none">
                <a:solidFill>
                  <a:srgbClr val="000000"/>
                </a:solidFill>
              </a:defRPr>
            </a:lvl3pPr>
            <a:lvl4pPr marL="1200150" marR="0" lvl="3" indent="-9525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666666"/>
              </a:buClr>
              <a:buSzPct val="100000"/>
              <a:buChar char="–"/>
              <a:defRPr sz="1100" b="0" i="0" u="none" strike="noStrike" cap="none">
                <a:solidFill>
                  <a:srgbClr val="000000"/>
                </a:solidFill>
              </a:defRPr>
            </a:lvl4pPr>
            <a:lvl5pPr marL="1543050" marR="0" lvl="4" indent="-9525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666666"/>
              </a:buClr>
              <a:buSzPct val="100000"/>
              <a:buChar char="»"/>
              <a:defRPr sz="1100" b="0" i="0" u="none" strike="noStrike" cap="none">
                <a:solidFill>
                  <a:srgbClr val="000000"/>
                </a:solidFill>
              </a:defRPr>
            </a:lvl5pPr>
            <a:lvl6pPr marL="1885950" marR="0" lvl="5" indent="-9525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  <a:defRPr sz="1100" b="0" i="0" u="none" strike="noStrike" cap="none">
                <a:solidFill>
                  <a:srgbClr val="000000"/>
                </a:solidFill>
              </a:defRPr>
            </a:lvl6pPr>
            <a:lvl7pPr marL="2228850" marR="0" lvl="6" indent="-9525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  <a:defRPr sz="1100" b="0" i="0" u="none" strike="noStrike" cap="none">
                <a:solidFill>
                  <a:srgbClr val="000000"/>
                </a:solidFill>
              </a:defRPr>
            </a:lvl7pPr>
            <a:lvl8pPr marL="2571750" marR="0" lvl="7" indent="-9525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  <a:defRPr sz="1100" b="0" i="0" u="none" strike="noStrike" cap="none">
                <a:solidFill>
                  <a:srgbClr val="000000"/>
                </a:solidFill>
              </a:defRPr>
            </a:lvl8pPr>
            <a:lvl9pPr marL="2914650" marR="0" lvl="8" indent="-9525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  <a:defRPr sz="1100" b="0" i="0" u="none" strike="noStrike" cap="none">
                <a:solidFill>
                  <a:srgbClr val="000000"/>
                </a:solidFill>
              </a:defRPr>
            </a:lvl9pPr>
          </a:lstStyle>
          <a:p>
            <a:endParaRPr dirty="0"/>
          </a:p>
        </p:txBody>
      </p:sp>
      <p:sp>
        <p:nvSpPr>
          <p:cNvPr id="4" name="Shape 15"/>
          <p:cNvSpPr txBox="1">
            <a:spLocks noGrp="1"/>
          </p:cNvSpPr>
          <p:nvPr>
            <p:ph type="sldNum" idx="12"/>
          </p:nvPr>
        </p:nvSpPr>
        <p:spPr>
          <a:xfrm>
            <a:off x="7425000" y="4866725"/>
            <a:ext cx="1719000" cy="273825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ctr" anchorCtr="0">
            <a:no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r"/>
            <a:r>
              <a:rPr lang="es-ES" sz="800" b="1" dirty="0">
                <a:solidFill>
                  <a:srgbClr val="FFFFFF"/>
                </a:solidFill>
              </a:rPr>
              <a:t>  @tusuariodetwitter</a:t>
            </a:r>
          </a:p>
        </p:txBody>
      </p:sp>
    </p:spTree>
    <p:extLst>
      <p:ext uri="{BB962C8B-B14F-4D97-AF65-F5344CB8AC3E}">
        <p14:creationId xmlns:p14="http://schemas.microsoft.com/office/powerpoint/2010/main" val="30726876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1" y="1384307"/>
            <a:ext cx="3703320" cy="301751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384301"/>
            <a:ext cx="3703320" cy="30175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 smtClean="0"/>
              <a:t>#bdw16 | #</a:t>
            </a:r>
            <a:r>
              <a:rPr lang="en-US" dirty="0" err="1" smtClean="0"/>
              <a:t>BDHubs</a:t>
            </a:r>
            <a:endParaRPr lang="en-US" dirty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77000" y="4844844"/>
            <a:ext cx="1932367" cy="273844"/>
          </a:xfrm>
        </p:spPr>
        <p:txBody>
          <a:bodyPr/>
          <a:lstStyle/>
          <a:p>
            <a:r>
              <a:rPr lang="en-US" dirty="0" smtClean="0"/>
              <a:t>@</a:t>
            </a:r>
            <a:r>
              <a:rPr lang="en-US" dirty="0" err="1" smtClean="0"/>
              <a:t>NEBigDataHub</a:t>
            </a:r>
            <a:endParaRPr lang="en-US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891567" y="1625453"/>
            <a:ext cx="7517796" cy="6645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Content Placeholder 5" descr="NSF NORTHEAST LOGO - VECTOR BLUE 2.png.pdf"/>
          <p:cNvPicPr>
            <a:picLocks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51"/>
          <a:stretch/>
        </p:blipFill>
        <p:spPr>
          <a:xfrm>
            <a:off x="7226520" y="122912"/>
            <a:ext cx="1828800" cy="636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651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14955"/>
            <a:ext cx="7543800" cy="108806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384540"/>
            <a:ext cx="3703320" cy="552212"/>
          </a:xfrm>
        </p:spPr>
        <p:txBody>
          <a:bodyPr lIns="91438" rIns="91438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1936751"/>
            <a:ext cx="3703320" cy="246507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384540"/>
            <a:ext cx="3703320" cy="552212"/>
          </a:xfrm>
        </p:spPr>
        <p:txBody>
          <a:bodyPr lIns="91438" rIns="91438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1936751"/>
            <a:ext cx="3703320" cy="246507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 smtClean="0"/>
              <a:t>#bdw16 | #</a:t>
            </a:r>
            <a:r>
              <a:rPr lang="en-US" dirty="0" err="1" smtClean="0"/>
              <a:t>BDHubs</a:t>
            </a:r>
            <a:endParaRPr lang="en-US" dirty="0" smtClean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1600" y="4844844"/>
            <a:ext cx="1957767" cy="273844"/>
          </a:xfrm>
        </p:spPr>
        <p:txBody>
          <a:bodyPr/>
          <a:lstStyle/>
          <a:p>
            <a:r>
              <a:rPr lang="en-US" dirty="0" smtClean="0"/>
              <a:t>@</a:t>
            </a:r>
            <a:r>
              <a:rPr lang="en-US" dirty="0" err="1" smtClean="0"/>
              <a:t>NEBigDataHub</a:t>
            </a:r>
            <a:endParaRPr lang="en-US" dirty="0"/>
          </a:p>
        </p:txBody>
      </p:sp>
      <p:pic>
        <p:nvPicPr>
          <p:cNvPr id="12" name="Content Placeholder 5" descr="NSF NORTHEAST LOGO - VECTOR BLUE 2.png.pdf"/>
          <p:cNvPicPr>
            <a:picLocks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51"/>
          <a:stretch/>
        </p:blipFill>
        <p:spPr>
          <a:xfrm>
            <a:off x="7226520" y="122912"/>
            <a:ext cx="1828800" cy="636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8445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 smtClean="0"/>
              <a:t>#bdw16 | #</a:t>
            </a:r>
            <a:r>
              <a:rPr lang="en-US" dirty="0" err="1" smtClean="0"/>
              <a:t>BDHubs</a:t>
            </a:r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1600" y="4844844"/>
            <a:ext cx="1957767" cy="273844"/>
          </a:xfrm>
        </p:spPr>
        <p:txBody>
          <a:bodyPr/>
          <a:lstStyle/>
          <a:p>
            <a:r>
              <a:rPr lang="en-US" dirty="0" smtClean="0"/>
              <a:t>@</a:t>
            </a:r>
            <a:r>
              <a:rPr lang="en-US" dirty="0" err="1" smtClean="0"/>
              <a:t>NEBigDataHub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822960" y="1407226"/>
            <a:ext cx="7543800" cy="1157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5818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" y="4800600"/>
            <a:ext cx="9141619" cy="342900"/>
          </a:xfrm>
          <a:prstGeom prst="rect">
            <a:avLst/>
          </a:prstGeom>
          <a:solidFill>
            <a:srgbClr val="2464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6" y="4750737"/>
            <a:ext cx="9141619" cy="48006"/>
          </a:xfrm>
          <a:prstGeom prst="rect">
            <a:avLst/>
          </a:prstGeom>
          <a:solidFill>
            <a:srgbClr val="98AB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 smtClean="0"/>
              <a:t>#bdw16 | #</a:t>
            </a:r>
            <a:r>
              <a:rPr lang="en-US" dirty="0" err="1" smtClean="0"/>
              <a:t>BDHubs</a:t>
            </a:r>
            <a:endParaRPr lang="en-US" dirty="0" smtClean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381746" y="4844844"/>
            <a:ext cx="2027622" cy="273844"/>
          </a:xfrm>
        </p:spPr>
        <p:txBody>
          <a:bodyPr/>
          <a:lstStyle/>
          <a:p>
            <a:r>
              <a:rPr lang="en-US" dirty="0" smtClean="0"/>
              <a:t>@</a:t>
            </a:r>
            <a:r>
              <a:rPr lang="en-US" dirty="0" err="1" smtClean="0"/>
              <a:t>NEBigDataHub</a:t>
            </a:r>
            <a:endParaRPr lang="en-US" dirty="0"/>
          </a:p>
        </p:txBody>
      </p:sp>
      <p:pic>
        <p:nvPicPr>
          <p:cNvPr id="10" name="Content Placeholder 5" descr="NSF NORTHEAST LOGO - VECTOR BLUE 2.png.pdf"/>
          <p:cNvPicPr>
            <a:picLocks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51"/>
          <a:stretch/>
        </p:blipFill>
        <p:spPr>
          <a:xfrm>
            <a:off x="6845505" y="122912"/>
            <a:ext cx="0" cy="636079"/>
          </a:xfrm>
          <a:prstGeom prst="rect">
            <a:avLst/>
          </a:prstGeom>
        </p:spPr>
      </p:pic>
      <p:pic>
        <p:nvPicPr>
          <p:cNvPr id="11" name="Content Placeholder 5" descr="NSF NORTHEAST LOGO - VECTOR BLUE 2.png.pdf"/>
          <p:cNvPicPr>
            <a:picLocks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51"/>
          <a:stretch/>
        </p:blipFill>
        <p:spPr>
          <a:xfrm>
            <a:off x="7226520" y="122912"/>
            <a:ext cx="1828800" cy="636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6923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7" y="0"/>
            <a:ext cx="3038093" cy="5143500"/>
          </a:xfrm>
          <a:prstGeom prst="rect">
            <a:avLst/>
          </a:prstGeom>
          <a:solidFill>
            <a:srgbClr val="2464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5143500"/>
          </a:xfrm>
          <a:prstGeom prst="rect">
            <a:avLst/>
          </a:prstGeom>
          <a:solidFill>
            <a:srgbClr val="98AB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45769"/>
            <a:ext cx="2400300" cy="17145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548640"/>
            <a:ext cx="4869180" cy="39433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194561"/>
            <a:ext cx="2400300" cy="2534343"/>
          </a:xfrm>
        </p:spPr>
        <p:txBody>
          <a:bodyPr lIns="91438" rIns="91438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8" y="4844844"/>
            <a:ext cx="1963883" cy="273844"/>
          </a:xfrm>
        </p:spPr>
        <p:txBody>
          <a:bodyPr/>
          <a:lstStyle>
            <a:lvl1pPr algn="l">
              <a:defRPr/>
            </a:lvl1pPr>
          </a:lstStyle>
          <a:p>
            <a:fld id="{8C273C2C-6BD0-40EC-8D8D-4D51F089C5EB}" type="datetime1">
              <a:rPr lang="en-US" smtClean="0"/>
              <a:pPr/>
              <a:t>2/23/17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4844844"/>
            <a:ext cx="3486150" cy="273844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A84A37A-AFC2-4A01-80A1-FC20F2C0D5B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Content Placeholder 5" descr="NSF NORTHEAST LOGO - VECTOR BLUE 2.png.pdf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51"/>
          <a:stretch/>
        </p:blipFill>
        <p:spPr>
          <a:xfrm>
            <a:off x="6845505" y="122912"/>
            <a:ext cx="2143703" cy="636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1694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" y="3714750"/>
            <a:ext cx="9141619" cy="1428750"/>
          </a:xfrm>
          <a:prstGeom prst="rect">
            <a:avLst/>
          </a:prstGeom>
          <a:solidFill>
            <a:srgbClr val="2464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6" y="3686307"/>
            <a:ext cx="9141619" cy="48006"/>
          </a:xfrm>
          <a:prstGeom prst="rect">
            <a:avLst/>
          </a:prstGeom>
          <a:solidFill>
            <a:srgbClr val="98AB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3806190"/>
            <a:ext cx="7589520" cy="61722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6" y="1"/>
            <a:ext cx="9143989" cy="3686307"/>
          </a:xfrm>
          <a:solidFill>
            <a:srgbClr val="7998CA"/>
          </a:solidFill>
        </p:spPr>
        <p:txBody>
          <a:bodyPr lIns="457189" tIns="457189"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4430268"/>
            <a:ext cx="7589520" cy="445770"/>
          </a:xfrm>
        </p:spPr>
        <p:txBody>
          <a:bodyPr lIns="91438" tIns="0" rIns="91438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77F5C-EDA7-4864-9756-35769B0E62CF}" type="datetime1">
              <a:rPr lang="en-US" smtClean="0"/>
              <a:pPr/>
              <a:t>2/23/17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6312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theme" Target="../theme/theme2.xml"/><Relationship Id="rId7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7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9.xml"/><Relationship Id="rId4" Type="http://schemas.openxmlformats.org/officeDocument/2006/relationships/slideLayout" Target="../slideLayouts/slideLayout20.xml"/><Relationship Id="rId5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3.xml"/><Relationship Id="rId8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4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2.xml"/><Relationship Id="rId6" Type="http://schemas.openxmlformats.org/officeDocument/2006/relationships/theme" Target="../theme/theme4.xml"/><Relationship Id="rId7" Type="http://schemas.openxmlformats.org/officeDocument/2006/relationships/image" Target="../media/image2.png"/><Relationship Id="rId1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" y="4800600"/>
            <a:ext cx="9144001" cy="342900"/>
          </a:xfrm>
          <a:prstGeom prst="rect">
            <a:avLst/>
          </a:prstGeom>
          <a:solidFill>
            <a:srgbClr val="2464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" y="4750738"/>
            <a:ext cx="9144001" cy="49863"/>
          </a:xfrm>
          <a:prstGeom prst="rect">
            <a:avLst/>
          </a:prstGeom>
          <a:solidFill>
            <a:srgbClr val="98AB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14955"/>
            <a:ext cx="7543800" cy="1088068"/>
          </a:xfrm>
          <a:prstGeom prst="rect">
            <a:avLst/>
          </a:prstGeom>
        </p:spPr>
        <p:txBody>
          <a:bodyPr vert="horz" lIns="91438" tIns="45719" rIns="91438" bIns="45719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384301"/>
            <a:ext cx="7543801" cy="3017520"/>
          </a:xfrm>
          <a:prstGeom prst="rect">
            <a:avLst/>
          </a:prstGeom>
        </p:spPr>
        <p:txBody>
          <a:bodyPr vert="horz" lIns="0" tIns="45719" rIns="0" bIns="4571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5" y="4844844"/>
            <a:ext cx="1854203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marL="0" marR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#bdw16 | #</a:t>
            </a:r>
            <a:r>
              <a:rPr lang="en-US" dirty="0" err="1" smtClean="0"/>
              <a:t>BDHubs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42" y="4844844"/>
            <a:ext cx="3617103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8" y="4844844"/>
            <a:ext cx="984019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100">
                <a:solidFill>
                  <a:srgbClr val="FFFFFF"/>
                </a:solidFill>
              </a:defRPr>
            </a:lvl1pPr>
          </a:lstStyle>
          <a:p>
            <a:fld id="{FA84A37A-AFC2-4A01-80A1-FC20F2C0D5BB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462864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7988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  <p:sldLayoutId id="2147483867" r:id="rId2"/>
    <p:sldLayoutId id="2147483868" r:id="rId3"/>
    <p:sldLayoutId id="2147483869" r:id="rId4"/>
    <p:sldLayoutId id="2147483870" r:id="rId5"/>
    <p:sldLayoutId id="2147483871" r:id="rId6"/>
    <p:sldLayoutId id="2147483872" r:id="rId7"/>
    <p:sldLayoutId id="2147483873" r:id="rId8"/>
    <p:sldLayoutId id="2147483874" r:id="rId9"/>
    <p:sldLayoutId id="2147483875" r:id="rId10"/>
    <p:sldLayoutId id="2147483876" r:id="rId11"/>
  </p:sldLayoutIdLst>
  <p:hf sldNum="0" hdr="0" ftr="0" dt="0"/>
  <p:txStyles>
    <p:titleStyle>
      <a:lvl1pPr algn="l" defTabSz="914378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38" indent="-91438" algn="l" defTabSz="914378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38" indent="-182876" algn="l" defTabSz="914378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14" indent="-182876" algn="l" defTabSz="914378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789" indent="-182876" algn="l" defTabSz="914378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65" indent="-182876" algn="l" defTabSz="914378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099973" indent="-228594" algn="l" defTabSz="914378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299968" indent="-228594" algn="l" defTabSz="914378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499963" indent="-228594" algn="l" defTabSz="914378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699958" indent="-228594" algn="l" defTabSz="914378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628650" y="693517"/>
            <a:ext cx="7886700" cy="994172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es-ES" dirty="0"/>
              <a:t>Haga clic para agregar título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8650" y="1811745"/>
            <a:ext cx="7886700" cy="2820982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es-ES" dirty="0"/>
              <a:t>Haga clic para agregar texto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7" name="Shape 10"/>
          <p:cNvSpPr/>
          <p:nvPr userDrawn="1"/>
        </p:nvSpPr>
        <p:spPr>
          <a:xfrm>
            <a:off x="-3600" y="4869676"/>
            <a:ext cx="9147600" cy="273825"/>
          </a:xfrm>
          <a:prstGeom prst="rect">
            <a:avLst/>
          </a:prstGeom>
          <a:solidFill>
            <a:srgbClr val="CE1321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3" tIns="91423" rIns="91423" bIns="91423" anchor="ctr" anchorCtr="0">
            <a:noAutofit/>
          </a:bodyPr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Shape 14"/>
          <p:cNvSpPr txBox="1"/>
          <p:nvPr userDrawn="1"/>
        </p:nvSpPr>
        <p:spPr>
          <a:xfrm>
            <a:off x="90919" y="4869676"/>
            <a:ext cx="1719000" cy="273825"/>
          </a:xfrm>
          <a:prstGeom prst="rect">
            <a:avLst/>
          </a:prstGeom>
          <a:noFill/>
          <a:ln>
            <a:noFill/>
          </a:ln>
        </p:spPr>
        <p:txBody>
          <a:bodyPr lIns="91423" tIns="91423" rIns="91423" bIns="91423" anchor="ctr" anchorCtr="0">
            <a:noAutofit/>
          </a:bodyPr>
          <a:lstStyle/>
          <a:p>
            <a:r>
              <a:rPr lang="es-ES" sz="1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#bdw16 | #bdwmadrid</a:t>
            </a:r>
          </a:p>
        </p:txBody>
      </p:sp>
      <p:pic>
        <p:nvPicPr>
          <p:cNvPr id="10" name="Shape 13"/>
          <p:cNvPicPr preferRelativeResize="0"/>
          <p:nvPr userDrawn="1"/>
        </p:nvPicPr>
        <p:blipFill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493" y="101536"/>
            <a:ext cx="1032768" cy="46792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Shape 15"/>
          <p:cNvSpPr txBox="1">
            <a:spLocks noGrp="1"/>
          </p:cNvSpPr>
          <p:nvPr>
            <p:ph type="sldNum" idx="4"/>
          </p:nvPr>
        </p:nvSpPr>
        <p:spPr>
          <a:xfrm>
            <a:off x="7425000" y="4866725"/>
            <a:ext cx="1719000" cy="273825"/>
          </a:xfrm>
          <a:prstGeom prst="rect">
            <a:avLst/>
          </a:prstGeom>
          <a:noFill/>
          <a:ln>
            <a:noFill/>
          </a:ln>
        </p:spPr>
        <p:txBody>
          <a:bodyPr lIns="91423" tIns="91423" rIns="91423" bIns="91423" anchor="ctr" anchorCtr="0">
            <a:no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r"/>
            <a:r>
              <a:rPr lang="es-ES" sz="1000" b="1" dirty="0">
                <a:solidFill>
                  <a:srgbClr val="FFFFFF"/>
                </a:solidFill>
              </a:rPr>
              <a:t>  @tusuariodetwitter</a:t>
            </a:r>
          </a:p>
        </p:txBody>
      </p:sp>
    </p:spTree>
    <p:extLst>
      <p:ext uri="{BB962C8B-B14F-4D97-AF65-F5344CB8AC3E}">
        <p14:creationId xmlns:p14="http://schemas.microsoft.com/office/powerpoint/2010/main" val="3211099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9" r:id="rId1"/>
    <p:sldLayoutId id="2147483880" r:id="rId2"/>
    <p:sldLayoutId id="2147483881" r:id="rId3"/>
    <p:sldLayoutId id="2147483882" r:id="rId4"/>
    <p:sldLayoutId id="2147483883" r:id="rId5"/>
  </p:sldLayoutIdLst>
  <p:txStyles>
    <p:titleStyle>
      <a:lvl1pPr algn="l" defTabSz="914378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rgbClr val="CE132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594" indent="-228594" algn="l" defTabSz="91437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783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2972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160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348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537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79" tIns="34289" rIns="68579" bIns="34289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79" tIns="34289" rIns="68579" bIns="34289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0D521B7D-C11E-4C6A-8EB8-C9B869C4E4E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783"/>
              <a:t>2/23/17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5FB53F6E-3F01-4460-904E-41581D02F19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783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4862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5" r:id="rId1"/>
    <p:sldLayoutId id="2147483886" r:id="rId2"/>
    <p:sldLayoutId id="2147483887" r:id="rId3"/>
    <p:sldLayoutId id="2147483888" r:id="rId4"/>
    <p:sldLayoutId id="2147483889" r:id="rId5"/>
    <p:sldLayoutId id="2147483890" r:id="rId6"/>
    <p:sldLayoutId id="2147483891" r:id="rId7"/>
    <p:sldLayoutId id="2147483892" r:id="rId8"/>
    <p:sldLayoutId id="2147483893" r:id="rId9"/>
    <p:sldLayoutId id="2147483894" r:id="rId10"/>
    <p:sldLayoutId id="2147483895" r:id="rId11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628650" y="693513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s-ES" dirty="0"/>
              <a:t>Haga clic para agregar título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8650" y="1811740"/>
            <a:ext cx="7886700" cy="2820982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s-ES" dirty="0"/>
              <a:t>Haga clic para agregar texto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7" name="Shape 10"/>
          <p:cNvSpPr/>
          <p:nvPr userDrawn="1"/>
        </p:nvSpPr>
        <p:spPr>
          <a:xfrm>
            <a:off x="-3600" y="4869675"/>
            <a:ext cx="9147600" cy="273825"/>
          </a:xfrm>
          <a:prstGeom prst="rect">
            <a:avLst/>
          </a:prstGeom>
          <a:solidFill>
            <a:srgbClr val="CE1321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Shape 14"/>
          <p:cNvSpPr txBox="1"/>
          <p:nvPr userDrawn="1"/>
        </p:nvSpPr>
        <p:spPr>
          <a:xfrm>
            <a:off x="90919" y="4869675"/>
            <a:ext cx="1719000" cy="273825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ctr" anchorCtr="0">
            <a:noAutofit/>
          </a:bodyPr>
          <a:lstStyle/>
          <a:p>
            <a:pPr defTabSz="685800"/>
            <a:r>
              <a:rPr lang="es-ES" sz="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#bdw16 | #bdwmadrid</a:t>
            </a:r>
          </a:p>
        </p:txBody>
      </p:sp>
      <p:pic>
        <p:nvPicPr>
          <p:cNvPr id="10" name="Shape 13"/>
          <p:cNvPicPr preferRelativeResize="0"/>
          <p:nvPr userDrawn="1"/>
        </p:nvPicPr>
        <p:blipFill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493" y="101533"/>
            <a:ext cx="1032768" cy="46792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Shape 15"/>
          <p:cNvSpPr txBox="1">
            <a:spLocks noGrp="1"/>
          </p:cNvSpPr>
          <p:nvPr>
            <p:ph type="sldNum" idx="4"/>
          </p:nvPr>
        </p:nvSpPr>
        <p:spPr>
          <a:xfrm>
            <a:off x="7425000" y="4866725"/>
            <a:ext cx="1719000" cy="273825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ctr" anchorCtr="0">
            <a:no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r" defTabSz="685800"/>
            <a:r>
              <a:rPr lang="es-ES" sz="800" b="1" dirty="0">
                <a:solidFill>
                  <a:srgbClr val="FFFFFF"/>
                </a:solidFill>
              </a:rPr>
              <a:t>  @tusuariodetwitter</a:t>
            </a:r>
          </a:p>
        </p:txBody>
      </p:sp>
    </p:spTree>
    <p:extLst>
      <p:ext uri="{BB962C8B-B14F-4D97-AF65-F5344CB8AC3E}">
        <p14:creationId xmlns:p14="http://schemas.microsoft.com/office/powerpoint/2010/main" val="1952016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7" r:id="rId1"/>
    <p:sldLayoutId id="2147483898" r:id="rId2"/>
    <p:sldLayoutId id="2147483899" r:id="rId3"/>
    <p:sldLayoutId id="2147483900" r:id="rId4"/>
    <p:sldLayoutId id="2147483901" r:id="rId5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1800" b="1" kern="1200">
          <a:solidFill>
            <a:srgbClr val="CE132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71.png"/><Relationship Id="rId20" Type="http://schemas.openxmlformats.org/officeDocument/2006/relationships/image" Target="../media/image82.png"/><Relationship Id="rId21" Type="http://schemas.openxmlformats.org/officeDocument/2006/relationships/image" Target="../media/image83.png"/><Relationship Id="rId22" Type="http://schemas.openxmlformats.org/officeDocument/2006/relationships/image" Target="../media/image84.png"/><Relationship Id="rId23" Type="http://schemas.openxmlformats.org/officeDocument/2006/relationships/image" Target="../media/image85.png"/><Relationship Id="rId24" Type="http://schemas.openxmlformats.org/officeDocument/2006/relationships/image" Target="../media/image86.png"/><Relationship Id="rId25" Type="http://schemas.openxmlformats.org/officeDocument/2006/relationships/image" Target="../media/image87.png"/><Relationship Id="rId26" Type="http://schemas.openxmlformats.org/officeDocument/2006/relationships/image" Target="../media/image88.png"/><Relationship Id="rId27" Type="http://schemas.openxmlformats.org/officeDocument/2006/relationships/image" Target="../media/image89.png"/><Relationship Id="rId28" Type="http://schemas.openxmlformats.org/officeDocument/2006/relationships/image" Target="../media/image90.png"/><Relationship Id="rId29" Type="http://schemas.openxmlformats.org/officeDocument/2006/relationships/image" Target="../media/image91.png"/><Relationship Id="rId30" Type="http://schemas.openxmlformats.org/officeDocument/2006/relationships/image" Target="../media/image92.png"/><Relationship Id="rId31" Type="http://schemas.openxmlformats.org/officeDocument/2006/relationships/image" Target="../media/image93.png"/><Relationship Id="rId32" Type="http://schemas.openxmlformats.org/officeDocument/2006/relationships/image" Target="../media/image94.png"/><Relationship Id="rId10" Type="http://schemas.openxmlformats.org/officeDocument/2006/relationships/image" Target="../media/image72.png"/><Relationship Id="rId11" Type="http://schemas.openxmlformats.org/officeDocument/2006/relationships/image" Target="../media/image73.png"/><Relationship Id="rId12" Type="http://schemas.openxmlformats.org/officeDocument/2006/relationships/image" Target="../media/image74.png"/><Relationship Id="rId13" Type="http://schemas.openxmlformats.org/officeDocument/2006/relationships/image" Target="../media/image75.png"/><Relationship Id="rId14" Type="http://schemas.openxmlformats.org/officeDocument/2006/relationships/image" Target="../media/image76.png"/><Relationship Id="rId15" Type="http://schemas.openxmlformats.org/officeDocument/2006/relationships/image" Target="../media/image77.png"/><Relationship Id="rId16" Type="http://schemas.openxmlformats.org/officeDocument/2006/relationships/image" Target="../media/image78.png"/><Relationship Id="rId17" Type="http://schemas.openxmlformats.org/officeDocument/2006/relationships/image" Target="../media/image79.png"/><Relationship Id="rId18" Type="http://schemas.openxmlformats.org/officeDocument/2006/relationships/image" Target="../media/image80.png"/><Relationship Id="rId19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5.png"/><Relationship Id="rId4" Type="http://schemas.openxmlformats.org/officeDocument/2006/relationships/image" Target="../media/image66.png"/><Relationship Id="rId5" Type="http://schemas.openxmlformats.org/officeDocument/2006/relationships/image" Target="../media/image67.png"/><Relationship Id="rId6" Type="http://schemas.openxmlformats.org/officeDocument/2006/relationships/image" Target="../media/image68.png"/><Relationship Id="rId7" Type="http://schemas.openxmlformats.org/officeDocument/2006/relationships/image" Target="../media/image69.png"/><Relationship Id="rId8" Type="http://schemas.openxmlformats.org/officeDocument/2006/relationships/image" Target="../media/image70.png"/></Relationships>
</file>

<file path=ppt/slides/_rels/slide1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3.png"/><Relationship Id="rId12" Type="http://schemas.openxmlformats.org/officeDocument/2006/relationships/image" Target="../media/image104.png"/><Relationship Id="rId13" Type="http://schemas.openxmlformats.org/officeDocument/2006/relationships/image" Target="../media/image105.png"/><Relationship Id="rId14" Type="http://schemas.openxmlformats.org/officeDocument/2006/relationships/image" Target="../media/image106.png"/><Relationship Id="rId15" Type="http://schemas.openxmlformats.org/officeDocument/2006/relationships/image" Target="../media/image10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5.png"/><Relationship Id="rId4" Type="http://schemas.openxmlformats.org/officeDocument/2006/relationships/image" Target="../media/image96.png"/><Relationship Id="rId5" Type="http://schemas.openxmlformats.org/officeDocument/2006/relationships/image" Target="../media/image97.png"/><Relationship Id="rId6" Type="http://schemas.openxmlformats.org/officeDocument/2006/relationships/image" Target="../media/image98.png"/><Relationship Id="rId7" Type="http://schemas.openxmlformats.org/officeDocument/2006/relationships/image" Target="../media/image99.png"/><Relationship Id="rId8" Type="http://schemas.openxmlformats.org/officeDocument/2006/relationships/image" Target="../media/image100.png"/><Relationship Id="rId9" Type="http://schemas.openxmlformats.org/officeDocument/2006/relationships/image" Target="../media/image101.png"/><Relationship Id="rId10" Type="http://schemas.openxmlformats.org/officeDocument/2006/relationships/image" Target="../media/image10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4" Type="http://schemas.openxmlformats.org/officeDocument/2006/relationships/image" Target="../media/image109.png"/><Relationship Id="rId5" Type="http://schemas.openxmlformats.org/officeDocument/2006/relationships/image" Target="../media/image110.png"/><Relationship Id="rId6" Type="http://schemas.openxmlformats.org/officeDocument/2006/relationships/image" Target="../media/image111.png"/><Relationship Id="rId7" Type="http://schemas.openxmlformats.org/officeDocument/2006/relationships/image" Target="../media/image112.png"/><Relationship Id="rId8" Type="http://schemas.openxmlformats.org/officeDocument/2006/relationships/image" Target="../media/image11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14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4" Type="http://schemas.openxmlformats.org/officeDocument/2006/relationships/image" Target="../media/image11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4" Type="http://schemas.openxmlformats.org/officeDocument/2006/relationships/image" Target="../media/image119.png"/><Relationship Id="rId5" Type="http://schemas.openxmlformats.org/officeDocument/2006/relationships/image" Target="../media/image120.tiff"/><Relationship Id="rId6" Type="http://schemas.openxmlformats.org/officeDocument/2006/relationships/image" Target="../media/image121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2.jpeg"/><Relationship Id="rId3" Type="http://schemas.openxmlformats.org/officeDocument/2006/relationships/image" Target="../media/image123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4" Type="http://schemas.openxmlformats.org/officeDocument/2006/relationships/image" Target="../media/image21.emf"/><Relationship Id="rId5" Type="http://schemas.openxmlformats.org/officeDocument/2006/relationships/image" Target="../media/image127.jpeg"/><Relationship Id="rId6" Type="http://schemas.openxmlformats.org/officeDocument/2006/relationships/image" Target="../media/image128.jpeg"/><Relationship Id="rId7" Type="http://schemas.openxmlformats.org/officeDocument/2006/relationships/image" Target="../media/image129.jpeg"/><Relationship Id="rId8" Type="http://schemas.openxmlformats.org/officeDocument/2006/relationships/image" Target="../media/image13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3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4" Type="http://schemas.openxmlformats.org/officeDocument/2006/relationships/image" Target="../media/image133.jpeg"/><Relationship Id="rId5" Type="http://schemas.openxmlformats.org/officeDocument/2006/relationships/image" Target="../media/image13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3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4" Type="http://schemas.openxmlformats.org/officeDocument/2006/relationships/image" Target="../media/image13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4" Type="http://schemas.openxmlformats.org/officeDocument/2006/relationships/image" Target="../media/image139.png"/><Relationship Id="rId5" Type="http://schemas.openxmlformats.org/officeDocument/2006/relationships/image" Target="../media/image14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jpeg"/><Relationship Id="rId5" Type="http://schemas.openxmlformats.org/officeDocument/2006/relationships/image" Target="../media/image11.jpeg"/><Relationship Id="rId6" Type="http://schemas.openxmlformats.org/officeDocument/2006/relationships/image" Target="../media/image12.jpeg"/><Relationship Id="rId7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jpeg"/><Relationship Id="rId5" Type="http://schemas.openxmlformats.org/officeDocument/2006/relationships/image" Target="../media/image16.jpeg"/><Relationship Id="rId6" Type="http://schemas.openxmlformats.org/officeDocument/2006/relationships/image" Target="../media/image17.jpeg"/><Relationship Id="rId7" Type="http://schemas.openxmlformats.org/officeDocument/2006/relationships/image" Target="../media/image18.jpeg"/><Relationship Id="rId8" Type="http://schemas.openxmlformats.org/officeDocument/2006/relationships/image" Target="../media/image19.jpeg"/><Relationship Id="rId9" Type="http://schemas.openxmlformats.org/officeDocument/2006/relationships/image" Target="../media/image20.jpeg"/><Relationship Id="rId10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3.jpeg"/><Relationship Id="rId5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25.jpeg"/><Relationship Id="rId5" Type="http://schemas.openxmlformats.org/officeDocument/2006/relationships/image" Target="../media/image26.jpeg"/><Relationship Id="rId6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20" Type="http://schemas.openxmlformats.org/officeDocument/2006/relationships/image" Target="../media/image46.png"/><Relationship Id="rId21" Type="http://schemas.openxmlformats.org/officeDocument/2006/relationships/image" Target="../media/image47.png"/><Relationship Id="rId22" Type="http://schemas.openxmlformats.org/officeDocument/2006/relationships/image" Target="../media/image48.png"/><Relationship Id="rId23" Type="http://schemas.openxmlformats.org/officeDocument/2006/relationships/image" Target="../media/image49.png"/><Relationship Id="rId24" Type="http://schemas.openxmlformats.org/officeDocument/2006/relationships/image" Target="../media/image50.png"/><Relationship Id="rId25" Type="http://schemas.openxmlformats.org/officeDocument/2006/relationships/image" Target="../media/image51.png"/><Relationship Id="rId26" Type="http://schemas.openxmlformats.org/officeDocument/2006/relationships/image" Target="../media/image52.png"/><Relationship Id="rId27" Type="http://schemas.openxmlformats.org/officeDocument/2006/relationships/image" Target="../media/image53.png"/><Relationship Id="rId28" Type="http://schemas.openxmlformats.org/officeDocument/2006/relationships/image" Target="../media/image54.png"/><Relationship Id="rId29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30" Type="http://schemas.openxmlformats.org/officeDocument/2006/relationships/image" Target="../media/image56.png"/><Relationship Id="rId31" Type="http://schemas.openxmlformats.org/officeDocument/2006/relationships/image" Target="../media/image57.png"/><Relationship Id="rId32" Type="http://schemas.openxmlformats.org/officeDocument/2006/relationships/image" Target="../media/image58.png"/><Relationship Id="rId9" Type="http://schemas.openxmlformats.org/officeDocument/2006/relationships/image" Target="../media/image35.png"/><Relationship Id="rId6" Type="http://schemas.openxmlformats.org/officeDocument/2006/relationships/image" Target="../media/image32.png"/><Relationship Id="rId7" Type="http://schemas.openxmlformats.org/officeDocument/2006/relationships/image" Target="../media/image33.png"/><Relationship Id="rId8" Type="http://schemas.openxmlformats.org/officeDocument/2006/relationships/image" Target="../media/image34.png"/><Relationship Id="rId33" Type="http://schemas.openxmlformats.org/officeDocument/2006/relationships/image" Target="../media/image59.png"/><Relationship Id="rId34" Type="http://schemas.openxmlformats.org/officeDocument/2006/relationships/image" Target="../media/image60.png"/><Relationship Id="rId35" Type="http://schemas.openxmlformats.org/officeDocument/2006/relationships/image" Target="../media/image61.png"/><Relationship Id="rId36" Type="http://schemas.openxmlformats.org/officeDocument/2006/relationships/image" Target="../media/image62.png"/><Relationship Id="rId10" Type="http://schemas.openxmlformats.org/officeDocument/2006/relationships/image" Target="../media/image36.png"/><Relationship Id="rId11" Type="http://schemas.openxmlformats.org/officeDocument/2006/relationships/image" Target="../media/image37.png"/><Relationship Id="rId12" Type="http://schemas.openxmlformats.org/officeDocument/2006/relationships/image" Target="../media/image38.png"/><Relationship Id="rId13" Type="http://schemas.openxmlformats.org/officeDocument/2006/relationships/image" Target="../media/image39.png"/><Relationship Id="rId14" Type="http://schemas.openxmlformats.org/officeDocument/2006/relationships/image" Target="../media/image40.png"/><Relationship Id="rId15" Type="http://schemas.openxmlformats.org/officeDocument/2006/relationships/image" Target="../media/image41.png"/><Relationship Id="rId16" Type="http://schemas.openxmlformats.org/officeDocument/2006/relationships/image" Target="../media/image42.png"/><Relationship Id="rId17" Type="http://schemas.openxmlformats.org/officeDocument/2006/relationships/image" Target="../media/image43.png"/><Relationship Id="rId18" Type="http://schemas.openxmlformats.org/officeDocument/2006/relationships/image" Target="../media/image44.png"/><Relationship Id="rId19" Type="http://schemas.openxmlformats.org/officeDocument/2006/relationships/image" Target="../media/image45.png"/><Relationship Id="rId37" Type="http://schemas.openxmlformats.org/officeDocument/2006/relationships/image" Target="../media/image63.png"/><Relationship Id="rId38" Type="http://schemas.openxmlformats.org/officeDocument/2006/relationships/image" Target="../media/image6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825038" y="3341719"/>
            <a:ext cx="7543800" cy="1115984"/>
          </a:xfrm>
        </p:spPr>
        <p:txBody>
          <a:bodyPr>
            <a:noAutofit/>
          </a:bodyPr>
          <a:lstStyle/>
          <a:p>
            <a:pPr algn="ctr"/>
            <a:r>
              <a:rPr lang="en-US" cap="none" dirty="0" smtClean="0"/>
              <a:t>René Bastón, Executive Director</a:t>
            </a:r>
          </a:p>
          <a:p>
            <a:pPr algn="ctr"/>
            <a:r>
              <a:rPr lang="en-US" cap="none" dirty="0" smtClean="0"/>
              <a:t>Kathy </a:t>
            </a:r>
            <a:r>
              <a:rPr lang="en-US" cap="none" dirty="0" err="1" smtClean="0"/>
              <a:t>McKeown</a:t>
            </a:r>
            <a:r>
              <a:rPr lang="en-US" cap="none" dirty="0" smtClean="0"/>
              <a:t>, PI</a:t>
            </a:r>
          </a:p>
          <a:p>
            <a:pPr algn="ctr"/>
            <a:r>
              <a:rPr lang="en-US" sz="2000" i="1" cap="none" dirty="0"/>
              <a:t>Coordinated by Columbia University</a:t>
            </a:r>
          </a:p>
        </p:txBody>
      </p:sp>
      <p:pic>
        <p:nvPicPr>
          <p:cNvPr id="5" name="Picture 4" descr="NSF NORTHEAST LOGO - VECTOR BLUE 2.png.pdf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4480" y="455973"/>
            <a:ext cx="6035040" cy="2187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565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839755" y="1371600"/>
            <a:ext cx="7567127" cy="1866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6" name="Shape 186"/>
          <p:cNvCxnSpPr/>
          <p:nvPr/>
        </p:nvCxnSpPr>
        <p:spPr>
          <a:xfrm>
            <a:off x="880804" y="931987"/>
            <a:ext cx="74757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87" name="Shape 187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1250" y="1006450"/>
            <a:ext cx="917250" cy="91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Shape 188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9824" y="1062487"/>
            <a:ext cx="1014349" cy="910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Shape 189"/>
          <p:cNvPicPr preferRelativeResize="0"/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3374" y="1030850"/>
            <a:ext cx="867723" cy="845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Shape 19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745448" y="3805775"/>
            <a:ext cx="917274" cy="917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Shape 191"/>
          <p:cNvPicPr preferRelativeResize="0"/>
          <p:nvPr/>
        </p:nvPicPr>
        <p:blipFill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1250" y="2072600"/>
            <a:ext cx="917249" cy="917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Shape 192"/>
          <p:cNvPicPr preferRelativeResize="0"/>
          <p:nvPr/>
        </p:nvPicPr>
        <p:blipFill>
          <a:blip r:embed="rId8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8024" y="1046226"/>
            <a:ext cx="841900" cy="8376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Shape 193"/>
          <p:cNvPicPr preferRelativeResize="0"/>
          <p:nvPr/>
        </p:nvPicPr>
        <p:blipFill>
          <a:blip r:embed="rId9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8912" y="2000200"/>
            <a:ext cx="917250" cy="91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Shape 194"/>
          <p:cNvPicPr preferRelativeResize="0"/>
          <p:nvPr/>
        </p:nvPicPr>
        <p:blipFill rotWithShape="1">
          <a:blip r:embed="rId10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27912" y="2997075"/>
            <a:ext cx="761309" cy="841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Shape 195"/>
          <p:cNvPicPr preferRelativeResize="0"/>
          <p:nvPr/>
        </p:nvPicPr>
        <p:blipFill>
          <a:blip r:embed="rId11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7962" y="2015300"/>
            <a:ext cx="867724" cy="8677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Shape 196"/>
          <p:cNvPicPr preferRelativeResize="0"/>
          <p:nvPr/>
        </p:nvPicPr>
        <p:blipFill>
          <a:blip r:embed="rId1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8524" y="3024173"/>
            <a:ext cx="761300" cy="76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Shape 197"/>
          <p:cNvPicPr preferRelativeResize="0"/>
          <p:nvPr/>
        </p:nvPicPr>
        <p:blipFill>
          <a:blip r:embed="rId1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0950" y="1960337"/>
            <a:ext cx="841899" cy="841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Shape 198"/>
          <p:cNvPicPr preferRelativeResize="0"/>
          <p:nvPr/>
        </p:nvPicPr>
        <p:blipFill rotWithShape="1">
          <a:blip r:embed="rId1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107" t="6114" r="19488" b="10118"/>
          <a:stretch/>
        </p:blipFill>
        <p:spPr>
          <a:xfrm>
            <a:off x="1321762" y="3138750"/>
            <a:ext cx="841899" cy="89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Shape 199"/>
          <p:cNvPicPr preferRelativeResize="0"/>
          <p:nvPr/>
        </p:nvPicPr>
        <p:blipFill rotWithShape="1">
          <a:blip r:embed="rId1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350" y="3245412"/>
            <a:ext cx="692511" cy="917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Shape 200"/>
          <p:cNvPicPr preferRelativeResize="0"/>
          <p:nvPr/>
        </p:nvPicPr>
        <p:blipFill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3475" y="2882561"/>
            <a:ext cx="867700" cy="867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Shape 201"/>
          <p:cNvPicPr preferRelativeResize="0"/>
          <p:nvPr/>
        </p:nvPicPr>
        <p:blipFill>
          <a:blip r:embed="rId1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5649" y="2908674"/>
            <a:ext cx="761301" cy="8154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Shape 202"/>
          <p:cNvPicPr preferRelativeResize="0"/>
          <p:nvPr/>
        </p:nvPicPr>
        <p:blipFill rotWithShape="1">
          <a:blip r:embed="rId1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4862" y="3890825"/>
            <a:ext cx="761300" cy="872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Shape 203"/>
          <p:cNvPicPr preferRelativeResize="0"/>
          <p:nvPr/>
        </p:nvPicPr>
        <p:blipFill>
          <a:blip r:embed="rId18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950" y="2079890"/>
            <a:ext cx="761300" cy="1050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Shape 204"/>
          <p:cNvPicPr preferRelativeResize="0"/>
          <p:nvPr/>
        </p:nvPicPr>
        <p:blipFill rotWithShape="1">
          <a:blip r:embed="rId19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37900" y="3827937"/>
            <a:ext cx="841897" cy="872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Shape 205"/>
          <p:cNvPicPr preferRelativeResize="0"/>
          <p:nvPr/>
        </p:nvPicPr>
        <p:blipFill rotWithShape="1">
          <a:blip r:embed="rId20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33940" y="3896212"/>
            <a:ext cx="761299" cy="7688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Shape 206"/>
          <p:cNvPicPr preferRelativeResize="0"/>
          <p:nvPr/>
        </p:nvPicPr>
        <p:blipFill rotWithShape="1">
          <a:blip r:embed="rId21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49863" y="1998150"/>
            <a:ext cx="841900" cy="8319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Shape 207"/>
          <p:cNvPicPr preferRelativeResize="0"/>
          <p:nvPr/>
        </p:nvPicPr>
        <p:blipFill>
          <a:blip r:embed="rId2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1387" y="1056424"/>
            <a:ext cx="841900" cy="830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Shape 208"/>
          <p:cNvPicPr preferRelativeResize="0"/>
          <p:nvPr/>
        </p:nvPicPr>
        <p:blipFill>
          <a:blip r:embed="rId2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2050" y="1969612"/>
            <a:ext cx="841899" cy="8447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Shape 209"/>
          <p:cNvPicPr preferRelativeResize="0"/>
          <p:nvPr/>
        </p:nvPicPr>
        <p:blipFill>
          <a:blip r:embed="rId2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8037" y="1051762"/>
            <a:ext cx="867724" cy="7768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Shape 210"/>
          <p:cNvPicPr preferRelativeResize="0"/>
          <p:nvPr/>
        </p:nvPicPr>
        <p:blipFill>
          <a:blip r:embed="rId2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5175" y="1006450"/>
            <a:ext cx="867725" cy="867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Shape 211"/>
          <p:cNvPicPr preferRelativeResize="0"/>
          <p:nvPr/>
        </p:nvPicPr>
        <p:blipFill rotWithShape="1">
          <a:blip r:embed="rId2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84738" y="992048"/>
            <a:ext cx="1014349" cy="954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Shape 212"/>
          <p:cNvPicPr preferRelativeResize="0"/>
          <p:nvPr/>
        </p:nvPicPr>
        <p:blipFill rotWithShape="1">
          <a:blip r:embed="rId2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22325" y="1891225"/>
            <a:ext cx="917249" cy="95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Shape 213"/>
          <p:cNvPicPr preferRelativeResize="0"/>
          <p:nvPr/>
        </p:nvPicPr>
        <p:blipFill>
          <a:blip r:embed="rId28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8474" y="2918013"/>
            <a:ext cx="867724" cy="8691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Shape 214"/>
          <p:cNvPicPr preferRelativeResize="0"/>
          <p:nvPr/>
        </p:nvPicPr>
        <p:blipFill>
          <a:blip r:embed="rId29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0962" y="2906610"/>
            <a:ext cx="841925" cy="839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Shape 215"/>
          <p:cNvPicPr preferRelativeResize="0"/>
          <p:nvPr/>
        </p:nvPicPr>
        <p:blipFill>
          <a:blip r:embed="rId30">
            <a:alphaModFix/>
          </a:blip>
          <a:stretch>
            <a:fillRect/>
          </a:stretch>
        </p:blipFill>
        <p:spPr>
          <a:xfrm>
            <a:off x="378750" y="4278000"/>
            <a:ext cx="1905000" cy="34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Shape 216"/>
          <p:cNvPicPr preferRelativeResize="0"/>
          <p:nvPr/>
        </p:nvPicPr>
        <p:blipFill>
          <a:blip r:embed="rId31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5337" y="3882525"/>
            <a:ext cx="867699" cy="867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Shape 217"/>
          <p:cNvPicPr preferRelativeResize="0"/>
          <p:nvPr/>
        </p:nvPicPr>
        <p:blipFill>
          <a:blip r:embed="rId3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5799" y="3830586"/>
            <a:ext cx="867674" cy="867674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Shape 185"/>
          <p:cNvSpPr txBox="1">
            <a:spLocks/>
          </p:cNvSpPr>
          <p:nvPr/>
        </p:nvSpPr>
        <p:spPr>
          <a:xfrm>
            <a:off x="508125" y="254852"/>
            <a:ext cx="7543800" cy="602700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Font typeface="Calibri"/>
              <a:buNone/>
              <a:defRPr sz="4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pPr>
              <a:buSzPct val="25000"/>
            </a:pPr>
            <a:r>
              <a:rPr lang="en-US" sz="4300" spc="-5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Cross-Sector </a:t>
            </a:r>
            <a:r>
              <a:rPr lang="en-US" sz="4300" spc="-5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Outreach</a:t>
            </a:r>
          </a:p>
        </p:txBody>
      </p:sp>
    </p:spTree>
    <p:extLst>
      <p:ext uri="{BB962C8B-B14F-4D97-AF65-F5344CB8AC3E}">
        <p14:creationId xmlns:p14="http://schemas.microsoft.com/office/powerpoint/2010/main" val="727191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839755" y="1371600"/>
            <a:ext cx="7567127" cy="1866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4" name="Shape 224"/>
          <p:cNvCxnSpPr/>
          <p:nvPr/>
        </p:nvCxnSpPr>
        <p:spPr>
          <a:xfrm>
            <a:off x="880804" y="931987"/>
            <a:ext cx="74757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25" name="Shape 2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8150" y="1112250"/>
            <a:ext cx="1320124" cy="11288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Shape 226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6900" y="1162350"/>
            <a:ext cx="1146825" cy="1146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Shape 227"/>
          <p:cNvPicPr preferRelativeResize="0"/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4425" y="1092550"/>
            <a:ext cx="1320125" cy="1316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Shape 228"/>
          <p:cNvPicPr preferRelativeResize="0"/>
          <p:nvPr/>
        </p:nvPicPr>
        <p:blipFill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5250" y="1095662"/>
            <a:ext cx="1320120" cy="1313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Shape 229"/>
          <p:cNvPicPr preferRelativeResize="0"/>
          <p:nvPr/>
        </p:nvPicPr>
        <p:blipFill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275" y="2461575"/>
            <a:ext cx="2471601" cy="906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Shape 230"/>
          <p:cNvPicPr preferRelativeResize="0"/>
          <p:nvPr/>
        </p:nvPicPr>
        <p:blipFill>
          <a:blip r:embed="rId8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7887" y="2646975"/>
            <a:ext cx="1633790" cy="60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Shape 231"/>
          <p:cNvPicPr preferRelativeResize="0"/>
          <p:nvPr/>
        </p:nvPicPr>
        <p:blipFill>
          <a:blip r:embed="rId9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3275" y="2470900"/>
            <a:ext cx="1953119" cy="906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Shape 232"/>
          <p:cNvPicPr preferRelativeResize="0"/>
          <p:nvPr/>
        </p:nvPicPr>
        <p:blipFill>
          <a:blip r:embed="rId10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1825" y="1187112"/>
            <a:ext cx="1028675" cy="1028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Shape 233"/>
          <p:cNvPicPr preferRelativeResize="0"/>
          <p:nvPr/>
        </p:nvPicPr>
        <p:blipFill>
          <a:blip r:embed="rId11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475" y="3320701"/>
            <a:ext cx="1146825" cy="1146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Shape 234"/>
          <p:cNvPicPr preferRelativeResize="0"/>
          <p:nvPr/>
        </p:nvPicPr>
        <p:blipFill>
          <a:blip r:embed="rId1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8176" y="1162350"/>
            <a:ext cx="1242646" cy="1028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Shape 235"/>
          <p:cNvPicPr preferRelativeResize="0"/>
          <p:nvPr/>
        </p:nvPicPr>
        <p:blipFill>
          <a:blip r:embed="rId1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2287" y="2505174"/>
            <a:ext cx="2088200" cy="8190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Shape 236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1758275" y="3440098"/>
            <a:ext cx="1525854" cy="1146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Shape 237"/>
          <p:cNvPicPr preferRelativeResize="0"/>
          <p:nvPr/>
        </p:nvPicPr>
        <p:blipFill>
          <a:blip r:embed="rId1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6619" y="3603987"/>
            <a:ext cx="3912032" cy="819049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Shape 185"/>
          <p:cNvSpPr txBox="1">
            <a:spLocks/>
          </p:cNvSpPr>
          <p:nvPr/>
        </p:nvSpPr>
        <p:spPr>
          <a:xfrm>
            <a:off x="508125" y="254852"/>
            <a:ext cx="7543800" cy="602700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Font typeface="Calibri"/>
              <a:buNone/>
              <a:defRPr sz="4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pPr>
              <a:buSzPct val="25000"/>
            </a:pPr>
            <a:r>
              <a:rPr lang="en-US" sz="4300" spc="-5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Cross-Sector </a:t>
            </a:r>
            <a:r>
              <a:rPr lang="en-US" sz="4300" spc="-5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Outreach</a:t>
            </a:r>
          </a:p>
        </p:txBody>
      </p:sp>
    </p:spTree>
    <p:extLst>
      <p:ext uri="{BB962C8B-B14F-4D97-AF65-F5344CB8AC3E}">
        <p14:creationId xmlns:p14="http://schemas.microsoft.com/office/powerpoint/2010/main" val="109996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9755" y="1371600"/>
            <a:ext cx="7567127" cy="1866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4" name="Shape 244"/>
          <p:cNvCxnSpPr/>
          <p:nvPr/>
        </p:nvCxnSpPr>
        <p:spPr>
          <a:xfrm>
            <a:off x="880804" y="931987"/>
            <a:ext cx="74757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45" name="Shape 245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225" y="1211250"/>
            <a:ext cx="3396850" cy="861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Shape 246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9625" y="1134876"/>
            <a:ext cx="1723251" cy="861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Shape 24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49749" y="1134875"/>
            <a:ext cx="1431187" cy="861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Shape 248"/>
          <p:cNvPicPr preferRelativeResize="0"/>
          <p:nvPr/>
        </p:nvPicPr>
        <p:blipFill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175" y="2267963"/>
            <a:ext cx="3396850" cy="6833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Shape 24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38892" y="3146417"/>
            <a:ext cx="3467516" cy="861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Shape 250"/>
          <p:cNvPicPr preferRelativeResize="0"/>
          <p:nvPr/>
        </p:nvPicPr>
        <p:blipFill>
          <a:blip r:embed="rId8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0150" y="2263743"/>
            <a:ext cx="3467499" cy="801537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Shape 251"/>
          <p:cNvSpPr txBox="1"/>
          <p:nvPr/>
        </p:nvSpPr>
        <p:spPr>
          <a:xfrm>
            <a:off x="4542075" y="3332525"/>
            <a:ext cx="4121700" cy="801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1800" b="1">
                <a:solidFill>
                  <a:schemeClr val="dk1"/>
                </a:solidFill>
                <a:highlight>
                  <a:srgbClr val="FFFFFF"/>
                </a:highlight>
              </a:rPr>
              <a:t>International Educational Data Mining Society</a:t>
            </a:r>
          </a:p>
        </p:txBody>
      </p:sp>
      <p:sp>
        <p:nvSpPr>
          <p:cNvPr id="13" name="Shape 185"/>
          <p:cNvSpPr txBox="1">
            <a:spLocks/>
          </p:cNvSpPr>
          <p:nvPr/>
        </p:nvSpPr>
        <p:spPr>
          <a:xfrm>
            <a:off x="508125" y="254852"/>
            <a:ext cx="7543800" cy="602700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Font typeface="Calibri"/>
              <a:buNone/>
              <a:defRPr sz="4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pPr>
              <a:buSzPct val="25000"/>
            </a:pPr>
            <a:r>
              <a:rPr lang="en-US" sz="4300" spc="-5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Cross-Sector </a:t>
            </a:r>
            <a:r>
              <a:rPr lang="en-US" sz="4300" spc="-5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Outreach</a:t>
            </a:r>
          </a:p>
        </p:txBody>
      </p:sp>
    </p:spTree>
    <p:extLst>
      <p:ext uri="{BB962C8B-B14F-4D97-AF65-F5344CB8AC3E}">
        <p14:creationId xmlns:p14="http://schemas.microsoft.com/office/powerpoint/2010/main" val="424326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22962" y="1441939"/>
            <a:ext cx="7602025" cy="820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321757"/>
            <a:ext cx="7543800" cy="563336"/>
          </a:xfrm>
        </p:spPr>
        <p:txBody>
          <a:bodyPr vert="horz" lIns="68580" tIns="34290" rIns="68580" bIns="34290" rtlCol="0" anchor="b">
            <a:normAutofit fontScale="90000"/>
          </a:bodyPr>
          <a:lstStyle/>
          <a:p>
            <a:r>
              <a:rPr lang="en-US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Cross-Hubs Coordination</a:t>
            </a:r>
            <a:endParaRPr lang="en-US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960" y="1232934"/>
            <a:ext cx="3931920" cy="1902152"/>
          </a:xfrm>
        </p:spPr>
        <p:txBody>
          <a:bodyPr>
            <a:noAutofit/>
          </a:bodyPr>
          <a:lstStyle/>
          <a:p>
            <a:pPr marL="354013" lvl="3" indent="-171450">
              <a:lnSpc>
                <a:spcPct val="80000"/>
              </a:lnSpc>
              <a:spcBef>
                <a:spcPts val="0"/>
              </a:spcBef>
              <a:spcAft>
                <a:spcPts val="450"/>
              </a:spcAft>
              <a:buClr>
                <a:srgbClr val="7998CA"/>
              </a:buClr>
              <a:buSzPct val="100000"/>
              <a:buFont typeface="Arial" charset="0"/>
              <a:buChar char="•"/>
            </a:pPr>
            <a:r>
              <a:rPr lang="en-US" sz="18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j-lt"/>
              </a:rPr>
              <a:t>Cloud </a:t>
            </a:r>
            <a:r>
              <a:rPr lang="en-US" sz="1800" dirty="0">
                <a:solidFill>
                  <a:prstClr val="black">
                    <a:lumMod val="75000"/>
                    <a:lumOff val="25000"/>
                  </a:prstClr>
                </a:solidFill>
                <a:latin typeface="+mj-lt"/>
              </a:rPr>
              <a:t>Vendors</a:t>
            </a:r>
          </a:p>
          <a:p>
            <a:pPr marL="354013" lvl="3" indent="-171450">
              <a:lnSpc>
                <a:spcPct val="80000"/>
              </a:lnSpc>
              <a:spcBef>
                <a:spcPts val="0"/>
              </a:spcBef>
              <a:spcAft>
                <a:spcPts val="450"/>
              </a:spcAft>
              <a:buClr>
                <a:srgbClr val="7998CA"/>
              </a:buClr>
              <a:buSzPct val="100000"/>
              <a:buFont typeface="Arial" charset="0"/>
              <a:buChar char="•"/>
            </a:pPr>
            <a:r>
              <a:rPr lang="en-US" sz="1800" dirty="0">
                <a:solidFill>
                  <a:prstClr val="black">
                    <a:lumMod val="75000"/>
                    <a:lumOff val="25000"/>
                  </a:prstClr>
                </a:solidFill>
                <a:latin typeface="+mj-lt"/>
              </a:rPr>
              <a:t>DOT / SHRP2 Opportunity</a:t>
            </a:r>
          </a:p>
          <a:p>
            <a:pPr marL="354013" lvl="3" indent="-171450">
              <a:lnSpc>
                <a:spcPct val="80000"/>
              </a:lnSpc>
              <a:spcBef>
                <a:spcPts val="0"/>
              </a:spcBef>
              <a:spcAft>
                <a:spcPts val="450"/>
              </a:spcAft>
              <a:buClr>
                <a:srgbClr val="7998CA"/>
              </a:buClr>
              <a:buSzPct val="100000"/>
              <a:buFont typeface="Arial" charset="0"/>
              <a:buChar char="•"/>
            </a:pPr>
            <a:r>
              <a:rPr lang="en-US" sz="1800" dirty="0">
                <a:solidFill>
                  <a:prstClr val="black">
                    <a:lumMod val="75000"/>
                    <a:lumOff val="25000"/>
                  </a:prstClr>
                </a:solidFill>
                <a:latin typeface="+mj-lt"/>
              </a:rPr>
              <a:t>NTIS Joint Venture Partnership</a:t>
            </a:r>
          </a:p>
          <a:p>
            <a:pPr marL="354013" lvl="1" indent="-171450">
              <a:lnSpc>
                <a:spcPct val="80000"/>
              </a:lnSpc>
              <a:spcBef>
                <a:spcPts val="0"/>
              </a:spcBef>
              <a:spcAft>
                <a:spcPts val="450"/>
              </a:spcAft>
              <a:buClr>
                <a:srgbClr val="7998CA"/>
              </a:buClr>
              <a:buFont typeface="Arial" charset="0"/>
              <a:buChar char="•"/>
            </a:pP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j-lt"/>
              </a:rPr>
              <a:t>NSF 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+mj-lt"/>
              </a:rPr>
              <a:t>Directorate and Federal Agency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j-lt"/>
              </a:rPr>
              <a:t>Outreach</a:t>
            </a:r>
          </a:p>
          <a:p>
            <a:pPr marL="354013" lvl="1" indent="-171450">
              <a:lnSpc>
                <a:spcPct val="80000"/>
              </a:lnSpc>
              <a:spcBef>
                <a:spcPts val="0"/>
              </a:spcBef>
              <a:spcAft>
                <a:spcPts val="450"/>
              </a:spcAft>
              <a:buClr>
                <a:srgbClr val="7998CA"/>
              </a:buClr>
              <a:buFont typeface="Arial" charset="0"/>
              <a:buChar char="•"/>
            </a:pP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+mj-lt"/>
              </a:rPr>
              <a:t>National Big Data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j-lt"/>
              </a:rPr>
              <a:t>Infrastructure</a:t>
            </a:r>
            <a:endParaRPr lang="en-US" dirty="0">
              <a:solidFill>
                <a:prstClr val="black">
                  <a:lumMod val="75000"/>
                  <a:lumOff val="25000"/>
                </a:prstClr>
              </a:solidFill>
              <a:latin typeface="+mj-lt"/>
            </a:endParaRPr>
          </a:p>
          <a:p>
            <a:pPr marL="172641" indent="-172641">
              <a:lnSpc>
                <a:spcPct val="80000"/>
              </a:lnSpc>
              <a:spcBef>
                <a:spcPts val="0"/>
              </a:spcBef>
              <a:spcAft>
                <a:spcPts val="225"/>
              </a:spcAft>
              <a:buClr>
                <a:srgbClr val="7998CA"/>
              </a:buClr>
              <a:buFont typeface="Arial" charset="0"/>
              <a:buChar char="•"/>
            </a:pPr>
            <a:endParaRPr lang="en-US" sz="1800" dirty="0">
              <a:latin typeface="+mj-lt"/>
            </a:endParaRPr>
          </a:p>
          <a:p>
            <a:pPr marL="392097" lvl="1" indent="-172641">
              <a:lnSpc>
                <a:spcPct val="80000"/>
              </a:lnSpc>
              <a:spcBef>
                <a:spcPts val="0"/>
              </a:spcBef>
              <a:spcAft>
                <a:spcPts val="450"/>
              </a:spcAft>
              <a:buClr>
                <a:srgbClr val="7998CA"/>
              </a:buClr>
              <a:buFont typeface="Arial" charset="0"/>
              <a:buChar char="•"/>
            </a:pPr>
            <a:endParaRPr lang="en-US" dirty="0">
              <a:latin typeface="+mj-lt"/>
            </a:endParaRPr>
          </a:p>
          <a:p>
            <a:pPr marL="172641" indent="-172641">
              <a:lnSpc>
                <a:spcPct val="80000"/>
              </a:lnSpc>
              <a:spcBef>
                <a:spcPts val="0"/>
              </a:spcBef>
              <a:spcAft>
                <a:spcPts val="450"/>
              </a:spcAft>
              <a:buClr>
                <a:srgbClr val="7998CA"/>
              </a:buClr>
              <a:buFont typeface="Arial" charset="0"/>
              <a:buChar char="•"/>
            </a:pPr>
            <a:endParaRPr lang="en-US" sz="1800" b="1" dirty="0">
              <a:latin typeface="+mj-lt"/>
            </a:endParaRPr>
          </a:p>
          <a:p>
            <a:pPr marL="392097" lvl="1" indent="-172641">
              <a:lnSpc>
                <a:spcPct val="80000"/>
              </a:lnSpc>
              <a:spcBef>
                <a:spcPts val="0"/>
              </a:spcBef>
              <a:spcAft>
                <a:spcPts val="450"/>
              </a:spcAft>
              <a:buClr>
                <a:srgbClr val="7998CA"/>
              </a:buClr>
              <a:buFont typeface="Arial" charset="0"/>
              <a:buChar char="•"/>
            </a:pPr>
            <a:endParaRPr lang="en-US" dirty="0">
              <a:latin typeface="+mj-lt"/>
            </a:endParaRPr>
          </a:p>
          <a:p>
            <a:pPr marL="172641" indent="-172641">
              <a:buClr>
                <a:srgbClr val="7998CA"/>
              </a:buClr>
              <a:buFont typeface="Arial" charset="0"/>
              <a:buChar char="•"/>
            </a:pPr>
            <a:endParaRPr lang="en-US" sz="1800" dirty="0">
              <a:latin typeface="+mj-lt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890955" y="931987"/>
            <a:ext cx="7475806" cy="1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5700" y="2033951"/>
            <a:ext cx="3641060" cy="242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994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22962" y="1441939"/>
            <a:ext cx="7602025" cy="820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321757"/>
            <a:ext cx="7543800" cy="563336"/>
          </a:xfrm>
        </p:spPr>
        <p:txBody>
          <a:bodyPr vert="horz" lIns="68580" tIns="34290" rIns="68580" bIns="34290" rtlCol="0" anchor="b">
            <a:normAutofit fontScale="90000"/>
          </a:bodyPr>
          <a:lstStyle/>
          <a:p>
            <a:r>
              <a:rPr lang="en-US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Funding / In-Kind</a:t>
            </a:r>
            <a:endParaRPr lang="en-US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7883" y="1333234"/>
            <a:ext cx="8145012" cy="3017520"/>
          </a:xfrm>
        </p:spPr>
        <p:txBody>
          <a:bodyPr>
            <a:noAutofit/>
          </a:bodyPr>
          <a:lstStyle/>
          <a:p>
            <a:pPr marL="0" indent="0" algn="ctr">
              <a:lnSpc>
                <a:spcPct val="80000"/>
              </a:lnSpc>
              <a:spcBef>
                <a:spcPts val="0"/>
              </a:spcBef>
              <a:spcAft>
                <a:spcPts val="450"/>
              </a:spcAft>
              <a:buClr>
                <a:srgbClr val="7998CA"/>
              </a:buClr>
              <a:buNone/>
            </a:pPr>
            <a:r>
              <a:rPr lang="en-US" sz="2400" b="1" dirty="0" smtClean="0">
                <a:latin typeface="+mj-lt"/>
              </a:rPr>
              <a:t>$4.5 Million in Additional Resources and Awards</a:t>
            </a:r>
          </a:p>
          <a:p>
            <a:pPr marL="0" indent="0" algn="ctr">
              <a:lnSpc>
                <a:spcPct val="80000"/>
              </a:lnSpc>
              <a:spcBef>
                <a:spcPts val="0"/>
              </a:spcBef>
              <a:spcAft>
                <a:spcPts val="450"/>
              </a:spcAft>
              <a:buClr>
                <a:srgbClr val="7998CA"/>
              </a:buClr>
              <a:buNone/>
            </a:pPr>
            <a:endParaRPr lang="en-US" sz="2400" b="1" dirty="0">
              <a:latin typeface="+mj-lt"/>
            </a:endParaRPr>
          </a:p>
          <a:p>
            <a:pPr marL="392097" lvl="1" indent="-172641">
              <a:lnSpc>
                <a:spcPct val="80000"/>
              </a:lnSpc>
              <a:spcBef>
                <a:spcPts val="0"/>
              </a:spcBef>
              <a:spcAft>
                <a:spcPts val="450"/>
              </a:spcAft>
              <a:buClr>
                <a:srgbClr val="7998CA"/>
              </a:buClr>
              <a:buFont typeface="Arial" charset="0"/>
              <a:buChar char="•"/>
            </a:pPr>
            <a:r>
              <a:rPr lang="en-US" dirty="0" smtClean="0">
                <a:latin typeface="+mj-lt"/>
              </a:rPr>
              <a:t>Graduate </a:t>
            </a:r>
            <a:r>
              <a:rPr lang="en-US" dirty="0">
                <a:latin typeface="+mj-lt"/>
              </a:rPr>
              <a:t>Student Supplementation Awards (BD-MAP) ($80,000)</a:t>
            </a:r>
          </a:p>
          <a:p>
            <a:pPr marL="392097" lvl="1" indent="-172641">
              <a:lnSpc>
                <a:spcPct val="80000"/>
              </a:lnSpc>
              <a:spcBef>
                <a:spcPts val="0"/>
              </a:spcBef>
              <a:spcAft>
                <a:spcPts val="450"/>
              </a:spcAft>
              <a:buClr>
                <a:srgbClr val="7998CA"/>
              </a:buClr>
              <a:buFont typeface="Arial" charset="0"/>
              <a:buChar char="•"/>
            </a:pPr>
            <a:r>
              <a:rPr lang="en-US" dirty="0">
                <a:latin typeface="+mj-lt"/>
              </a:rPr>
              <a:t>Computing Community Consortium Early Career Data Scientist Grant ($300,000)</a:t>
            </a:r>
          </a:p>
          <a:p>
            <a:pPr marL="392097" lvl="1" indent="-172641">
              <a:lnSpc>
                <a:spcPct val="80000"/>
              </a:lnSpc>
              <a:spcBef>
                <a:spcPts val="0"/>
              </a:spcBef>
              <a:spcAft>
                <a:spcPts val="450"/>
              </a:spcAft>
              <a:buClr>
                <a:srgbClr val="7998CA"/>
              </a:buClr>
              <a:buFont typeface="Arial" charset="0"/>
              <a:buChar char="•"/>
            </a:pPr>
            <a:r>
              <a:rPr lang="en-US" dirty="0">
                <a:latin typeface="+mj-lt"/>
              </a:rPr>
              <a:t>Microsoft Azure Cloud Credits ($750,000)</a:t>
            </a:r>
          </a:p>
          <a:p>
            <a:pPr marL="392097" lvl="1" indent="-172641">
              <a:lnSpc>
                <a:spcPct val="80000"/>
              </a:lnSpc>
              <a:spcBef>
                <a:spcPts val="0"/>
              </a:spcBef>
              <a:spcAft>
                <a:spcPts val="450"/>
              </a:spcAft>
              <a:buClr>
                <a:srgbClr val="7998CA"/>
              </a:buClr>
              <a:buFont typeface="Arial" charset="0"/>
              <a:buChar char="•"/>
            </a:pPr>
            <a:r>
              <a:rPr lang="en-US" dirty="0" smtClean="0">
                <a:latin typeface="+mj-lt"/>
              </a:rPr>
              <a:t>Spoke </a:t>
            </a:r>
            <a:r>
              <a:rPr lang="en-US" dirty="0">
                <a:latin typeface="+mj-lt"/>
              </a:rPr>
              <a:t>Projects ($3.3 million)</a:t>
            </a:r>
          </a:p>
          <a:p>
            <a:pPr marL="392097" lvl="1" indent="-172641">
              <a:lnSpc>
                <a:spcPct val="80000"/>
              </a:lnSpc>
              <a:spcBef>
                <a:spcPts val="0"/>
              </a:spcBef>
              <a:spcAft>
                <a:spcPts val="450"/>
              </a:spcAft>
              <a:buClr>
                <a:srgbClr val="7998CA"/>
              </a:buClr>
              <a:buFont typeface="Arial" charset="0"/>
              <a:buChar char="•"/>
            </a:pPr>
            <a:r>
              <a:rPr lang="en-US" dirty="0">
                <a:solidFill>
                  <a:schemeClr val="tx1"/>
                </a:solidFill>
                <a:latin typeface="+mj-lt"/>
              </a:rPr>
              <a:t>National Technical Information Service Joint Venture Partnership</a:t>
            </a:r>
          </a:p>
          <a:p>
            <a:pPr marL="392097" lvl="1" indent="-172641">
              <a:lnSpc>
                <a:spcPct val="80000"/>
              </a:lnSpc>
              <a:spcBef>
                <a:spcPts val="0"/>
              </a:spcBef>
              <a:spcAft>
                <a:spcPts val="450"/>
              </a:spcAft>
              <a:buClr>
                <a:srgbClr val="7998CA"/>
              </a:buClr>
              <a:buFont typeface="Arial" charset="0"/>
              <a:buChar char="•"/>
            </a:pPr>
            <a:endParaRPr lang="en-US" dirty="0">
              <a:latin typeface="+mj-lt"/>
            </a:endParaRPr>
          </a:p>
          <a:p>
            <a:pPr marL="172641" indent="-172641">
              <a:lnSpc>
                <a:spcPct val="80000"/>
              </a:lnSpc>
              <a:spcBef>
                <a:spcPts val="0"/>
              </a:spcBef>
              <a:spcAft>
                <a:spcPts val="450"/>
              </a:spcAft>
              <a:buClr>
                <a:srgbClr val="7998CA"/>
              </a:buClr>
              <a:buFont typeface="Arial" charset="0"/>
              <a:buChar char="•"/>
            </a:pPr>
            <a:endParaRPr lang="en-US" sz="1800" b="1" dirty="0">
              <a:latin typeface="+mj-lt"/>
            </a:endParaRPr>
          </a:p>
          <a:p>
            <a:pPr marL="392097" lvl="1" indent="-172641">
              <a:lnSpc>
                <a:spcPct val="80000"/>
              </a:lnSpc>
              <a:spcBef>
                <a:spcPts val="0"/>
              </a:spcBef>
              <a:spcAft>
                <a:spcPts val="450"/>
              </a:spcAft>
              <a:buClr>
                <a:srgbClr val="7998CA"/>
              </a:buClr>
              <a:buFont typeface="Arial" charset="0"/>
              <a:buChar char="•"/>
            </a:pPr>
            <a:endParaRPr lang="en-US" dirty="0">
              <a:latin typeface="+mj-lt"/>
            </a:endParaRPr>
          </a:p>
          <a:p>
            <a:pPr marL="172641" indent="-172641">
              <a:buClr>
                <a:srgbClr val="7998CA"/>
              </a:buClr>
              <a:buFont typeface="Arial" charset="0"/>
              <a:buChar char="•"/>
            </a:pPr>
            <a:endParaRPr lang="en-US" sz="1800" dirty="0">
              <a:latin typeface="+mj-lt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01662" y="1021262"/>
            <a:ext cx="4181233" cy="3017520"/>
          </a:xfrm>
          <a:prstGeom prst="rect">
            <a:avLst/>
          </a:prstGeom>
        </p:spPr>
        <p:txBody>
          <a:bodyPr vert="horz" lIns="0" tIns="34290" rIns="0" bIns="3429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2641" indent="-172641">
              <a:lnSpc>
                <a:spcPct val="80000"/>
              </a:lnSpc>
              <a:spcBef>
                <a:spcPts val="0"/>
              </a:spcBef>
              <a:spcAft>
                <a:spcPts val="225"/>
              </a:spcAft>
              <a:buClr>
                <a:srgbClr val="7998CA"/>
              </a:buClr>
              <a:buFont typeface="Arial" charset="0"/>
              <a:buChar char="•"/>
            </a:pPr>
            <a:endParaRPr lang="en-US" sz="1800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  <a:p>
            <a:pPr marL="172641" indent="-172641">
              <a:buClr>
                <a:srgbClr val="7998CA"/>
              </a:buClr>
              <a:buFont typeface="Arial" charset="0"/>
              <a:buChar char="•"/>
            </a:pPr>
            <a:endParaRPr lang="en-US" sz="1800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890955" y="931987"/>
            <a:ext cx="7475806" cy="1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0050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22962" y="1441939"/>
            <a:ext cx="7602025" cy="820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321757"/>
            <a:ext cx="7543800" cy="563336"/>
          </a:xfrm>
        </p:spPr>
        <p:txBody>
          <a:bodyPr vert="horz" lIns="68580" tIns="34290" rIns="68580" bIns="34290" rtlCol="0" anchor="b">
            <a:normAutofit fontScale="90000"/>
          </a:bodyPr>
          <a:lstStyle/>
          <a:p>
            <a:r>
              <a:rPr lang="en-US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Spoke Awards</a:t>
            </a:r>
            <a:endParaRPr lang="en-US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890955" y="931987"/>
            <a:ext cx="7475806" cy="1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/>
          <p:cNvSpPr txBox="1">
            <a:spLocks/>
          </p:cNvSpPr>
          <p:nvPr/>
        </p:nvSpPr>
        <p:spPr>
          <a:xfrm>
            <a:off x="531667" y="1441939"/>
            <a:ext cx="8184614" cy="3017520"/>
          </a:xfrm>
          <a:prstGeom prst="rect">
            <a:avLst/>
          </a:prstGeom>
        </p:spPr>
        <p:txBody>
          <a:bodyPr vert="horz" lIns="0" tIns="34290" rIns="0" bIns="3429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spcBef>
                <a:spcPts val="0"/>
              </a:spcBef>
              <a:spcAft>
                <a:spcPts val="1050"/>
              </a:spcAft>
              <a:buClr>
                <a:srgbClr val="7998CA"/>
              </a:buClr>
              <a:buNone/>
            </a:pPr>
            <a:endParaRPr lang="en-US" sz="1800" b="1" dirty="0" smtClean="0">
              <a:solidFill>
                <a:prstClr val="black">
                  <a:lumMod val="75000"/>
                  <a:lumOff val="25000"/>
                </a:prstClr>
              </a:solidFill>
              <a:latin typeface="+mj-lt"/>
            </a:endParaRPr>
          </a:p>
          <a:p>
            <a:pPr marL="0" indent="0" algn="ctr">
              <a:lnSpc>
                <a:spcPct val="80000"/>
              </a:lnSpc>
              <a:spcBef>
                <a:spcPts val="0"/>
              </a:spcBef>
              <a:spcAft>
                <a:spcPts val="1050"/>
              </a:spcAft>
              <a:buClr>
                <a:srgbClr val="7998CA"/>
              </a:buClr>
              <a:buNone/>
            </a:pPr>
            <a:endParaRPr lang="en-US" sz="1800" b="1" dirty="0" smtClean="0">
              <a:solidFill>
                <a:prstClr val="black">
                  <a:lumMod val="75000"/>
                  <a:lumOff val="25000"/>
                </a:prstClr>
              </a:solidFill>
              <a:latin typeface="+mj-lt"/>
            </a:endParaRPr>
          </a:p>
          <a:p>
            <a:pPr marL="0" indent="0" algn="ctr">
              <a:lnSpc>
                <a:spcPct val="80000"/>
              </a:lnSpc>
              <a:spcBef>
                <a:spcPts val="0"/>
              </a:spcBef>
              <a:spcAft>
                <a:spcPts val="1050"/>
              </a:spcAft>
              <a:buClr>
                <a:srgbClr val="7998CA"/>
              </a:buClr>
              <a:buNone/>
            </a:pPr>
            <a:endParaRPr lang="en-US" sz="1800" b="1" dirty="0">
              <a:solidFill>
                <a:prstClr val="black">
                  <a:lumMod val="75000"/>
                  <a:lumOff val="25000"/>
                </a:prstClr>
              </a:solidFill>
              <a:latin typeface="+mj-lt"/>
            </a:endParaRPr>
          </a:p>
          <a:p>
            <a:pPr marL="0" indent="0" algn="ctr">
              <a:lnSpc>
                <a:spcPct val="80000"/>
              </a:lnSpc>
              <a:spcBef>
                <a:spcPts val="0"/>
              </a:spcBef>
              <a:spcAft>
                <a:spcPts val="1050"/>
              </a:spcAft>
              <a:buClr>
                <a:srgbClr val="7998CA"/>
              </a:buClr>
              <a:buNone/>
            </a:pPr>
            <a:r>
              <a:rPr lang="en-US" sz="36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j-lt"/>
              </a:rPr>
              <a:t>7 </a:t>
            </a:r>
            <a:r>
              <a:rPr lang="en-US" sz="3600" b="1" dirty="0">
                <a:solidFill>
                  <a:prstClr val="black">
                    <a:lumMod val="75000"/>
                    <a:lumOff val="25000"/>
                  </a:prstClr>
                </a:solidFill>
                <a:latin typeface="+mj-lt"/>
              </a:rPr>
              <a:t>NSF Spoke </a:t>
            </a:r>
            <a:r>
              <a:rPr lang="en-US" sz="36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j-lt"/>
              </a:rPr>
              <a:t>Awards</a:t>
            </a:r>
          </a:p>
          <a:p>
            <a:pPr marL="172641" indent="-172641" algn="ctr">
              <a:lnSpc>
                <a:spcPct val="80000"/>
              </a:lnSpc>
              <a:spcBef>
                <a:spcPts val="0"/>
              </a:spcBef>
              <a:spcAft>
                <a:spcPts val="450"/>
              </a:spcAft>
              <a:buClr>
                <a:srgbClr val="7998CA"/>
              </a:buClr>
              <a:buFont typeface="Arial" charset="0"/>
              <a:buChar char="•"/>
            </a:pPr>
            <a:endParaRPr lang="en-US" sz="1600" b="1" dirty="0">
              <a:solidFill>
                <a:prstClr val="black">
                  <a:lumMod val="75000"/>
                  <a:lumOff val="25000"/>
                </a:prstClr>
              </a:solidFill>
              <a:latin typeface="+mj-lt"/>
              <a:ea typeface="Lucida Grande"/>
              <a:cs typeface="Calibri"/>
            </a:endParaRPr>
          </a:p>
          <a:p>
            <a:pPr marL="392097" lvl="1" indent="-172641" algn="ctr">
              <a:lnSpc>
                <a:spcPct val="80000"/>
              </a:lnSpc>
              <a:spcBef>
                <a:spcPts val="0"/>
              </a:spcBef>
              <a:spcAft>
                <a:spcPts val="450"/>
              </a:spcAft>
              <a:buClr>
                <a:srgbClr val="7998CA"/>
              </a:buClr>
              <a:buFont typeface="Arial" charset="0"/>
              <a:buChar char="•"/>
            </a:pPr>
            <a:endParaRPr lang="en-US" sz="1600" dirty="0">
              <a:solidFill>
                <a:srgbClr val="000000"/>
              </a:solidFill>
              <a:latin typeface="+mj-lt"/>
              <a:ea typeface="Lucida Grande"/>
              <a:cs typeface="Lucida Grande"/>
            </a:endParaRPr>
          </a:p>
          <a:p>
            <a:pPr marL="392097" lvl="1" indent="-172641" algn="ctr">
              <a:lnSpc>
                <a:spcPct val="80000"/>
              </a:lnSpc>
              <a:spcBef>
                <a:spcPts val="0"/>
              </a:spcBef>
              <a:spcAft>
                <a:spcPts val="450"/>
              </a:spcAft>
              <a:buClr>
                <a:srgbClr val="7998CA"/>
              </a:buClr>
              <a:buFont typeface="Arial" charset="0"/>
              <a:buChar char="•"/>
            </a:pPr>
            <a:endParaRPr lang="en-US" sz="1600" dirty="0">
              <a:solidFill>
                <a:srgbClr val="000000"/>
              </a:solidFill>
              <a:latin typeface="+mj-lt"/>
              <a:ea typeface="Lucida Grande"/>
              <a:cs typeface="Lucida Grande"/>
            </a:endParaRPr>
          </a:p>
          <a:p>
            <a:pPr marL="392097" lvl="1" indent="-172641" algn="ctr">
              <a:lnSpc>
                <a:spcPct val="80000"/>
              </a:lnSpc>
              <a:spcBef>
                <a:spcPts val="0"/>
              </a:spcBef>
              <a:spcAft>
                <a:spcPts val="450"/>
              </a:spcAft>
              <a:buClr>
                <a:srgbClr val="7998CA"/>
              </a:buClr>
              <a:buFont typeface="Arial" charset="0"/>
              <a:buChar char="•"/>
            </a:pPr>
            <a:endParaRPr lang="en-US" sz="1600" dirty="0">
              <a:solidFill>
                <a:srgbClr val="000000"/>
              </a:solidFill>
              <a:latin typeface="+mj-lt"/>
              <a:ea typeface="Lucida Grande"/>
              <a:cs typeface="Lucida Grande"/>
            </a:endParaRPr>
          </a:p>
          <a:p>
            <a:pPr marL="392097" lvl="1" indent="-172641" algn="ctr">
              <a:lnSpc>
                <a:spcPct val="80000"/>
              </a:lnSpc>
              <a:spcBef>
                <a:spcPts val="0"/>
              </a:spcBef>
              <a:spcAft>
                <a:spcPts val="450"/>
              </a:spcAft>
              <a:buClr>
                <a:srgbClr val="7998CA"/>
              </a:buClr>
              <a:buFont typeface="Arial" charset="0"/>
              <a:buChar char="•"/>
            </a:pPr>
            <a:endParaRPr lang="en-US" sz="1600" dirty="0">
              <a:solidFill>
                <a:srgbClr val="000000"/>
              </a:solidFill>
              <a:latin typeface="+mj-lt"/>
              <a:ea typeface="Lucida Grande"/>
              <a:cs typeface="Lucida Grande"/>
            </a:endParaRPr>
          </a:p>
          <a:p>
            <a:pPr marL="392097" lvl="1" indent="-172641" algn="ctr">
              <a:lnSpc>
                <a:spcPct val="80000"/>
              </a:lnSpc>
              <a:spcBef>
                <a:spcPts val="0"/>
              </a:spcBef>
              <a:spcAft>
                <a:spcPts val="450"/>
              </a:spcAft>
              <a:buClr>
                <a:srgbClr val="7998CA"/>
              </a:buClr>
              <a:buFont typeface="Arial" charset="0"/>
              <a:buChar char="•"/>
            </a:pPr>
            <a:endParaRPr lang="en-US" sz="1600" b="1" dirty="0">
              <a:solidFill>
                <a:prstClr val="black">
                  <a:lumMod val="75000"/>
                  <a:lumOff val="25000"/>
                </a:prstClr>
              </a:solidFill>
              <a:latin typeface="+mj-lt"/>
            </a:endParaRPr>
          </a:p>
          <a:p>
            <a:pPr marL="172641" indent="-172641" algn="ctr">
              <a:lnSpc>
                <a:spcPct val="80000"/>
              </a:lnSpc>
              <a:spcBef>
                <a:spcPts val="0"/>
              </a:spcBef>
              <a:spcAft>
                <a:spcPts val="450"/>
              </a:spcAft>
              <a:buClr>
                <a:srgbClr val="7998CA"/>
              </a:buClr>
              <a:buFont typeface="Arial" charset="0"/>
              <a:buChar char="•"/>
            </a:pPr>
            <a:endParaRPr lang="en-US" sz="1600" b="1" dirty="0">
              <a:solidFill>
                <a:prstClr val="black">
                  <a:lumMod val="75000"/>
                  <a:lumOff val="25000"/>
                </a:prstClr>
              </a:solidFill>
              <a:latin typeface="+mj-lt"/>
            </a:endParaRPr>
          </a:p>
          <a:p>
            <a:pPr marL="172641" indent="-172641" algn="ctr">
              <a:buClr>
                <a:srgbClr val="7998CA"/>
              </a:buClr>
              <a:buFont typeface="Arial" charset="0"/>
              <a:buChar char="•"/>
            </a:pPr>
            <a:endParaRPr lang="en-US" sz="1600" dirty="0">
              <a:solidFill>
                <a:prstClr val="black">
                  <a:lumMod val="75000"/>
                  <a:lumOff val="25000"/>
                </a:prst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9886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2015" y="3854425"/>
            <a:ext cx="4347514" cy="40011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marL="522783" lvl="1" indent="-230183">
              <a:lnSpc>
                <a:spcPct val="80000"/>
              </a:lnSpc>
              <a:spcAft>
                <a:spcPts val="600"/>
              </a:spcAft>
              <a:buClr>
                <a:srgbClr val="7998CA"/>
              </a:buClr>
              <a:buFont typeface="Arial" charset="0"/>
              <a:buChar char="•"/>
            </a:pPr>
            <a:endParaRPr lang="en-US" sz="2400" dirty="0">
              <a:solidFill>
                <a:srgbClr val="000000"/>
              </a:solidFill>
              <a:ea typeface="Lucida Grande"/>
              <a:cs typeface="Calibri"/>
            </a:endParaRPr>
          </a:p>
        </p:txBody>
      </p:sp>
      <p:pic>
        <p:nvPicPr>
          <p:cNvPr id="7" name="Picture 6" descr="iStock_103995965_MEDIUM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5467" y="2183287"/>
            <a:ext cx="3657599" cy="2441274"/>
          </a:xfrm>
          <a:prstGeom prst="rect">
            <a:avLst/>
          </a:prstGeom>
        </p:spPr>
      </p:pic>
      <p:pic>
        <p:nvPicPr>
          <p:cNvPr id="4" name="Picture 3" descr="heart-rate-1375322_128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813604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9267" y="3211172"/>
            <a:ext cx="4800600" cy="1479762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marL="292600" lvl="1">
              <a:lnSpc>
                <a:spcPct val="80000"/>
              </a:lnSpc>
              <a:spcAft>
                <a:spcPts val="600"/>
              </a:spcAft>
              <a:buClr>
                <a:srgbClr val="7998CA"/>
              </a:buClr>
            </a:pPr>
            <a:r>
              <a:rPr lang="en-US" sz="2800" spc="-5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Integration of Environmental Factors and Causal Reasoning Approaches for Large-Scale Observational Health Research</a:t>
            </a:r>
          </a:p>
        </p:txBody>
      </p:sp>
    </p:spTree>
    <p:extLst>
      <p:ext uri="{BB962C8B-B14F-4D97-AF65-F5344CB8AC3E}">
        <p14:creationId xmlns:p14="http://schemas.microsoft.com/office/powerpoint/2010/main" val="3628997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Straight Arrow Connector 26"/>
          <p:cNvCxnSpPr>
            <a:stCxn id="22" idx="3"/>
          </p:cNvCxnSpPr>
          <p:nvPr/>
        </p:nvCxnSpPr>
        <p:spPr>
          <a:xfrm flipV="1">
            <a:off x="2631653" y="2587607"/>
            <a:ext cx="907414" cy="1607784"/>
          </a:xfrm>
          <a:prstGeom prst="straightConnector1">
            <a:avLst/>
          </a:prstGeom>
          <a:ln w="31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/>
          <p:cNvGrpSpPr/>
          <p:nvPr/>
        </p:nvGrpSpPr>
        <p:grpSpPr>
          <a:xfrm>
            <a:off x="1076494" y="912941"/>
            <a:ext cx="6872478" cy="3161293"/>
            <a:chOff x="1076494" y="1014545"/>
            <a:chExt cx="6872478" cy="3161293"/>
          </a:xfrm>
        </p:grpSpPr>
        <p:pic>
          <p:nvPicPr>
            <p:cNvPr id="6" name="pasted-image.pdf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76494" y="1014545"/>
              <a:ext cx="5331204" cy="2973255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5" name="Rectangle 4"/>
            <p:cNvSpPr/>
            <p:nvPr/>
          </p:nvSpPr>
          <p:spPr>
            <a:xfrm>
              <a:off x="6378149" y="1388533"/>
              <a:ext cx="406400" cy="18626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6001298" y="2689211"/>
              <a:ext cx="406400" cy="635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6369682" y="2616200"/>
              <a:ext cx="406400" cy="635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asted-image.pdf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761949" y="3762390"/>
              <a:ext cx="2302934" cy="140743"/>
            </a:xfrm>
            <a:prstGeom prst="rect">
              <a:avLst/>
            </a:prstGeom>
            <a:solidFill>
              <a:schemeClr val="bg1"/>
            </a:solidFill>
            <a:ln w="12700">
              <a:miter lim="400000"/>
            </a:ln>
          </p:spPr>
        </p:pic>
        <p:sp>
          <p:nvSpPr>
            <p:cNvPr id="13" name="Rectangle 12"/>
            <p:cNvSpPr/>
            <p:nvPr/>
          </p:nvSpPr>
          <p:spPr>
            <a:xfrm>
              <a:off x="4083683" y="3903133"/>
              <a:ext cx="1642533" cy="846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asted-image.pdf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433267" y="1202583"/>
              <a:ext cx="1515705" cy="2973255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18" name="TextBox 17"/>
          <p:cNvSpPr txBox="1"/>
          <p:nvPr/>
        </p:nvSpPr>
        <p:spPr>
          <a:xfrm>
            <a:off x="4238643" y="3586312"/>
            <a:ext cx="141577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latin typeface="+mj-lt"/>
                <a:ea typeface="Arial" charset="0"/>
                <a:cs typeface="Arial" charset="0"/>
              </a:rPr>
              <a:t>U of Pitt                    Penn State</a:t>
            </a:r>
            <a:endParaRPr lang="en-US" sz="800" b="1" dirty="0">
              <a:latin typeface="+mj-lt"/>
              <a:ea typeface="Arial" charset="0"/>
              <a:cs typeface="Arial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8389" y="67951"/>
            <a:ext cx="731815" cy="59158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6939" y="3852328"/>
            <a:ext cx="714714" cy="686125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647843" y="4430731"/>
            <a:ext cx="13099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latin typeface="+mj-lt"/>
                <a:ea typeface="Arial" charset="0"/>
                <a:cs typeface="Arial" charset="0"/>
              </a:rPr>
              <a:t>Centers for Disease Control</a:t>
            </a:r>
          </a:p>
          <a:p>
            <a:pPr algn="ctr"/>
            <a:r>
              <a:rPr lang="en-US" sz="800" b="1" i="1" dirty="0" smtClean="0">
                <a:latin typeface="+mj-lt"/>
                <a:ea typeface="Arial" charset="0"/>
                <a:cs typeface="Arial" charset="0"/>
              </a:rPr>
              <a:t>Epidemiological</a:t>
            </a:r>
            <a:endParaRPr lang="en-US" sz="800" b="1" i="1" dirty="0">
              <a:latin typeface="+mj-lt"/>
              <a:ea typeface="Arial" charset="0"/>
              <a:cs typeface="Arial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128242" y="587328"/>
            <a:ext cx="21387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latin typeface="+mj-lt"/>
                <a:ea typeface="Arial" charset="0"/>
                <a:cs typeface="Arial" charset="0"/>
              </a:rPr>
              <a:t>National Aeronautics  and Space Administration</a:t>
            </a:r>
          </a:p>
          <a:p>
            <a:pPr algn="ctr"/>
            <a:r>
              <a:rPr lang="en-US" sz="800" b="1" i="1" dirty="0" smtClean="0">
                <a:latin typeface="+mj-lt"/>
                <a:ea typeface="Arial" charset="0"/>
                <a:cs typeface="Arial" charset="0"/>
              </a:rPr>
              <a:t>Cloud/Atmosphere Profiles</a:t>
            </a:r>
            <a:endParaRPr lang="en-US" sz="800" b="1" i="1" dirty="0">
              <a:latin typeface="+mj-lt"/>
              <a:ea typeface="Arial" charset="0"/>
              <a:cs typeface="Arial" charset="0"/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2827867" y="821267"/>
            <a:ext cx="548640" cy="640080"/>
          </a:xfrm>
          <a:prstGeom prst="straightConnector1">
            <a:avLst/>
          </a:prstGeom>
          <a:ln w="31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2336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11652" y="3895328"/>
            <a:ext cx="4635791" cy="790343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marL="292600" lvl="1">
              <a:lnSpc>
                <a:spcPct val="80000"/>
              </a:lnSpc>
              <a:spcAft>
                <a:spcPts val="600"/>
              </a:spcAft>
              <a:buClr>
                <a:srgbClr val="7998CA"/>
              </a:buClr>
            </a:pPr>
            <a:r>
              <a:rPr lang="en-US" sz="2800" spc="-5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A Licensing Model and Ecosystem for Data Sharing</a:t>
            </a:r>
          </a:p>
        </p:txBody>
      </p:sp>
      <p:pic>
        <p:nvPicPr>
          <p:cNvPr id="8" name="Picture 7" descr="20160930_14425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043456" y="1241807"/>
            <a:ext cx="3763393" cy="2822545"/>
          </a:xfrm>
          <a:prstGeom prst="rect">
            <a:avLst/>
          </a:prstGeom>
        </p:spPr>
      </p:pic>
      <p:pic>
        <p:nvPicPr>
          <p:cNvPr id="9" name="Picture 8" descr="Data Sharing - All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153" y="771382"/>
            <a:ext cx="3990027" cy="2922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615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8414" y="4303160"/>
            <a:ext cx="7627172" cy="48628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marL="292600" lvl="1">
              <a:lnSpc>
                <a:spcPct val="80000"/>
              </a:lnSpc>
              <a:spcAft>
                <a:spcPts val="600"/>
              </a:spcAft>
              <a:buClr>
                <a:srgbClr val="7998CA"/>
              </a:buClr>
            </a:pPr>
            <a:r>
              <a:rPr lang="en-US" sz="3200" spc="-5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Grand Challenges for Data-Driven Education</a:t>
            </a:r>
          </a:p>
        </p:txBody>
      </p:sp>
      <p:pic>
        <p:nvPicPr>
          <p:cNvPr id="4" name="Picture 3" descr="iStock_21554726_MEDIUM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1653" y="802538"/>
            <a:ext cx="4900694" cy="3266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490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8272" y="331853"/>
            <a:ext cx="8047319" cy="1088068"/>
          </a:xfrm>
        </p:spPr>
        <p:txBody>
          <a:bodyPr vert="horz" lIns="91438" tIns="45719" rIns="91438" bIns="45719" rtlCol="0" anchor="b">
            <a:normAutofit fontScale="90000"/>
          </a:bodyPr>
          <a:lstStyle/>
          <a:p>
            <a:pPr algn="ctr"/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NE Regional Big Data Innovation Hub 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3514344" y="2208947"/>
            <a:ext cx="2115313" cy="1760757"/>
            <a:chOff x="2382100" y="2506311"/>
            <a:chExt cx="2115313" cy="176075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2" t="-5227" r="-898"/>
            <a:stretch/>
          </p:blipFill>
          <p:spPr>
            <a:xfrm>
              <a:off x="2382100" y="2506311"/>
              <a:ext cx="2103120" cy="1760757"/>
            </a:xfrm>
            <a:prstGeom prst="flowChartManualInpu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01472" y="3832302"/>
              <a:ext cx="177800" cy="133350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3594602" y="3844778"/>
              <a:ext cx="902811" cy="246221"/>
            </a:xfrm>
            <a:prstGeom prst="rect">
              <a:avLst/>
            </a:prstGeom>
          </p:spPr>
          <p:txBody>
            <a:bodyPr wrap="none" lIns="91438" tIns="45719" rIns="91438" bIns="45719">
              <a:spAutoFit/>
            </a:bodyPr>
            <a:lstStyle/>
            <a:p>
              <a:r>
                <a:rPr lang="en-US" sz="1000" b="1" dirty="0"/>
                <a:t>Columbia (PI)</a:t>
              </a:r>
            </a:p>
          </p:txBody>
        </p:sp>
      </p:grpSp>
      <p:sp>
        <p:nvSpPr>
          <p:cNvPr id="7" name="Content Placeholder 3"/>
          <p:cNvSpPr>
            <a:spLocks noGrp="1"/>
          </p:cNvSpPr>
          <p:nvPr>
            <p:ph sz="half" idx="4294967295"/>
          </p:nvPr>
        </p:nvSpPr>
        <p:spPr>
          <a:xfrm>
            <a:off x="892172" y="1535163"/>
            <a:ext cx="7388228" cy="1461578"/>
          </a:xfrm>
          <a:prstGeom prst="rect">
            <a:avLst/>
          </a:prstGeom>
        </p:spPr>
        <p:txBody>
          <a:bodyPr>
            <a:noAutofit/>
          </a:bodyPr>
          <a:lstStyle/>
          <a:p>
            <a:pPr marL="114297" indent="0">
              <a:buNone/>
            </a:pPr>
            <a:r>
              <a:rPr lang="en-US" sz="2400" dirty="0" smtClean="0">
                <a:latin typeface="+mj-lt"/>
              </a:rPr>
              <a:t>Provide </a:t>
            </a:r>
            <a:r>
              <a:rPr lang="en-US" sz="2400" dirty="0" smtClean="0">
                <a:latin typeface="+mj-lt"/>
              </a:rPr>
              <a:t>frameworks </a:t>
            </a:r>
            <a:r>
              <a:rPr lang="en-US" sz="2400" dirty="0" smtClean="0">
                <a:latin typeface="+mj-lt"/>
              </a:rPr>
              <a:t>for public-private</a:t>
            </a:r>
            <a:r>
              <a:rPr lang="en-US" sz="2400" dirty="0">
                <a:latin typeface="+mj-lt"/>
              </a:rPr>
              <a:t>, multi-sector </a:t>
            </a:r>
            <a:r>
              <a:rPr lang="en-US" sz="2400" dirty="0" smtClean="0">
                <a:latin typeface="+mj-lt"/>
              </a:rPr>
              <a:t>collaborations to </a:t>
            </a:r>
            <a:r>
              <a:rPr lang="en-US" sz="2400" dirty="0">
                <a:latin typeface="+mj-lt"/>
              </a:rPr>
              <a:t>address high-priority challenges with data-driven </a:t>
            </a:r>
            <a:r>
              <a:rPr lang="en-US" sz="2400" dirty="0" smtClean="0">
                <a:latin typeface="+mj-lt"/>
              </a:rPr>
              <a:t>solutions</a:t>
            </a:r>
            <a:endParaRPr lang="en-US" sz="2400" dirty="0">
              <a:latin typeface="+mj-lt"/>
            </a:endParaRPr>
          </a:p>
        </p:txBody>
      </p:sp>
      <p:sp>
        <p:nvSpPr>
          <p:cNvPr id="11" name="Content Placeholder 3"/>
          <p:cNvSpPr>
            <a:spLocks noGrp="1"/>
          </p:cNvSpPr>
          <p:nvPr>
            <p:ph sz="half" idx="4294967295"/>
          </p:nvPr>
        </p:nvSpPr>
        <p:spPr>
          <a:xfrm>
            <a:off x="1605469" y="4029176"/>
            <a:ext cx="5933063" cy="814503"/>
          </a:xfrm>
          <a:prstGeom prst="rect">
            <a:avLst/>
          </a:prstGeom>
        </p:spPr>
        <p:txBody>
          <a:bodyPr>
            <a:noAutofit/>
          </a:bodyPr>
          <a:lstStyle/>
          <a:p>
            <a:pPr marL="114297" indent="0" algn="ctr">
              <a:spcBef>
                <a:spcPts val="600"/>
              </a:spcBef>
              <a:spcAft>
                <a:spcPts val="0"/>
              </a:spcAft>
              <a:buNone/>
            </a:pPr>
            <a:r>
              <a:rPr lang="en-US" dirty="0" smtClean="0">
                <a:latin typeface="+mj-lt"/>
              </a:rPr>
              <a:t>CA, CT, IL, MA, MD, ME, NJ, NY, NH, PA, RI, TX, VA, WA</a:t>
            </a:r>
          </a:p>
          <a:p>
            <a:pPr algn="ctr">
              <a:spcBef>
                <a:spcPts val="600"/>
              </a:spcBef>
              <a:spcAft>
                <a:spcPts val="0"/>
              </a:spcAft>
            </a:pPr>
            <a:r>
              <a:rPr lang="mr-IN" dirty="0" smtClean="0">
                <a:latin typeface="+mj-lt"/>
              </a:rPr>
              <a:t>…</a:t>
            </a:r>
            <a:r>
              <a:rPr lang="en-US" dirty="0" smtClean="0">
                <a:latin typeface="+mj-lt"/>
              </a:rPr>
              <a:t>D.C., and QUÉBEC!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27964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22962" y="1441939"/>
            <a:ext cx="7602025" cy="820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32760" y="2211517"/>
            <a:ext cx="3078480" cy="563336"/>
          </a:xfrm>
        </p:spPr>
        <p:txBody>
          <a:bodyPr vert="horz" lIns="68580" tIns="34290" rIns="68580" bIns="34290" rtlCol="0" anchor="b">
            <a:normAutofit fontScale="90000"/>
          </a:bodyPr>
          <a:lstStyle/>
          <a:p>
            <a:r>
              <a:rPr lang="en-US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What’s Next?</a:t>
            </a:r>
            <a:endParaRPr lang="en-US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890955" y="931987"/>
            <a:ext cx="7475806" cy="1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822962" y="905296"/>
            <a:ext cx="7602025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697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22962" y="1441939"/>
            <a:ext cx="7602025" cy="820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321757"/>
            <a:ext cx="7543800" cy="563336"/>
          </a:xfrm>
        </p:spPr>
        <p:txBody>
          <a:bodyPr vert="horz" lIns="68580" tIns="34290" rIns="68580" bIns="34290" rtlCol="0" anchor="b">
            <a:normAutofit fontScale="90000"/>
          </a:bodyPr>
          <a:lstStyle/>
          <a:p>
            <a:r>
              <a:rPr lang="en-US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Spokes &amp; Rings</a:t>
            </a:r>
            <a:endParaRPr lang="en-US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8822" y="3965927"/>
            <a:ext cx="7216165" cy="919585"/>
          </a:xfrm>
        </p:spPr>
        <p:txBody>
          <a:bodyPr>
            <a:noAutofit/>
          </a:bodyPr>
          <a:lstStyle/>
          <a:p>
            <a:pPr marL="172641" indent="-172641" algn="ctr">
              <a:lnSpc>
                <a:spcPct val="80000"/>
              </a:lnSpc>
              <a:spcBef>
                <a:spcPts val="0"/>
              </a:spcBef>
              <a:spcAft>
                <a:spcPts val="1050"/>
              </a:spcAft>
              <a:buClr>
                <a:srgbClr val="7998CA"/>
              </a:buClr>
              <a:buFont typeface="Arial" charset="0"/>
              <a:buChar char="•"/>
            </a:pPr>
            <a:r>
              <a:rPr lang="en-US" dirty="0" smtClean="0">
                <a:solidFill>
                  <a:schemeClr val="tx1"/>
                </a:solidFill>
                <a:latin typeface="+mj-lt"/>
              </a:rPr>
              <a:t>Advancing existing Spoke and Planning Projects</a:t>
            </a:r>
          </a:p>
          <a:p>
            <a:pPr marL="172641" indent="-172641" algn="ctr">
              <a:lnSpc>
                <a:spcPct val="80000"/>
              </a:lnSpc>
              <a:spcBef>
                <a:spcPts val="0"/>
              </a:spcBef>
              <a:spcAft>
                <a:spcPts val="1050"/>
              </a:spcAft>
              <a:buClr>
                <a:srgbClr val="7998CA"/>
              </a:buClr>
              <a:buFont typeface="Arial" charset="0"/>
              <a:buChar char="•"/>
            </a:pPr>
            <a:r>
              <a:rPr lang="en-US" dirty="0" smtClean="0">
                <a:solidFill>
                  <a:schemeClr val="tx1"/>
                </a:solidFill>
                <a:latin typeface="+mj-lt"/>
              </a:rPr>
              <a:t>Assisting with next NSF solicitation</a:t>
            </a:r>
          </a:p>
          <a:p>
            <a:pPr marL="172641" indent="-172641" algn="ctr">
              <a:lnSpc>
                <a:spcPct val="80000"/>
              </a:lnSpc>
              <a:spcBef>
                <a:spcPts val="0"/>
              </a:spcBef>
              <a:spcAft>
                <a:spcPts val="450"/>
              </a:spcAft>
              <a:buClr>
                <a:srgbClr val="7998CA"/>
              </a:buClr>
              <a:buFont typeface="Arial" charset="0"/>
              <a:buChar char="•"/>
            </a:pPr>
            <a:endParaRPr lang="en-US" sz="1800" dirty="0" smtClean="0">
              <a:solidFill>
                <a:srgbClr val="FF0000"/>
              </a:solidFill>
              <a:latin typeface="+mj-lt"/>
            </a:endParaRPr>
          </a:p>
          <a:p>
            <a:pPr marL="172641" indent="-172641" algn="ctr">
              <a:lnSpc>
                <a:spcPct val="80000"/>
              </a:lnSpc>
              <a:spcBef>
                <a:spcPts val="0"/>
              </a:spcBef>
              <a:spcAft>
                <a:spcPts val="450"/>
              </a:spcAft>
              <a:buClr>
                <a:srgbClr val="7998CA"/>
              </a:buClr>
              <a:buFont typeface="Arial" charset="0"/>
              <a:buChar char="•"/>
            </a:pPr>
            <a:endParaRPr lang="en-US" dirty="0">
              <a:solidFill>
                <a:srgbClr val="FF0000"/>
              </a:solidFill>
              <a:latin typeface="+mj-lt"/>
            </a:endParaRPr>
          </a:p>
          <a:p>
            <a:pPr marL="465241" lvl="1" indent="-172641" algn="ctr">
              <a:lnSpc>
                <a:spcPct val="80000"/>
              </a:lnSpc>
              <a:spcBef>
                <a:spcPts val="0"/>
              </a:spcBef>
              <a:spcAft>
                <a:spcPts val="450"/>
              </a:spcAft>
              <a:buClr>
                <a:srgbClr val="7998CA"/>
              </a:buClr>
              <a:buFont typeface="Arial" charset="0"/>
              <a:buChar char="•"/>
            </a:pPr>
            <a:endParaRPr lang="en-US" dirty="0" smtClean="0">
              <a:solidFill>
                <a:srgbClr val="FF0000"/>
              </a:solidFill>
              <a:latin typeface="+mj-lt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890955" y="931987"/>
            <a:ext cx="7475806" cy="1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0263" y="954765"/>
            <a:ext cx="3009194" cy="3004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967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22962" y="1441939"/>
            <a:ext cx="7602025" cy="820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1" y="328784"/>
            <a:ext cx="7543800" cy="563336"/>
          </a:xfrm>
        </p:spPr>
        <p:txBody>
          <a:bodyPr vert="horz" lIns="68580" tIns="34290" rIns="68580" bIns="34290" rtlCol="0" anchor="b">
            <a:normAutofit fontScale="90000"/>
          </a:bodyPr>
          <a:lstStyle/>
          <a:p>
            <a:r>
              <a:rPr lang="en-US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Next Steps &amp; New Directions</a:t>
            </a:r>
            <a:endParaRPr lang="en-US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030089" y="1023114"/>
            <a:ext cx="3672539" cy="2061572"/>
          </a:xfrm>
          <a:prstGeom prst="rect">
            <a:avLst/>
          </a:prstGeom>
        </p:spPr>
        <p:txBody>
          <a:bodyPr vert="horz" lIns="0" tIns="34290" rIns="0" bIns="3429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2641" indent="-172641">
              <a:lnSpc>
                <a:spcPct val="80000"/>
              </a:lnSpc>
              <a:spcBef>
                <a:spcPts val="0"/>
              </a:spcBef>
              <a:spcAft>
                <a:spcPts val="450"/>
              </a:spcAft>
              <a:buClr>
                <a:srgbClr val="7998CA"/>
              </a:buClr>
              <a:buFont typeface="Arial" charset="0"/>
              <a:buChar char="•"/>
            </a:pPr>
            <a:r>
              <a:rPr lang="en-US" dirty="0" smtClean="0">
                <a:solidFill>
                  <a:schemeClr val="tx1"/>
                </a:solidFill>
                <a:latin typeface="+mj-lt"/>
              </a:rPr>
              <a:t>Innovator Internships</a:t>
            </a:r>
          </a:p>
          <a:p>
            <a:pPr marL="172641" indent="-172641">
              <a:lnSpc>
                <a:spcPct val="80000"/>
              </a:lnSpc>
              <a:spcBef>
                <a:spcPts val="0"/>
              </a:spcBef>
              <a:spcAft>
                <a:spcPts val="450"/>
              </a:spcAft>
              <a:buClr>
                <a:srgbClr val="7998CA"/>
              </a:buClr>
              <a:buFont typeface="Arial" charset="0"/>
              <a:buChar char="•"/>
            </a:pPr>
            <a:r>
              <a:rPr lang="en-US" dirty="0" smtClean="0">
                <a:solidFill>
                  <a:schemeClr val="tx1"/>
                </a:solidFill>
                <a:latin typeface="+mj-lt"/>
              </a:rPr>
              <a:t>BD </a:t>
            </a:r>
            <a:r>
              <a:rPr lang="en-US" dirty="0">
                <a:solidFill>
                  <a:schemeClr val="tx1"/>
                </a:solidFill>
                <a:latin typeface="+mj-lt"/>
              </a:rPr>
              <a:t>Resource Map Pilot</a:t>
            </a:r>
          </a:p>
          <a:p>
            <a:pPr marL="172641" indent="-172641">
              <a:lnSpc>
                <a:spcPct val="80000"/>
              </a:lnSpc>
              <a:spcBef>
                <a:spcPts val="0"/>
              </a:spcBef>
              <a:spcAft>
                <a:spcPts val="450"/>
              </a:spcAft>
              <a:buClr>
                <a:srgbClr val="7998CA"/>
              </a:buClr>
              <a:buFont typeface="Arial" charset="0"/>
              <a:buChar char="•"/>
            </a:pPr>
            <a:r>
              <a:rPr lang="en-US" dirty="0" smtClean="0">
                <a:solidFill>
                  <a:schemeClr val="tx1"/>
                </a:solidFill>
                <a:latin typeface="+mj-lt"/>
              </a:rPr>
              <a:t>Consortia </a:t>
            </a:r>
            <a:r>
              <a:rPr lang="en-US" dirty="0">
                <a:solidFill>
                  <a:schemeClr val="tx1"/>
                </a:solidFill>
                <a:latin typeface="+mj-lt"/>
              </a:rPr>
              <a:t>Models</a:t>
            </a:r>
          </a:p>
          <a:p>
            <a:pPr marL="465241" lvl="1" indent="-172641">
              <a:lnSpc>
                <a:spcPct val="80000"/>
              </a:lnSpc>
              <a:spcBef>
                <a:spcPts val="0"/>
              </a:spcBef>
              <a:spcAft>
                <a:spcPts val="450"/>
              </a:spcAft>
              <a:buClr>
                <a:srgbClr val="7998CA"/>
              </a:buClr>
              <a:buFont typeface="Arial" charset="0"/>
              <a:buChar char="•"/>
            </a:pPr>
            <a:r>
              <a:rPr lang="en-US" dirty="0">
                <a:solidFill>
                  <a:schemeClr val="tx1"/>
                </a:solidFill>
                <a:latin typeface="+mj-lt"/>
              </a:rPr>
              <a:t>Transportation</a:t>
            </a:r>
          </a:p>
          <a:p>
            <a:pPr marL="465241" lvl="1" indent="-172641">
              <a:lnSpc>
                <a:spcPct val="80000"/>
              </a:lnSpc>
              <a:spcBef>
                <a:spcPts val="0"/>
              </a:spcBef>
              <a:spcAft>
                <a:spcPts val="450"/>
              </a:spcAft>
              <a:buClr>
                <a:srgbClr val="7998CA"/>
              </a:buClr>
              <a:buFont typeface="Arial" charset="0"/>
              <a:buChar char="•"/>
            </a:pPr>
            <a:r>
              <a:rPr lang="en-US" dirty="0">
                <a:solidFill>
                  <a:schemeClr val="tx1"/>
                </a:solidFill>
                <a:latin typeface="+mj-lt"/>
              </a:rPr>
              <a:t>Cybersecurity </a:t>
            </a:r>
            <a:r>
              <a:rPr lang="en-US" dirty="0" smtClean="0">
                <a:solidFill>
                  <a:schemeClr val="tx1"/>
                </a:solidFill>
                <a:latin typeface="+mj-lt"/>
              </a:rPr>
              <a:t>Insurance</a:t>
            </a:r>
          </a:p>
          <a:p>
            <a:pPr marL="172633" indent="-172641">
              <a:lnSpc>
                <a:spcPct val="80000"/>
              </a:lnSpc>
              <a:spcBef>
                <a:spcPts val="0"/>
              </a:spcBef>
              <a:spcAft>
                <a:spcPts val="450"/>
              </a:spcAft>
              <a:buClr>
                <a:srgbClr val="7998CA"/>
              </a:buClr>
              <a:buFont typeface="Arial" charset="0"/>
              <a:buChar char="•"/>
            </a:pPr>
            <a:r>
              <a:rPr lang="en-US" dirty="0" smtClean="0">
                <a:solidFill>
                  <a:schemeClr val="tx1"/>
                </a:solidFill>
                <a:latin typeface="+mj-lt"/>
              </a:rPr>
              <a:t>Expanded </a:t>
            </a:r>
            <a:r>
              <a:rPr lang="en-US" dirty="0">
                <a:solidFill>
                  <a:schemeClr val="tx1"/>
                </a:solidFill>
                <a:latin typeface="+mj-lt"/>
              </a:rPr>
              <a:t>Access to Data </a:t>
            </a:r>
          </a:p>
          <a:p>
            <a:pPr marL="172641" indent="-172641">
              <a:lnSpc>
                <a:spcPct val="80000"/>
              </a:lnSpc>
              <a:spcBef>
                <a:spcPts val="0"/>
              </a:spcBef>
              <a:spcAft>
                <a:spcPts val="225"/>
              </a:spcAft>
              <a:buClr>
                <a:srgbClr val="7998CA"/>
              </a:buClr>
              <a:buFont typeface="Arial" charset="0"/>
              <a:buChar char="•"/>
            </a:pPr>
            <a:r>
              <a:rPr lang="en-US" dirty="0">
                <a:solidFill>
                  <a:schemeClr val="tx1"/>
                </a:solidFill>
                <a:latin typeface="+mj-lt"/>
              </a:rPr>
              <a:t>Cross Hub Communications Plan</a:t>
            </a:r>
          </a:p>
          <a:p>
            <a:pPr marL="172641" indent="-172641">
              <a:lnSpc>
                <a:spcPct val="80000"/>
              </a:lnSpc>
              <a:spcBef>
                <a:spcPts val="0"/>
              </a:spcBef>
              <a:spcAft>
                <a:spcPts val="225"/>
              </a:spcAft>
              <a:buClr>
                <a:srgbClr val="7998CA"/>
              </a:buClr>
              <a:buFont typeface="Arial" charset="0"/>
              <a:buChar char="•"/>
            </a:pPr>
            <a:r>
              <a:rPr lang="en-US" dirty="0" smtClean="0">
                <a:solidFill>
                  <a:schemeClr val="tx1"/>
                </a:solidFill>
                <a:latin typeface="+mj-lt"/>
              </a:rPr>
              <a:t>Ad </a:t>
            </a:r>
            <a:r>
              <a:rPr lang="en-US" dirty="0">
                <a:solidFill>
                  <a:schemeClr val="tx1"/>
                </a:solidFill>
                <a:latin typeface="+mj-lt"/>
              </a:rPr>
              <a:t>Hoc Workgroups</a:t>
            </a:r>
          </a:p>
          <a:p>
            <a:pPr marL="172641" indent="-172641">
              <a:lnSpc>
                <a:spcPct val="80000"/>
              </a:lnSpc>
              <a:spcBef>
                <a:spcPts val="0"/>
              </a:spcBef>
              <a:spcAft>
                <a:spcPts val="225"/>
              </a:spcAft>
              <a:buClr>
                <a:srgbClr val="7998CA"/>
              </a:buClr>
              <a:buFont typeface="Arial" charset="0"/>
              <a:buChar char="•"/>
            </a:pPr>
            <a:endParaRPr lang="en-US" dirty="0">
              <a:solidFill>
                <a:schemeClr val="tx1"/>
              </a:solidFill>
              <a:latin typeface="+mj-lt"/>
            </a:endParaRPr>
          </a:p>
          <a:p>
            <a:pPr marL="172641" indent="-172641">
              <a:buClr>
                <a:srgbClr val="7998CA"/>
              </a:buClr>
              <a:buFont typeface="Arial" charset="0"/>
              <a:buChar char="•"/>
            </a:pPr>
            <a:endParaRPr lang="en-US" sz="1800" dirty="0">
              <a:solidFill>
                <a:schemeClr val="tx1"/>
              </a:solidFill>
              <a:latin typeface="+mj-lt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890955" y="931987"/>
            <a:ext cx="7475806" cy="1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/>
          <p:cNvGrpSpPr/>
          <p:nvPr/>
        </p:nvGrpSpPr>
        <p:grpSpPr>
          <a:xfrm>
            <a:off x="5391067" y="2116837"/>
            <a:ext cx="2853730" cy="2597946"/>
            <a:chOff x="3509554" y="1812958"/>
            <a:chExt cx="1950720" cy="173389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509554" y="1812958"/>
              <a:ext cx="1950720" cy="1733897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19193" y="1881051"/>
              <a:ext cx="1710454" cy="1036320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2542903" y="1193075"/>
            <a:ext cx="5830332" cy="3462432"/>
            <a:chOff x="2542903" y="1193075"/>
            <a:chExt cx="5830332" cy="3462432"/>
          </a:xfrm>
        </p:grpSpPr>
        <p:pic>
          <p:nvPicPr>
            <p:cNvPr id="9" name="Picture 8" descr="iStock_71889125_MEDIUM.jpg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542903" y="3384828"/>
              <a:ext cx="4058194" cy="1270679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86266" y="1193075"/>
              <a:ext cx="3286969" cy="2191754"/>
            </a:xfrm>
            <a:prstGeom prst="rect">
              <a:avLst/>
            </a:prstGeom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9863" y="3201442"/>
            <a:ext cx="3434220" cy="146641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6220" y="2484159"/>
            <a:ext cx="3280541" cy="2188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084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9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3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22962" y="1441939"/>
            <a:ext cx="7602025" cy="820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321757"/>
            <a:ext cx="7543800" cy="563336"/>
          </a:xfrm>
        </p:spPr>
        <p:txBody>
          <a:bodyPr vert="horz" lIns="68580" tIns="34290" rIns="68580" bIns="34290" rtlCol="0" anchor="b">
            <a:normAutofit fontScale="90000"/>
          </a:bodyPr>
          <a:lstStyle/>
          <a:p>
            <a:r>
              <a:rPr lang="en-US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Executive Education Pilot</a:t>
            </a:r>
            <a:endParaRPr lang="en-US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0993" y="1746744"/>
            <a:ext cx="3931920" cy="2300428"/>
          </a:xfrm>
        </p:spPr>
        <p:txBody>
          <a:bodyPr>
            <a:noAutofit/>
          </a:bodyPr>
          <a:lstStyle/>
          <a:p>
            <a:pPr marL="268288" indent="-152400">
              <a:lnSpc>
                <a:spcPct val="80000"/>
              </a:lnSpc>
              <a:spcBef>
                <a:spcPts val="0"/>
              </a:spcBef>
              <a:spcAft>
                <a:spcPts val="450"/>
              </a:spcAft>
              <a:buClr>
                <a:srgbClr val="7998CA"/>
              </a:buClr>
              <a:buFont typeface="Arial" charset="0"/>
              <a:buChar char="•"/>
            </a:pP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j-lt"/>
              </a:rPr>
              <a:t>Bridging 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+mj-lt"/>
              </a:rPr>
              <a:t>the Big Data Knowledge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j-lt"/>
              </a:rPr>
              <a:t>Gap</a:t>
            </a:r>
          </a:p>
          <a:p>
            <a:pPr marL="268288" indent="-152400">
              <a:lnSpc>
                <a:spcPct val="80000"/>
              </a:lnSpc>
              <a:spcBef>
                <a:spcPts val="0"/>
              </a:spcBef>
              <a:spcAft>
                <a:spcPts val="450"/>
              </a:spcAft>
              <a:buClr>
                <a:srgbClr val="7998CA"/>
              </a:buClr>
              <a:buFont typeface="Arial" charset="0"/>
              <a:buChar char="•"/>
            </a:pP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j-lt"/>
              </a:rPr>
              <a:t>A 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+mj-lt"/>
              </a:rPr>
              <a:t>short course targeted at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j-lt"/>
              </a:rPr>
              <a:t>Executives</a:t>
            </a:r>
          </a:p>
          <a:p>
            <a:pPr marL="268288" indent="-152400">
              <a:lnSpc>
                <a:spcPct val="80000"/>
              </a:lnSpc>
              <a:spcBef>
                <a:spcPts val="0"/>
              </a:spcBef>
              <a:spcAft>
                <a:spcPts val="450"/>
              </a:spcAft>
              <a:buClr>
                <a:srgbClr val="7998CA"/>
              </a:buClr>
              <a:buFont typeface="Arial" charset="0"/>
              <a:buChar char="•"/>
            </a:pP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j-lt"/>
              </a:rPr>
              <a:t>Goal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+mj-lt"/>
              </a:rPr>
              <a:t>:  Help decision-makers understand how to effectively use data-driven tools for decision support</a:t>
            </a:r>
          </a:p>
          <a:p>
            <a:pPr marL="173740" lvl="1" indent="0">
              <a:lnSpc>
                <a:spcPct val="80000"/>
              </a:lnSpc>
              <a:spcBef>
                <a:spcPts val="0"/>
              </a:spcBef>
              <a:spcAft>
                <a:spcPts val="450"/>
              </a:spcAft>
              <a:buClr>
                <a:srgbClr val="7998CA"/>
              </a:buClr>
              <a:buNone/>
            </a:pPr>
            <a:endParaRPr lang="en-US" sz="2800" dirty="0" smtClean="0">
              <a:latin typeface="+mj-lt"/>
            </a:endParaRPr>
          </a:p>
          <a:p>
            <a:pPr marL="172641" indent="-172641">
              <a:spcAft>
                <a:spcPts val="450"/>
              </a:spcAft>
              <a:buClr>
                <a:srgbClr val="7998CA"/>
              </a:buClr>
              <a:buFont typeface="Arial" charset="0"/>
              <a:buChar char="•"/>
            </a:pPr>
            <a:endParaRPr lang="en-US" sz="1800" dirty="0">
              <a:latin typeface="+mj-lt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890955" y="931987"/>
            <a:ext cx="7475806" cy="1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2926" y="1746744"/>
            <a:ext cx="3463834" cy="2310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966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22962" y="1441939"/>
            <a:ext cx="7602025" cy="820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321757"/>
            <a:ext cx="7543800" cy="563336"/>
          </a:xfrm>
        </p:spPr>
        <p:txBody>
          <a:bodyPr vert="horz" lIns="68580" tIns="34290" rIns="68580" bIns="34290" rtlCol="0" anchor="b">
            <a:normAutofit fontScale="90000"/>
          </a:bodyPr>
          <a:lstStyle/>
          <a:p>
            <a:r>
              <a:rPr lang="en-US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Community Engagement</a:t>
            </a:r>
            <a:endParaRPr lang="en-US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2940" y="1651213"/>
            <a:ext cx="3931920" cy="2049930"/>
          </a:xfrm>
        </p:spPr>
        <p:txBody>
          <a:bodyPr>
            <a:noAutofit/>
          </a:bodyPr>
          <a:lstStyle/>
          <a:p>
            <a:pPr marL="465241" lvl="1" indent="-172641">
              <a:lnSpc>
                <a:spcPct val="80000"/>
              </a:lnSpc>
              <a:spcBef>
                <a:spcPts val="0"/>
              </a:spcBef>
              <a:spcAft>
                <a:spcPts val="450"/>
              </a:spcAft>
              <a:buClr>
                <a:srgbClr val="7998CA"/>
              </a:buClr>
              <a:buFont typeface="Arial" charset="0"/>
              <a:buChar char="•"/>
            </a:pPr>
            <a:r>
              <a:rPr lang="en-US" sz="1600" smtClean="0">
                <a:solidFill>
                  <a:schemeClr val="tx1"/>
                </a:solidFill>
                <a:latin typeface="+mj-lt"/>
              </a:rPr>
              <a:t>Steering </a:t>
            </a:r>
            <a:r>
              <a:rPr lang="en-US" sz="1600" dirty="0" smtClean="0">
                <a:solidFill>
                  <a:schemeClr val="tx1"/>
                </a:solidFill>
                <a:latin typeface="+mj-lt"/>
              </a:rPr>
              <a:t>Committee  Workgroup</a:t>
            </a:r>
          </a:p>
          <a:p>
            <a:pPr marL="465241" lvl="1" indent="-172641">
              <a:lnSpc>
                <a:spcPct val="80000"/>
              </a:lnSpc>
              <a:spcBef>
                <a:spcPts val="0"/>
              </a:spcBef>
              <a:spcAft>
                <a:spcPts val="450"/>
              </a:spcAft>
              <a:buClr>
                <a:srgbClr val="7998CA"/>
              </a:buClr>
              <a:buFont typeface="Arial" charset="0"/>
              <a:buChar char="•"/>
            </a:pPr>
            <a:r>
              <a:rPr lang="en-US" sz="1600" dirty="0" smtClean="0">
                <a:solidFill>
                  <a:schemeClr val="tx1"/>
                </a:solidFill>
                <a:latin typeface="+mj-lt"/>
              </a:rPr>
              <a:t>Expanding engagement and activities in priority areas</a:t>
            </a:r>
          </a:p>
          <a:p>
            <a:pPr marL="465241" lvl="1" indent="-172641">
              <a:lnSpc>
                <a:spcPct val="80000"/>
              </a:lnSpc>
              <a:spcBef>
                <a:spcPts val="0"/>
              </a:spcBef>
              <a:spcAft>
                <a:spcPts val="450"/>
              </a:spcAft>
              <a:buClr>
                <a:srgbClr val="7998CA"/>
              </a:buClr>
              <a:buFont typeface="Arial" charset="0"/>
              <a:buChar char="•"/>
            </a:pPr>
            <a:r>
              <a:rPr lang="en-US" sz="1600" dirty="0" smtClean="0">
                <a:solidFill>
                  <a:schemeClr val="tx1"/>
                </a:solidFill>
                <a:latin typeface="+mj-lt"/>
              </a:rPr>
              <a:t>Exploring new areas in which NE Hub can help</a:t>
            </a:r>
          </a:p>
          <a:p>
            <a:pPr marL="465241" lvl="1" indent="-172641">
              <a:lnSpc>
                <a:spcPct val="80000"/>
              </a:lnSpc>
              <a:spcBef>
                <a:spcPts val="0"/>
              </a:spcBef>
              <a:spcAft>
                <a:spcPts val="450"/>
              </a:spcAft>
              <a:buClr>
                <a:srgbClr val="7998CA"/>
              </a:buClr>
              <a:buFont typeface="Arial" charset="0"/>
              <a:buChar char="•"/>
            </a:pPr>
            <a:r>
              <a:rPr lang="en-US" sz="1600" dirty="0" smtClean="0">
                <a:solidFill>
                  <a:schemeClr val="tx1"/>
                </a:solidFill>
                <a:latin typeface="+mj-lt"/>
              </a:rPr>
              <a:t>Expanding the number of participants across NE Hub</a:t>
            </a:r>
          </a:p>
          <a:p>
            <a:pPr marL="172641" indent="-172641">
              <a:lnSpc>
                <a:spcPct val="80000"/>
              </a:lnSpc>
              <a:spcBef>
                <a:spcPts val="0"/>
              </a:spcBef>
              <a:spcAft>
                <a:spcPts val="450"/>
              </a:spcAft>
              <a:buClr>
                <a:srgbClr val="7998CA"/>
              </a:buClr>
              <a:buFont typeface="Arial" charset="0"/>
              <a:buChar char="•"/>
            </a:pPr>
            <a:endParaRPr lang="en-US" sz="1800" dirty="0">
              <a:solidFill>
                <a:srgbClr val="FF0000"/>
              </a:solidFill>
              <a:latin typeface="+mj-lt"/>
            </a:endParaRPr>
          </a:p>
          <a:p>
            <a:pPr marL="465241" lvl="1" indent="-172641">
              <a:lnSpc>
                <a:spcPct val="80000"/>
              </a:lnSpc>
              <a:spcBef>
                <a:spcPts val="0"/>
              </a:spcBef>
              <a:spcAft>
                <a:spcPts val="450"/>
              </a:spcAft>
              <a:buClr>
                <a:srgbClr val="7998CA"/>
              </a:buClr>
              <a:buFont typeface="Arial" charset="0"/>
              <a:buChar char="•"/>
            </a:pPr>
            <a:endParaRPr lang="en-US" sz="1600" dirty="0" smtClean="0">
              <a:solidFill>
                <a:srgbClr val="FF0000"/>
              </a:solidFill>
              <a:latin typeface="+mj-lt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890955" y="931987"/>
            <a:ext cx="7475806" cy="1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422821" y="942759"/>
            <a:ext cx="2609306" cy="26815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605823" y="2654873"/>
            <a:ext cx="1819900" cy="22581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401428" y="2010534"/>
            <a:ext cx="2302571" cy="1726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238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arl - Uber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2" y="0"/>
            <a:ext cx="2634727" cy="468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392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22962" y="1441939"/>
            <a:ext cx="7602025" cy="820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321757"/>
            <a:ext cx="7543800" cy="563336"/>
          </a:xfrm>
        </p:spPr>
        <p:txBody>
          <a:bodyPr vert="horz" lIns="68580" tIns="34290" rIns="68580" bIns="34290" rtlCol="0" anchor="b">
            <a:normAutofit fontScale="90000"/>
          </a:bodyPr>
          <a:lstStyle/>
          <a:p>
            <a:r>
              <a:rPr lang="en-US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Call to Action</a:t>
            </a:r>
            <a:endParaRPr lang="en-US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71807" y="3027832"/>
            <a:ext cx="1904333" cy="1421023"/>
          </a:xfrm>
        </p:spPr>
        <p:txBody>
          <a:bodyPr>
            <a:noAutofit/>
          </a:bodyPr>
          <a:lstStyle/>
          <a:p>
            <a:pPr marL="172641" indent="-172641">
              <a:lnSpc>
                <a:spcPct val="80000"/>
              </a:lnSpc>
              <a:spcBef>
                <a:spcPts val="0"/>
              </a:spcBef>
              <a:spcAft>
                <a:spcPts val="1650"/>
              </a:spcAft>
              <a:buClr>
                <a:srgbClr val="7998CA"/>
              </a:buClr>
              <a:buFont typeface="Arial" charset="0"/>
              <a:buChar char="•"/>
            </a:pPr>
            <a:r>
              <a:rPr lang="en-US" sz="2400" dirty="0" smtClean="0">
                <a:solidFill>
                  <a:schemeClr val="tx1"/>
                </a:solidFill>
                <a:latin typeface="+mj-lt"/>
              </a:rPr>
              <a:t>Feedback</a:t>
            </a:r>
          </a:p>
          <a:p>
            <a:pPr marL="172641" indent="-172641">
              <a:lnSpc>
                <a:spcPct val="80000"/>
              </a:lnSpc>
              <a:spcBef>
                <a:spcPts val="0"/>
              </a:spcBef>
              <a:spcAft>
                <a:spcPts val="1650"/>
              </a:spcAft>
              <a:buClr>
                <a:srgbClr val="7998CA"/>
              </a:buClr>
              <a:buFont typeface="Arial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+mj-lt"/>
              </a:rPr>
              <a:t>Advocacy</a:t>
            </a:r>
          </a:p>
          <a:p>
            <a:pPr marL="172641" indent="-172641">
              <a:lnSpc>
                <a:spcPct val="80000"/>
              </a:lnSpc>
              <a:spcBef>
                <a:spcPts val="0"/>
              </a:spcBef>
              <a:spcAft>
                <a:spcPts val="1650"/>
              </a:spcAft>
              <a:buClr>
                <a:srgbClr val="7998CA"/>
              </a:buClr>
              <a:buFont typeface="Arial" charset="0"/>
              <a:buChar char="•"/>
            </a:pPr>
            <a:r>
              <a:rPr lang="en-US" sz="2400" dirty="0" smtClean="0">
                <a:solidFill>
                  <a:schemeClr val="tx1"/>
                </a:solidFill>
                <a:latin typeface="+mj-lt"/>
              </a:rPr>
              <a:t>Engagement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01662" y="1021262"/>
            <a:ext cx="4181233" cy="3017520"/>
          </a:xfrm>
          <a:prstGeom prst="rect">
            <a:avLst/>
          </a:prstGeom>
        </p:spPr>
        <p:txBody>
          <a:bodyPr vert="horz" lIns="0" tIns="34290" rIns="0" bIns="3429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2641" indent="-172641">
              <a:lnSpc>
                <a:spcPct val="80000"/>
              </a:lnSpc>
              <a:spcBef>
                <a:spcPts val="0"/>
              </a:spcBef>
              <a:spcAft>
                <a:spcPts val="225"/>
              </a:spcAft>
              <a:buClr>
                <a:srgbClr val="7998CA"/>
              </a:buClr>
              <a:buFont typeface="Arial" charset="0"/>
              <a:buChar char="•"/>
            </a:pPr>
            <a:endParaRPr lang="en-US" sz="1400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  <a:p>
            <a:pPr marL="172641" indent="-172641">
              <a:buClr>
                <a:srgbClr val="7998CA"/>
              </a:buClr>
              <a:buFont typeface="Arial" charset="0"/>
              <a:buChar char="•"/>
            </a:pPr>
            <a:endParaRPr lang="en-US" sz="1800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890955" y="931987"/>
            <a:ext cx="7475806" cy="1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11038" y="1186733"/>
            <a:ext cx="2873829" cy="25516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955" y="1128787"/>
            <a:ext cx="2667501" cy="2667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439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39755" y="1371600"/>
            <a:ext cx="7567127" cy="1866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7" name="Shape 2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01287" y="2395000"/>
            <a:ext cx="2712175" cy="1348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Shape 258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8075" y="1431653"/>
            <a:ext cx="2164350" cy="22801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Shape 259"/>
          <p:cNvPicPr preferRelativeResize="0"/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8687" y="1052475"/>
            <a:ext cx="3537402" cy="130000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0" name="Shape 260"/>
          <p:cNvCxnSpPr/>
          <p:nvPr/>
        </p:nvCxnSpPr>
        <p:spPr>
          <a:xfrm>
            <a:off x="880804" y="931987"/>
            <a:ext cx="74757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61" name="Shape 261"/>
          <p:cNvSpPr txBox="1">
            <a:spLocks noGrp="1"/>
          </p:cNvSpPr>
          <p:nvPr>
            <p:ph type="title" idx="4294967295"/>
          </p:nvPr>
        </p:nvSpPr>
        <p:spPr>
          <a:xfrm>
            <a:off x="660525" y="407252"/>
            <a:ext cx="7543800" cy="602700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b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buClr>
                <a:srgbClr val="3F3F3F"/>
              </a:buClr>
              <a:buSzPct val="25000"/>
              <a:buFont typeface="Calibri"/>
              <a:buNone/>
            </a:pPr>
            <a:r>
              <a:rPr lang="en-US" sz="4320" b="0" i="0" u="none" strike="noStrike" cap="none" dirty="0" smtClean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Sponsors</a:t>
            </a:r>
            <a:endParaRPr lang="en-US" sz="4320" b="0" i="0" u="none" strike="noStrike" cap="none" dirty="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41391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327381"/>
            <a:ext cx="7543800" cy="1088068"/>
          </a:xfrm>
        </p:spPr>
        <p:txBody>
          <a:bodyPr vert="horz" lIns="91438" tIns="45719" rIns="91438" bIns="45719" rtlCol="0" anchor="b">
            <a:normAutofit/>
          </a:bodyPr>
          <a:lstStyle/>
          <a:p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For More Information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01311" y="1792321"/>
            <a:ext cx="3541379" cy="2650590"/>
          </a:xfrm>
        </p:spPr>
        <p:txBody>
          <a:bodyPr>
            <a:normAutofit fontScale="92500" lnSpcReduction="10000"/>
          </a:bodyPr>
          <a:lstStyle/>
          <a:p>
            <a:pPr marL="114297" indent="0">
              <a:buNone/>
            </a:pPr>
            <a:r>
              <a:rPr lang="en-US" sz="2400" dirty="0" err="1" smtClean="0">
                <a:solidFill>
                  <a:srgbClr val="0000FF"/>
                </a:solidFill>
                <a:latin typeface="+mj-lt"/>
              </a:rPr>
              <a:t>nebigdatahub.org</a:t>
            </a:r>
            <a:endParaRPr lang="en-US" sz="2400" dirty="0">
              <a:solidFill>
                <a:srgbClr val="0000FF"/>
              </a:solidFill>
              <a:latin typeface="+mj-lt"/>
            </a:endParaRPr>
          </a:p>
          <a:p>
            <a:pPr marL="114297" indent="0">
              <a:buNone/>
            </a:pPr>
            <a:r>
              <a:rPr lang="en-US" sz="2400" dirty="0" smtClean="0">
                <a:solidFill>
                  <a:srgbClr val="0000FF"/>
                </a:solidFill>
                <a:latin typeface="+mj-lt"/>
              </a:rPr>
              <a:t>rb70@columbia.edu</a:t>
            </a:r>
          </a:p>
          <a:p>
            <a:pPr marL="114297" indent="0">
              <a:buNone/>
            </a:pPr>
            <a:r>
              <a:rPr lang="en-US" sz="2400" dirty="0" err="1" smtClean="0">
                <a:solidFill>
                  <a:srgbClr val="0000FF"/>
                </a:solidFill>
                <a:latin typeface="+mj-lt"/>
              </a:rPr>
              <a:t>contact@nebigdatahub.org</a:t>
            </a:r>
            <a:endParaRPr lang="en-US" sz="2400" dirty="0">
              <a:latin typeface="+mj-lt"/>
            </a:endParaRPr>
          </a:p>
          <a:p>
            <a:pPr marL="114297" indent="0">
              <a:buNone/>
            </a:pPr>
            <a:r>
              <a:rPr lang="en-US" sz="2400" dirty="0" smtClean="0">
                <a:solidFill>
                  <a:srgbClr val="0000FF"/>
                </a:solidFill>
                <a:latin typeface="+mj-lt"/>
              </a:rPr>
              <a:t>@</a:t>
            </a:r>
            <a:r>
              <a:rPr lang="en-US" sz="2400" dirty="0" err="1" smtClean="0">
                <a:solidFill>
                  <a:srgbClr val="0000FF"/>
                </a:solidFill>
                <a:latin typeface="+mj-lt"/>
              </a:rPr>
              <a:t>NEBigDataHub</a:t>
            </a:r>
            <a:endParaRPr lang="en-US" sz="2400" dirty="0" smtClean="0">
              <a:solidFill>
                <a:srgbClr val="0000FF"/>
              </a:solidFill>
              <a:latin typeface="+mj-lt"/>
            </a:endParaRPr>
          </a:p>
          <a:p>
            <a:pPr marL="114297" indent="0">
              <a:buNone/>
            </a:pPr>
            <a:r>
              <a:rPr lang="en-US" sz="2400" dirty="0" smtClean="0">
                <a:solidFill>
                  <a:srgbClr val="0000FF"/>
                </a:solidFill>
                <a:latin typeface="+mj-lt"/>
              </a:rPr>
              <a:t>#</a:t>
            </a:r>
            <a:r>
              <a:rPr lang="en-US" sz="2400" dirty="0" err="1" smtClean="0">
                <a:solidFill>
                  <a:srgbClr val="0000FF"/>
                </a:solidFill>
                <a:latin typeface="+mj-lt"/>
              </a:rPr>
              <a:t>BDHubs</a:t>
            </a:r>
            <a:r>
              <a:rPr lang="en-US" sz="2400" dirty="0" smtClean="0">
                <a:solidFill>
                  <a:srgbClr val="0000FF"/>
                </a:solidFill>
                <a:latin typeface="+mj-lt"/>
              </a:rPr>
              <a:t> | #</a:t>
            </a:r>
            <a:r>
              <a:rPr lang="en-US" sz="2400" dirty="0" err="1" smtClean="0">
                <a:solidFill>
                  <a:srgbClr val="0000FF"/>
                </a:solidFill>
                <a:latin typeface="+mj-lt"/>
              </a:rPr>
              <a:t>NEBigData</a:t>
            </a:r>
            <a:endParaRPr lang="en-US" sz="2400" dirty="0" smtClean="0">
              <a:solidFill>
                <a:srgbClr val="0000FF"/>
              </a:solidFill>
              <a:latin typeface="+mj-lt"/>
            </a:endParaRPr>
          </a:p>
          <a:p>
            <a:pPr marL="114297" indent="0">
              <a:buNone/>
            </a:pPr>
            <a:r>
              <a:rPr lang="en-US" sz="2400" dirty="0" err="1" smtClean="0">
                <a:solidFill>
                  <a:srgbClr val="0000FF"/>
                </a:solidFill>
                <a:latin typeface="+mj-lt"/>
              </a:rPr>
              <a:t>tinyurl.com</a:t>
            </a:r>
            <a:r>
              <a:rPr lang="en-US" sz="2400" dirty="0" smtClean="0">
                <a:solidFill>
                  <a:srgbClr val="0000FF"/>
                </a:solidFill>
                <a:latin typeface="+mj-lt"/>
              </a:rPr>
              <a:t>/</a:t>
            </a:r>
            <a:r>
              <a:rPr lang="en-US" sz="2400" dirty="0" err="1" smtClean="0">
                <a:solidFill>
                  <a:srgbClr val="0000FF"/>
                </a:solidFill>
                <a:latin typeface="+mj-lt"/>
              </a:rPr>
              <a:t>NEBDHubList</a:t>
            </a:r>
            <a:endParaRPr lang="en-US" sz="2400" dirty="0">
              <a:solidFill>
                <a:srgbClr val="0000FF"/>
              </a:solidFill>
              <a:latin typeface="+mj-lt"/>
            </a:endParaRPr>
          </a:p>
          <a:p>
            <a:pPr marL="114297" indent="0">
              <a:buNone/>
            </a:pPr>
            <a:endParaRPr lang="en-US" sz="2800" dirty="0">
              <a:latin typeface="+mj-lt"/>
            </a:endParaRPr>
          </a:p>
          <a:p>
            <a:pPr lvl="1"/>
            <a:endParaRPr lang="en-US" dirty="0" smtClean="0">
              <a:latin typeface="+mj-lt"/>
            </a:endParaRPr>
          </a:p>
          <a:p>
            <a:endParaRPr lang="en-US" dirty="0" smtClean="0">
              <a:latin typeface="+mj-lt"/>
            </a:endParaRPr>
          </a:p>
          <a:p>
            <a:endParaRPr lang="en-US" dirty="0" smtClean="0">
              <a:latin typeface="+mj-lt"/>
            </a:endParaRPr>
          </a:p>
          <a:p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86539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Not Just About Technology</a:t>
            </a:r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7600" y="1524463"/>
            <a:ext cx="7052733" cy="3140671"/>
          </a:xfrm>
        </p:spPr>
      </p:pic>
    </p:spTree>
    <p:extLst>
      <p:ext uri="{BB962C8B-B14F-4D97-AF65-F5344CB8AC3E}">
        <p14:creationId xmlns:p14="http://schemas.microsoft.com/office/powerpoint/2010/main" val="2625052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22962" y="1441939"/>
            <a:ext cx="7602025" cy="820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321757"/>
            <a:ext cx="7543800" cy="563336"/>
          </a:xfrm>
        </p:spPr>
        <p:txBody>
          <a:bodyPr vert="horz" lIns="68580" tIns="34290" rIns="68580" bIns="34290" rtlCol="0" anchor="b">
            <a:normAutofit fontScale="90000"/>
          </a:bodyPr>
          <a:lstStyle/>
          <a:p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Year 1 - By the </a:t>
            </a:r>
            <a:r>
              <a:rPr lang="en-US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Numbers</a:t>
            </a:r>
            <a:endParaRPr lang="en-US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890955" y="931987"/>
            <a:ext cx="7475806" cy="1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1"/>
          <p:cNvSpPr>
            <a:spLocks noGrp="1"/>
          </p:cNvSpPr>
          <p:nvPr>
            <p:ph idx="1"/>
          </p:nvPr>
        </p:nvSpPr>
        <p:spPr>
          <a:xfrm>
            <a:off x="480058" y="1441939"/>
            <a:ext cx="4114802" cy="29365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 smtClean="0">
                <a:solidFill>
                  <a:schemeClr val="tx1"/>
                </a:solidFill>
                <a:latin typeface="+mj-lt"/>
              </a:rPr>
              <a:t>Community/Communications:</a:t>
            </a:r>
          </a:p>
          <a:p>
            <a:pPr lvl="1">
              <a:buFont typeface="Wingdings" charset="2"/>
              <a:buChar char="§"/>
            </a:pPr>
            <a:r>
              <a:rPr lang="en-US" sz="2000" dirty="0" smtClean="0">
                <a:solidFill>
                  <a:schemeClr val="tx1"/>
                </a:solidFill>
                <a:latin typeface="+mj-lt"/>
              </a:rPr>
              <a:t>Events:  Convened or participated in </a:t>
            </a:r>
            <a:r>
              <a:rPr lang="en-US" sz="2000" dirty="0" smtClean="0">
                <a:solidFill>
                  <a:schemeClr val="tx1"/>
                </a:solidFill>
                <a:latin typeface="+mj-lt"/>
              </a:rPr>
              <a:t>18 </a:t>
            </a:r>
            <a:r>
              <a:rPr lang="en-US" sz="2000" dirty="0" smtClean="0">
                <a:solidFill>
                  <a:schemeClr val="tx1"/>
                </a:solidFill>
                <a:latin typeface="+mj-lt"/>
              </a:rPr>
              <a:t>events; over </a:t>
            </a:r>
            <a:r>
              <a:rPr lang="en-US" sz="2000" dirty="0" smtClean="0">
                <a:solidFill>
                  <a:schemeClr val="tx1"/>
                </a:solidFill>
                <a:latin typeface="+mj-lt"/>
              </a:rPr>
              <a:t>2700 </a:t>
            </a:r>
            <a:r>
              <a:rPr lang="en-US" sz="2000" dirty="0" smtClean="0">
                <a:solidFill>
                  <a:schemeClr val="tx1"/>
                </a:solidFill>
                <a:latin typeface="+mj-lt"/>
              </a:rPr>
              <a:t>people</a:t>
            </a:r>
          </a:p>
          <a:p>
            <a:pPr lvl="1">
              <a:buFont typeface="Wingdings" charset="2"/>
              <a:buChar char="§"/>
            </a:pPr>
            <a:r>
              <a:rPr lang="en-US" sz="2000" dirty="0" smtClean="0">
                <a:solidFill>
                  <a:schemeClr val="tx1"/>
                </a:solidFill>
                <a:latin typeface="+mj-lt"/>
              </a:rPr>
              <a:t>Website Relaunch: </a:t>
            </a:r>
            <a:r>
              <a:rPr lang="en-US" sz="2000" dirty="0">
                <a:solidFill>
                  <a:schemeClr val="tx1"/>
                </a:solidFill>
                <a:latin typeface="+mj-lt"/>
              </a:rPr>
              <a:t>Blog, Newsletter, </a:t>
            </a:r>
            <a:r>
              <a:rPr lang="en-US" sz="2000" dirty="0" smtClean="0">
                <a:solidFill>
                  <a:schemeClr val="tx1"/>
                </a:solidFill>
                <a:latin typeface="+mj-lt"/>
              </a:rPr>
              <a:t>Twitter; ~4600 visitors/month</a:t>
            </a:r>
          </a:p>
          <a:p>
            <a:pPr marL="201162" lvl="1" indent="0">
              <a:buNone/>
            </a:pPr>
            <a:r>
              <a:rPr lang="en-US" sz="2000" dirty="0" smtClean="0">
                <a:solidFill>
                  <a:schemeClr val="tx1"/>
                </a:solidFill>
                <a:latin typeface="+mj-lt"/>
              </a:rPr>
              <a:t>Altogether, 10s thousands reached</a:t>
            </a:r>
          </a:p>
          <a:p>
            <a:pPr marL="0" indent="0">
              <a:buNone/>
            </a:pPr>
            <a:r>
              <a:rPr lang="en-US" sz="2400" dirty="0" smtClean="0">
                <a:solidFill>
                  <a:schemeClr val="tx1"/>
                </a:solidFill>
                <a:latin typeface="+mj-lt"/>
              </a:rPr>
              <a:t>  </a:t>
            </a:r>
            <a:endParaRPr lang="en-US" sz="2400" dirty="0">
              <a:solidFill>
                <a:schemeClr val="tx1"/>
              </a:solidFill>
              <a:latin typeface="+mj-lt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4817331" y="1369889"/>
            <a:ext cx="4088781" cy="2692342"/>
            <a:chOff x="5018049" y="1369889"/>
            <a:chExt cx="4088781" cy="269234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79299" y="1369889"/>
              <a:ext cx="2227531" cy="1217527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140065" y="2555797"/>
              <a:ext cx="1816326" cy="1326242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018049" y="2875969"/>
              <a:ext cx="2293728" cy="1186262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40960" y="1416261"/>
              <a:ext cx="2107791" cy="1543957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69124" y="1349452"/>
            <a:ext cx="4340446" cy="2712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287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22962" y="1441939"/>
            <a:ext cx="7602025" cy="820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321757"/>
            <a:ext cx="7543800" cy="563336"/>
          </a:xfrm>
        </p:spPr>
        <p:txBody>
          <a:bodyPr vert="horz" lIns="68580" tIns="34290" rIns="68580" bIns="34290" rtlCol="0" anchor="b">
            <a:normAutofit fontScale="90000"/>
          </a:bodyPr>
          <a:lstStyle/>
          <a:p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Year 1 - By the Numbers</a:t>
            </a:r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890955" y="931987"/>
            <a:ext cx="7475806" cy="1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1"/>
          <p:cNvSpPr txBox="1">
            <a:spLocks/>
          </p:cNvSpPr>
          <p:nvPr/>
        </p:nvSpPr>
        <p:spPr>
          <a:xfrm>
            <a:off x="4600645" y="996810"/>
            <a:ext cx="4114802" cy="3639735"/>
          </a:xfrm>
          <a:prstGeom prst="rect">
            <a:avLst/>
          </a:prstGeom>
        </p:spPr>
        <p:txBody>
          <a:bodyPr vert="horz" lIns="0" tIns="45719" rIns="0" bIns="45719" rtlCol="0">
            <a:normAutofit/>
          </a:bodyPr>
          <a:lstStyle>
            <a:lvl1pPr marL="91438" indent="-91438" algn="l" defTabSz="914378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38" indent="-182876" algn="l" defTabSz="914378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14" indent="-182876" algn="l" defTabSz="914378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789" indent="-182876" algn="l" defTabSz="914378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65" indent="-182876" algn="l" defTabSz="914378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099973" indent="-228594" algn="l" defTabSz="914378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299968" indent="-228594" algn="l" defTabSz="914378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499963" indent="-228594" algn="l" defTabSz="914378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99958" indent="-228594" algn="l" defTabSz="914378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Wingdings" charset="2"/>
              <a:buChar char="§"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Content Placeholder 1"/>
          <p:cNvSpPr txBox="1">
            <a:spLocks/>
          </p:cNvSpPr>
          <p:nvPr/>
        </p:nvSpPr>
        <p:spPr>
          <a:xfrm>
            <a:off x="4440990" y="1258067"/>
            <a:ext cx="4543355" cy="2936561"/>
          </a:xfrm>
          <a:prstGeom prst="rect">
            <a:avLst/>
          </a:prstGeom>
        </p:spPr>
        <p:txBody>
          <a:bodyPr vert="horz" lIns="0" tIns="45719" rIns="0" bIns="45719" rtlCol="0">
            <a:normAutofit/>
          </a:bodyPr>
          <a:lstStyle>
            <a:lvl1pPr marL="91438" indent="-91438" algn="l" defTabSz="914378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38" indent="-182876" algn="l" defTabSz="914378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14" indent="-182876" algn="l" defTabSz="914378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789" indent="-182876" algn="l" defTabSz="914378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65" indent="-182876" algn="l" defTabSz="914378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099973" indent="-228594" algn="l" defTabSz="914378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299968" indent="-228594" algn="l" defTabSz="914378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499963" indent="-228594" algn="l" defTabSz="914378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99958" indent="-228594" algn="l" defTabSz="914378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 smtClean="0">
                <a:latin typeface="+mj-lt"/>
              </a:rPr>
              <a:t>  </a:t>
            </a:r>
            <a:r>
              <a:rPr lang="en-US" sz="2400" b="1" dirty="0">
                <a:latin typeface="+mj-lt"/>
              </a:rPr>
              <a:t>Funding and In-Kind Contributions</a:t>
            </a:r>
          </a:p>
          <a:p>
            <a:pPr lvl="1">
              <a:buFont typeface="Wingdings" charset="2"/>
              <a:buChar char="§"/>
            </a:pPr>
            <a:r>
              <a:rPr lang="en-US" sz="2000" dirty="0">
                <a:latin typeface="+mj-lt"/>
              </a:rPr>
              <a:t>$4.5 </a:t>
            </a:r>
            <a:r>
              <a:rPr lang="en-US" sz="2000" dirty="0" smtClean="0">
                <a:latin typeface="+mj-lt"/>
              </a:rPr>
              <a:t>million</a:t>
            </a:r>
            <a:endParaRPr lang="en-US" sz="2000" dirty="0" smtClean="0">
              <a:solidFill>
                <a:schemeClr val="tx1"/>
              </a:solidFill>
              <a:latin typeface="+mj-lt"/>
            </a:endParaRPr>
          </a:p>
          <a:p>
            <a:pPr marL="0" indent="0">
              <a:buNone/>
            </a:pPr>
            <a:r>
              <a:rPr lang="en-US" sz="2400" b="1" dirty="0" smtClean="0">
                <a:latin typeface="+mj-lt"/>
              </a:rPr>
              <a:t>  9 New Projects</a:t>
            </a:r>
          </a:p>
          <a:p>
            <a:pPr lvl="1">
              <a:buFont typeface="Wingdings" charset="2"/>
              <a:buChar char="§"/>
            </a:pPr>
            <a:r>
              <a:rPr lang="en-US" sz="2000" dirty="0" smtClean="0">
                <a:solidFill>
                  <a:schemeClr val="tx1"/>
                </a:solidFill>
                <a:latin typeface="+mj-lt"/>
              </a:rPr>
              <a:t>3 Spoke Projects</a:t>
            </a:r>
          </a:p>
          <a:p>
            <a:pPr lvl="1">
              <a:buFont typeface="Wingdings" charset="2"/>
              <a:buChar char="§"/>
            </a:pPr>
            <a:r>
              <a:rPr lang="en-US" sz="2000" dirty="0" smtClean="0">
                <a:solidFill>
                  <a:schemeClr val="tx1"/>
                </a:solidFill>
                <a:latin typeface="+mj-lt"/>
              </a:rPr>
              <a:t>4 Planning Projects</a:t>
            </a:r>
          </a:p>
          <a:p>
            <a:pPr lvl="1">
              <a:buFont typeface="Wingdings" charset="2"/>
              <a:buChar char="§"/>
            </a:pPr>
            <a:r>
              <a:rPr lang="en-US" sz="2000" dirty="0" smtClean="0">
                <a:solidFill>
                  <a:schemeClr val="tx1"/>
                </a:solidFill>
                <a:latin typeface="+mj-lt"/>
              </a:rPr>
              <a:t>Innovator Internships</a:t>
            </a:r>
            <a:endParaRPr lang="en-US" sz="2000" dirty="0" smtClean="0">
              <a:solidFill>
                <a:srgbClr val="FF0000"/>
              </a:solidFill>
              <a:latin typeface="+mj-lt"/>
            </a:endParaRPr>
          </a:p>
          <a:p>
            <a:pPr lvl="1">
              <a:buFont typeface="Wingdings" charset="2"/>
              <a:buChar char="§"/>
            </a:pPr>
            <a:r>
              <a:rPr lang="en-US" sz="2000" dirty="0" smtClean="0">
                <a:solidFill>
                  <a:schemeClr val="tx1"/>
                </a:solidFill>
                <a:latin typeface="+mj-lt"/>
              </a:rPr>
              <a:t>BD-Map</a:t>
            </a:r>
          </a:p>
          <a:p>
            <a:pPr lvl="1">
              <a:buFont typeface="Wingdings" charset="2"/>
              <a:buChar char="§"/>
            </a:pPr>
            <a:endParaRPr lang="en-US" sz="2000" dirty="0">
              <a:solidFill>
                <a:schemeClr val="tx1"/>
              </a:solidFill>
              <a:latin typeface="+mj-lt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1277993" y="1173461"/>
            <a:ext cx="2461373" cy="3293866"/>
            <a:chOff x="779905" y="1033029"/>
            <a:chExt cx="2461373" cy="329386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9905" y="1033029"/>
              <a:ext cx="1234440" cy="82296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9905" y="2679962"/>
              <a:ext cx="1232636" cy="82296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06622" y="2679962"/>
              <a:ext cx="1234656" cy="82296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06622" y="1033029"/>
              <a:ext cx="1234440" cy="82296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9905" y="1854222"/>
              <a:ext cx="1234440" cy="82296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06622" y="1854222"/>
              <a:ext cx="1234440" cy="822960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9905" y="3503935"/>
              <a:ext cx="1234440" cy="822960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06622" y="3503935"/>
              <a:ext cx="1234440" cy="8229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75256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95533" y="4019285"/>
            <a:ext cx="7602025" cy="820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prstClr val="white"/>
              </a:solidFill>
              <a:latin typeface="+mj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321757"/>
            <a:ext cx="7543800" cy="563336"/>
          </a:xfrm>
        </p:spPr>
        <p:txBody>
          <a:bodyPr vert="horz" lIns="68580" tIns="34290" rIns="68580" bIns="34290" rtlCol="0" anchor="b">
            <a:normAutofit fontScale="90000"/>
          </a:bodyPr>
          <a:lstStyle/>
          <a:p>
            <a:r>
              <a:rPr lang="en-US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Events</a:t>
            </a:r>
            <a:endParaRPr lang="en-US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890955" y="931987"/>
            <a:ext cx="7475806" cy="1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843559" y="4019285"/>
            <a:ext cx="7602025" cy="820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751486" y="3787003"/>
            <a:ext cx="6459397" cy="5466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56616" lvl="2" algn="ctr">
              <a:lnSpc>
                <a:spcPct val="80000"/>
              </a:lnSpc>
              <a:spcBef>
                <a:spcPts val="0"/>
              </a:spcBef>
              <a:spcAft>
                <a:spcPts val="450"/>
              </a:spcAft>
              <a:buClr>
                <a:srgbClr val="7998CA"/>
              </a:buClr>
            </a:pPr>
            <a:r>
              <a:rPr lang="en-US" sz="3600" dirty="0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NE Hub 1st Annual Meeting, NY</a:t>
            </a:r>
          </a:p>
        </p:txBody>
      </p:sp>
      <p:sp>
        <p:nvSpPr>
          <p:cNvPr id="31" name="Rectangle 30"/>
          <p:cNvSpPr/>
          <p:nvPr/>
        </p:nvSpPr>
        <p:spPr>
          <a:xfrm>
            <a:off x="800649" y="3565404"/>
            <a:ext cx="7687845" cy="9898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356616" lvl="2" indent="0" algn="ctr">
              <a:lnSpc>
                <a:spcPct val="80000"/>
              </a:lnSpc>
              <a:spcBef>
                <a:spcPts val="0"/>
              </a:spcBef>
              <a:spcAft>
                <a:spcPts val="450"/>
              </a:spcAft>
              <a:buClr>
                <a:srgbClr val="7998CA"/>
              </a:buClr>
              <a:buNone/>
            </a:pPr>
            <a:r>
              <a:rPr lang="en-US" sz="3600" dirty="0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Health:  Data Science Applications to Biomedical &amp; Health Sciences, NY</a:t>
            </a:r>
          </a:p>
        </p:txBody>
      </p:sp>
      <p:sp>
        <p:nvSpPr>
          <p:cNvPr id="32" name="Rectangle 31"/>
          <p:cNvSpPr/>
          <p:nvPr/>
        </p:nvSpPr>
        <p:spPr>
          <a:xfrm>
            <a:off x="738924" y="3787003"/>
            <a:ext cx="7811295" cy="546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6616" lvl="2" algn="ctr">
              <a:lnSpc>
                <a:spcPct val="80000"/>
              </a:lnSpc>
              <a:spcAft>
                <a:spcPts val="450"/>
              </a:spcAft>
              <a:buClr>
                <a:srgbClr val="7998CA"/>
              </a:buClr>
            </a:pPr>
            <a:r>
              <a:rPr lang="en-US" sz="36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Midwest Hub All Hands Meeting, </a:t>
            </a:r>
            <a:r>
              <a:rPr lang="en-US" sz="3600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IL</a:t>
            </a:r>
            <a:endParaRPr lang="en-US" sz="3600" dirty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881586" y="3787003"/>
            <a:ext cx="6249275" cy="5466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56616" lvl="2" indent="0" algn="ctr">
              <a:lnSpc>
                <a:spcPct val="80000"/>
              </a:lnSpc>
              <a:spcBef>
                <a:spcPts val="0"/>
              </a:spcBef>
              <a:spcAft>
                <a:spcPts val="450"/>
              </a:spcAft>
              <a:buClr>
                <a:srgbClr val="7998CA"/>
              </a:buClr>
              <a:buNone/>
            </a:pPr>
            <a:r>
              <a:rPr lang="en-US" sz="36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CASC Spring 2016 Meeting, VA</a:t>
            </a:r>
          </a:p>
        </p:txBody>
      </p:sp>
      <p:sp>
        <p:nvSpPr>
          <p:cNvPr id="34" name="Rectangle 33"/>
          <p:cNvSpPr/>
          <p:nvPr/>
        </p:nvSpPr>
        <p:spPr>
          <a:xfrm>
            <a:off x="751486" y="3565404"/>
            <a:ext cx="7786170" cy="989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6616" lvl="2" indent="0" algn="ctr">
              <a:lnSpc>
                <a:spcPct val="80000"/>
              </a:lnSpc>
              <a:spcBef>
                <a:spcPts val="0"/>
              </a:spcBef>
              <a:spcAft>
                <a:spcPts val="450"/>
              </a:spcAft>
              <a:buClr>
                <a:srgbClr val="7998CA"/>
              </a:buClr>
              <a:buNone/>
            </a:pPr>
            <a:r>
              <a:rPr lang="en-US" sz="36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West Hub Events: All Hands Meeting, CA</a:t>
            </a:r>
          </a:p>
        </p:txBody>
      </p:sp>
      <p:sp>
        <p:nvSpPr>
          <p:cNvPr id="35" name="Rectangle 34"/>
          <p:cNvSpPr/>
          <p:nvPr/>
        </p:nvSpPr>
        <p:spPr>
          <a:xfrm>
            <a:off x="1704503" y="3787003"/>
            <a:ext cx="5880136" cy="5466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56616" lvl="2" indent="0" algn="ctr">
              <a:lnSpc>
                <a:spcPct val="80000"/>
              </a:lnSpc>
              <a:spcBef>
                <a:spcPts val="0"/>
              </a:spcBef>
              <a:spcAft>
                <a:spcPts val="450"/>
              </a:spcAft>
              <a:buClr>
                <a:srgbClr val="7998CA"/>
              </a:buClr>
              <a:buNone/>
            </a:pPr>
            <a:r>
              <a:rPr lang="en-US" sz="36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International Data Week, CO</a:t>
            </a:r>
          </a:p>
        </p:txBody>
      </p:sp>
      <p:sp>
        <p:nvSpPr>
          <p:cNvPr id="36" name="Rectangle 35"/>
          <p:cNvSpPr/>
          <p:nvPr/>
        </p:nvSpPr>
        <p:spPr>
          <a:xfrm>
            <a:off x="1079781" y="3787003"/>
            <a:ext cx="5766900" cy="5466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56616" lvl="2" indent="0" algn="ctr">
              <a:lnSpc>
                <a:spcPct val="80000"/>
              </a:lnSpc>
              <a:spcBef>
                <a:spcPts val="0"/>
              </a:spcBef>
              <a:spcAft>
                <a:spcPts val="450"/>
              </a:spcAft>
              <a:buClr>
                <a:srgbClr val="7998CA"/>
              </a:buClr>
              <a:buNone/>
            </a:pPr>
            <a:r>
              <a:rPr lang="en-US" sz="36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Wolfram Data Summit, D.C. </a:t>
            </a:r>
          </a:p>
        </p:txBody>
      </p:sp>
      <p:sp>
        <p:nvSpPr>
          <p:cNvPr id="37" name="Rectangle 36"/>
          <p:cNvSpPr/>
          <p:nvPr/>
        </p:nvSpPr>
        <p:spPr>
          <a:xfrm>
            <a:off x="420913" y="3565404"/>
            <a:ext cx="8447317" cy="989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6616" lvl="2" indent="0" algn="ctr">
              <a:lnSpc>
                <a:spcPct val="80000"/>
              </a:lnSpc>
              <a:spcBef>
                <a:spcPts val="0"/>
              </a:spcBef>
              <a:spcAft>
                <a:spcPts val="450"/>
              </a:spcAft>
              <a:buClr>
                <a:srgbClr val="7998CA"/>
              </a:buClr>
              <a:buNone/>
            </a:pPr>
            <a:r>
              <a:rPr lang="en-US" sz="36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Enabling Seamless Data Sharing in Industry &amp; Academia, PA</a:t>
            </a:r>
          </a:p>
        </p:txBody>
      </p:sp>
      <p:sp>
        <p:nvSpPr>
          <p:cNvPr id="38" name="Rectangle 37"/>
          <p:cNvSpPr/>
          <p:nvPr/>
        </p:nvSpPr>
        <p:spPr>
          <a:xfrm>
            <a:off x="688395" y="3565404"/>
            <a:ext cx="7912353" cy="989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6616" lvl="2" algn="ctr">
              <a:lnSpc>
                <a:spcPct val="80000"/>
              </a:lnSpc>
              <a:spcAft>
                <a:spcPts val="450"/>
              </a:spcAft>
              <a:buClr>
                <a:srgbClr val="7998CA"/>
              </a:buClr>
            </a:pPr>
            <a:r>
              <a:rPr lang="en-US" sz="36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Data Science for Healthcare Annual Symposium, CT</a:t>
            </a:r>
          </a:p>
        </p:txBody>
      </p:sp>
      <p:sp>
        <p:nvSpPr>
          <p:cNvPr id="39" name="Rectangle 38"/>
          <p:cNvSpPr/>
          <p:nvPr/>
        </p:nvSpPr>
        <p:spPr>
          <a:xfrm>
            <a:off x="931146" y="3565404"/>
            <a:ext cx="7426851" cy="989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6616" lvl="2" algn="ctr">
              <a:lnSpc>
                <a:spcPct val="80000"/>
              </a:lnSpc>
              <a:spcAft>
                <a:spcPts val="450"/>
              </a:spcAft>
              <a:buClr>
                <a:srgbClr val="7998CA"/>
              </a:buClr>
            </a:pPr>
            <a:r>
              <a:rPr lang="en-US" sz="3600">
                <a:solidFill>
                  <a:schemeClr val="bg2">
                    <a:lumMod val="50000"/>
                  </a:schemeClr>
                </a:solidFill>
                <a:latin typeface="+mj-lt"/>
              </a:rPr>
              <a:t>Executive Training in Data Science Meetup, NY</a:t>
            </a:r>
            <a:endParaRPr lang="en-US" sz="3600" dirty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59280" y="3565404"/>
            <a:ext cx="7970582" cy="989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6616" lvl="2" algn="ctr">
              <a:lnSpc>
                <a:spcPct val="80000"/>
              </a:lnSpc>
              <a:spcAft>
                <a:spcPts val="450"/>
              </a:spcAft>
              <a:buClr>
                <a:srgbClr val="7998CA"/>
              </a:buClr>
            </a:pPr>
            <a:r>
              <a:rPr lang="en-US" sz="3600">
                <a:solidFill>
                  <a:schemeClr val="bg2">
                    <a:lumMod val="50000"/>
                  </a:schemeClr>
                </a:solidFill>
                <a:latin typeface="+mj-lt"/>
              </a:rPr>
              <a:t>Big Data Week Spain, Madrid / Barcelona</a:t>
            </a:r>
            <a:endParaRPr lang="en-US" sz="3600" dirty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659280" y="3565404"/>
            <a:ext cx="7970582" cy="989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6616" lvl="2" indent="0" algn="ctr">
              <a:lnSpc>
                <a:spcPct val="80000"/>
              </a:lnSpc>
              <a:spcBef>
                <a:spcPts val="0"/>
              </a:spcBef>
              <a:spcAft>
                <a:spcPts val="450"/>
              </a:spcAft>
              <a:buClr>
                <a:srgbClr val="7998CA"/>
              </a:buClr>
              <a:buNone/>
            </a:pPr>
            <a:r>
              <a:rPr lang="en-US" sz="36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Cross-Organization Big Data Cyber Attack Awareness (CROSSBAR), VA</a:t>
            </a:r>
          </a:p>
        </p:txBody>
      </p:sp>
      <p:sp>
        <p:nvSpPr>
          <p:cNvPr id="42" name="Rectangle 41"/>
          <p:cNvSpPr/>
          <p:nvPr/>
        </p:nvSpPr>
        <p:spPr>
          <a:xfrm>
            <a:off x="782617" y="3787003"/>
            <a:ext cx="6409768" cy="5466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56616" lvl="2" indent="0" algn="ctr">
              <a:lnSpc>
                <a:spcPct val="80000"/>
              </a:lnSpc>
              <a:spcBef>
                <a:spcPts val="0"/>
              </a:spcBef>
              <a:spcAft>
                <a:spcPts val="450"/>
              </a:spcAft>
              <a:buClr>
                <a:srgbClr val="7998CA"/>
              </a:buClr>
              <a:buNone/>
            </a:pPr>
            <a:r>
              <a:rPr lang="en-US" sz="36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NDS Consortium Workshop, NC</a:t>
            </a:r>
          </a:p>
        </p:txBody>
      </p:sp>
      <p:sp>
        <p:nvSpPr>
          <p:cNvPr id="43" name="Rectangle 42"/>
          <p:cNvSpPr/>
          <p:nvPr/>
        </p:nvSpPr>
        <p:spPr>
          <a:xfrm>
            <a:off x="556842" y="3565404"/>
            <a:ext cx="8175458" cy="989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6616" lvl="2" algn="ctr">
              <a:lnSpc>
                <a:spcPct val="80000"/>
              </a:lnSpc>
              <a:spcAft>
                <a:spcPts val="450"/>
              </a:spcAft>
              <a:buClr>
                <a:srgbClr val="7998CA"/>
              </a:buClr>
              <a:buSzPct val="100000"/>
            </a:pPr>
            <a:r>
              <a:rPr lang="en-US" sz="36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AAAI Fall Symposium – Accelerating Science; a Grand Challenge for AI, VA</a:t>
            </a:r>
          </a:p>
        </p:txBody>
      </p:sp>
      <p:sp>
        <p:nvSpPr>
          <p:cNvPr id="44" name="Rectangle 43"/>
          <p:cNvSpPr/>
          <p:nvPr/>
        </p:nvSpPr>
        <p:spPr>
          <a:xfrm>
            <a:off x="1907442" y="3787003"/>
            <a:ext cx="5474256" cy="5466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56616" lvl="2" algn="ctr">
              <a:lnSpc>
                <a:spcPct val="80000"/>
              </a:lnSpc>
              <a:spcAft>
                <a:spcPts val="450"/>
              </a:spcAft>
              <a:buClr>
                <a:srgbClr val="7998CA"/>
              </a:buClr>
            </a:pPr>
            <a:r>
              <a:rPr lang="en-US" sz="360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SuperComputing</a:t>
            </a:r>
            <a:r>
              <a:rPr lang="en-US" sz="36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2016, UT</a:t>
            </a:r>
          </a:p>
        </p:txBody>
      </p:sp>
      <p:sp>
        <p:nvSpPr>
          <p:cNvPr id="45" name="Rectangle 44"/>
          <p:cNvSpPr/>
          <p:nvPr/>
        </p:nvSpPr>
        <p:spPr>
          <a:xfrm>
            <a:off x="717630" y="3343805"/>
            <a:ext cx="7853882" cy="14330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6616" lvl="2" algn="ctr">
              <a:lnSpc>
                <a:spcPct val="80000"/>
              </a:lnSpc>
              <a:spcAft>
                <a:spcPts val="450"/>
              </a:spcAft>
              <a:buClr>
                <a:srgbClr val="7998CA"/>
              </a:buClr>
            </a:pPr>
            <a:r>
              <a:rPr lang="en-US" sz="36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Organizational Change: Building Data Science Capacity to Advance Your Mission, D.C.</a:t>
            </a:r>
          </a:p>
        </p:txBody>
      </p:sp>
      <p:sp>
        <p:nvSpPr>
          <p:cNvPr id="5" name="Rectangle 4"/>
          <p:cNvSpPr/>
          <p:nvPr/>
        </p:nvSpPr>
        <p:spPr>
          <a:xfrm>
            <a:off x="822960" y="1364343"/>
            <a:ext cx="7622624" cy="217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738924" y="3787003"/>
            <a:ext cx="7853882" cy="546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6616" lvl="2" algn="ctr">
              <a:lnSpc>
                <a:spcPct val="80000"/>
              </a:lnSpc>
              <a:spcAft>
                <a:spcPts val="450"/>
              </a:spcAft>
              <a:buClr>
                <a:srgbClr val="7998CA"/>
              </a:buClr>
            </a:pPr>
            <a:r>
              <a:rPr lang="en-US" sz="3600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Big Data PI Meeting, VA</a:t>
            </a:r>
            <a:endParaRPr lang="en-US" sz="3600" dirty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11358"/>
            <a:ext cx="9144000" cy="2260121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4" cstate="print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73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6681" y="1443871"/>
            <a:ext cx="2182459" cy="883017"/>
          </a:xfrm>
          <a:prstGeom prst="rect">
            <a:avLst/>
          </a:prstGeom>
          <a:scene3d>
            <a:camera prst="perspectiveLeft" fov="7200000">
              <a:rot lat="0" lon="1200000" rev="0"/>
            </a:camera>
            <a:lightRig rig="threePt" dir="t"/>
          </a:scene3d>
          <a:sp3d/>
        </p:spPr>
      </p:pic>
      <p:sp>
        <p:nvSpPr>
          <p:cNvPr id="26" name="Rectangle 25"/>
          <p:cNvSpPr/>
          <p:nvPr/>
        </p:nvSpPr>
        <p:spPr>
          <a:xfrm>
            <a:off x="645059" y="3703992"/>
            <a:ext cx="7853882" cy="546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6616" lvl="2" algn="ctr">
              <a:lnSpc>
                <a:spcPct val="80000"/>
              </a:lnSpc>
              <a:spcAft>
                <a:spcPts val="450"/>
              </a:spcAft>
              <a:buClr>
                <a:srgbClr val="7998CA"/>
              </a:buClr>
            </a:pPr>
            <a:r>
              <a:rPr lang="en-US" sz="3600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I Love it When You Call Me Big Data, PA</a:t>
            </a:r>
            <a:endParaRPr lang="en-US" sz="3600" dirty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34787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0"/>
                                            </p:cond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5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5"/>
                                            </p:cond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0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"/>
                                            </p:cond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5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"/>
                                            </p:cond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0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4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5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6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0"/>
                                            </p:cond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90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5"/>
                                            </p:cond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15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0"/>
                                            </p:cond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4000"/>
                            </p:stCondLst>
                            <p:childTnLst>
                              <p:par>
                                <p:cTn id="55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5"/>
                                            </p:cond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6500"/>
                            </p:stCondLst>
                            <p:childTnLst>
                              <p:par>
                                <p:cTn id="60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0"/>
                                            </p:cond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9000"/>
                            </p:stCondLst>
                            <p:childTnLst>
                              <p:par>
                                <p:cTn id="65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5"/>
                                            </p:cond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1500"/>
                            </p:stCondLst>
                            <p:childTnLst>
                              <p:par>
                                <p:cTn id="70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0"/>
                                            </p:cond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4000"/>
                            </p:stCondLst>
                            <p:childTnLst>
                              <p:par>
                                <p:cTn id="75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5"/>
                                            </p:cond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6500"/>
                            </p:stCondLst>
                            <p:childTnLst>
                              <p:par>
                                <p:cTn id="80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0"/>
                                            </p:cond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9000"/>
                            </p:stCondLst>
                            <p:childTnLst>
                              <p:par>
                                <p:cTn id="85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5"/>
                                            </p:cond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1500"/>
                            </p:stCondLst>
                            <p:childTnLst>
                              <p:par>
                                <p:cTn id="90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22962" y="1441939"/>
            <a:ext cx="7602025" cy="820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321757"/>
            <a:ext cx="7543800" cy="563336"/>
          </a:xfrm>
        </p:spPr>
        <p:txBody>
          <a:bodyPr vert="horz" lIns="68580" tIns="34290" rIns="68580" bIns="34290" rtlCol="0" anchor="b">
            <a:normAutofit fontScale="90000"/>
          </a:bodyPr>
          <a:lstStyle/>
          <a:p>
            <a:r>
              <a:rPr lang="en-US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Pounding the Pavement</a:t>
            </a:r>
            <a:endParaRPr lang="en-US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771628" y="1524000"/>
            <a:ext cx="4181233" cy="2244452"/>
          </a:xfrm>
          <a:prstGeom prst="rect">
            <a:avLst/>
          </a:prstGeom>
        </p:spPr>
        <p:txBody>
          <a:bodyPr vert="horz" lIns="0" tIns="34290" rIns="0" bIns="3429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spcBef>
                <a:spcPts val="0"/>
              </a:spcBef>
              <a:spcAft>
                <a:spcPts val="450"/>
              </a:spcAft>
              <a:buClr>
                <a:srgbClr val="7998CA"/>
              </a:buClr>
              <a:buNone/>
            </a:pPr>
            <a:r>
              <a:rPr lang="en-US" sz="1800" b="1" dirty="0">
                <a:solidFill>
                  <a:prstClr val="black">
                    <a:lumMod val="75000"/>
                    <a:lumOff val="25000"/>
                  </a:prstClr>
                </a:solidFill>
                <a:latin typeface="+mj-lt"/>
              </a:rPr>
              <a:t>Northeast Road Trip</a:t>
            </a:r>
            <a:endParaRPr lang="en-US" sz="1800" dirty="0">
              <a:solidFill>
                <a:prstClr val="black">
                  <a:lumMod val="75000"/>
                  <a:lumOff val="25000"/>
                </a:prstClr>
              </a:solidFill>
              <a:latin typeface="+mj-lt"/>
            </a:endParaRPr>
          </a:p>
          <a:p>
            <a:pPr marL="392097" lvl="1" indent="-172641">
              <a:lnSpc>
                <a:spcPct val="80000"/>
              </a:lnSpc>
              <a:spcBef>
                <a:spcPts val="0"/>
              </a:spcBef>
              <a:spcAft>
                <a:spcPts val="450"/>
              </a:spcAft>
              <a:buClr>
                <a:srgbClr val="7998CA"/>
              </a:buClr>
              <a:buFont typeface="Arial" charset="0"/>
              <a:buChar char="•"/>
            </a:pPr>
            <a:r>
              <a:rPr lang="en-US" dirty="0">
                <a:solidFill>
                  <a:schemeClr val="tx1"/>
                </a:solidFill>
                <a:latin typeface="+mj-lt"/>
              </a:rPr>
              <a:t>9 cities, so far</a:t>
            </a:r>
          </a:p>
          <a:p>
            <a:pPr marL="392097" lvl="1" indent="-172641">
              <a:lnSpc>
                <a:spcPct val="80000"/>
              </a:lnSpc>
              <a:spcBef>
                <a:spcPts val="0"/>
              </a:spcBef>
              <a:spcAft>
                <a:spcPts val="450"/>
              </a:spcAft>
              <a:buClr>
                <a:srgbClr val="7998CA"/>
              </a:buClr>
              <a:buFont typeface="Arial" charset="0"/>
              <a:buChar char="•"/>
            </a:pP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+mj-lt"/>
              </a:rPr>
              <a:t>Discovering Stakeholder Needs</a:t>
            </a:r>
          </a:p>
          <a:p>
            <a:pPr marL="392097" lvl="1" indent="-172641">
              <a:lnSpc>
                <a:spcPct val="80000"/>
              </a:lnSpc>
              <a:spcBef>
                <a:spcPts val="0"/>
              </a:spcBef>
              <a:spcAft>
                <a:spcPts val="450"/>
              </a:spcAft>
              <a:buClr>
                <a:srgbClr val="7998CA"/>
              </a:buClr>
              <a:buFont typeface="Arial" charset="0"/>
              <a:buChar char="•"/>
            </a:pP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+mj-lt"/>
              </a:rPr>
              <a:t>Identifying Data Resources in the NE</a:t>
            </a:r>
          </a:p>
          <a:p>
            <a:pPr marL="392097" lvl="1" indent="-172641">
              <a:lnSpc>
                <a:spcPct val="80000"/>
              </a:lnSpc>
              <a:spcBef>
                <a:spcPts val="0"/>
              </a:spcBef>
              <a:spcAft>
                <a:spcPts val="450"/>
              </a:spcAft>
              <a:buClr>
                <a:srgbClr val="7998CA"/>
              </a:buClr>
              <a:buFont typeface="Arial" charset="0"/>
              <a:buChar char="•"/>
            </a:pP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+mj-lt"/>
              </a:rPr>
              <a:t>Exploring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j-lt"/>
              </a:rPr>
              <a:t>Membership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+mj-lt"/>
              </a:rPr>
              <a:t>, Consortia, and Partnership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j-lt"/>
              </a:rPr>
              <a:t>/ Collaboration Models</a:t>
            </a:r>
            <a:endParaRPr lang="en-US" dirty="0">
              <a:solidFill>
                <a:prstClr val="black">
                  <a:lumMod val="75000"/>
                  <a:lumOff val="25000"/>
                </a:prstClr>
              </a:solidFill>
              <a:latin typeface="+mj-lt"/>
            </a:endParaRPr>
          </a:p>
          <a:p>
            <a:pPr marL="529257" lvl="2" indent="-172641">
              <a:lnSpc>
                <a:spcPct val="80000"/>
              </a:lnSpc>
              <a:spcBef>
                <a:spcPts val="0"/>
              </a:spcBef>
              <a:spcAft>
                <a:spcPts val="450"/>
              </a:spcAft>
              <a:buClr>
                <a:srgbClr val="7998CA"/>
              </a:buClr>
              <a:buFont typeface="Arial" charset="0"/>
              <a:buChar char="•"/>
            </a:pPr>
            <a:endParaRPr lang="en-US" sz="1050" dirty="0" smtClean="0">
              <a:solidFill>
                <a:prstClr val="black">
                  <a:lumMod val="75000"/>
                  <a:lumOff val="25000"/>
                </a:prstClr>
              </a:solidFill>
              <a:latin typeface="+mj-lt"/>
            </a:endParaRPr>
          </a:p>
          <a:p>
            <a:pPr marL="172641" indent="-172641">
              <a:lnSpc>
                <a:spcPct val="80000"/>
              </a:lnSpc>
              <a:spcBef>
                <a:spcPts val="0"/>
              </a:spcBef>
              <a:spcAft>
                <a:spcPts val="225"/>
              </a:spcAft>
              <a:buClr>
                <a:srgbClr val="7998CA"/>
              </a:buClr>
              <a:buFont typeface="Arial" charset="0"/>
              <a:buChar char="•"/>
            </a:pPr>
            <a:endParaRPr lang="en-US" sz="1800" dirty="0">
              <a:solidFill>
                <a:prstClr val="black">
                  <a:lumMod val="75000"/>
                  <a:lumOff val="25000"/>
                </a:prstClr>
              </a:solidFill>
              <a:latin typeface="+mj-lt"/>
            </a:endParaRPr>
          </a:p>
          <a:p>
            <a:pPr marL="172641" indent="-172641">
              <a:lnSpc>
                <a:spcPct val="80000"/>
              </a:lnSpc>
              <a:spcBef>
                <a:spcPts val="0"/>
              </a:spcBef>
              <a:spcAft>
                <a:spcPts val="225"/>
              </a:spcAft>
              <a:buClr>
                <a:srgbClr val="7998CA"/>
              </a:buClr>
              <a:buFont typeface="Arial" charset="0"/>
              <a:buChar char="•"/>
            </a:pPr>
            <a:endParaRPr lang="en-US" sz="1800" dirty="0">
              <a:solidFill>
                <a:prstClr val="black">
                  <a:lumMod val="75000"/>
                  <a:lumOff val="25000"/>
                </a:prstClr>
              </a:solidFill>
              <a:latin typeface="+mj-lt"/>
            </a:endParaRPr>
          </a:p>
          <a:p>
            <a:pPr marL="172641" indent="-172641">
              <a:buClr>
                <a:srgbClr val="7998CA"/>
              </a:buClr>
              <a:buFont typeface="Arial" charset="0"/>
              <a:buChar char="•"/>
            </a:pPr>
            <a:endParaRPr lang="en-US" sz="1800" dirty="0">
              <a:solidFill>
                <a:prstClr val="black">
                  <a:lumMod val="75000"/>
                  <a:lumOff val="25000"/>
                </a:prstClr>
              </a:solidFill>
              <a:latin typeface="+mj-lt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890955" y="931987"/>
            <a:ext cx="7475806" cy="1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3820" y="1524000"/>
            <a:ext cx="3427281" cy="2286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960" y="1524000"/>
            <a:ext cx="3429000" cy="2286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960" y="1524000"/>
            <a:ext cx="3429000" cy="2286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3820" y="1524000"/>
            <a:ext cx="3427281" cy="2286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3820" y="1524000"/>
            <a:ext cx="3427281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890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000"/>
                            </p:stCondLst>
                            <p:childTnLst>
                              <p:par>
                                <p:cTn id="15" presetID="10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3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40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1000"/>
                            </p:stCondLst>
                            <p:childTnLst>
                              <p:par>
                                <p:cTn id="31" presetID="10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7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22962" y="1441939"/>
            <a:ext cx="7602025" cy="820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321757"/>
            <a:ext cx="7543800" cy="563336"/>
          </a:xfrm>
        </p:spPr>
        <p:txBody>
          <a:bodyPr vert="horz" lIns="68580" tIns="34290" rIns="68580" bIns="34290" rtlCol="0" anchor="b">
            <a:normAutofit fontScale="90000"/>
          </a:bodyPr>
          <a:lstStyle/>
          <a:p>
            <a:r>
              <a:rPr lang="en-US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Exploring New Initiatives</a:t>
            </a:r>
            <a:endParaRPr lang="en-US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987599" y="1441939"/>
            <a:ext cx="4181233" cy="1907792"/>
          </a:xfrm>
          <a:prstGeom prst="rect">
            <a:avLst/>
          </a:prstGeom>
        </p:spPr>
        <p:txBody>
          <a:bodyPr vert="horz" lIns="0" tIns="34290" rIns="0" bIns="3429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2641" lvl="2" indent="-172641">
              <a:lnSpc>
                <a:spcPct val="80000"/>
              </a:lnSpc>
              <a:spcBef>
                <a:spcPts val="0"/>
              </a:spcBef>
              <a:spcAft>
                <a:spcPts val="450"/>
              </a:spcAft>
              <a:buClr>
                <a:srgbClr val="7998CA"/>
              </a:buClr>
              <a:buSzPct val="100000"/>
              <a:buFont typeface="Arial" charset="0"/>
              <a:buChar char="•"/>
            </a:pPr>
            <a:endParaRPr lang="en-US" sz="1050" b="1" dirty="0" smtClean="0">
              <a:solidFill>
                <a:schemeClr val="tx1"/>
              </a:solidFill>
              <a:latin typeface="+mj-lt"/>
            </a:endParaRPr>
          </a:p>
          <a:p>
            <a:pPr marL="292608" lvl="1" indent="0">
              <a:lnSpc>
                <a:spcPct val="80000"/>
              </a:lnSpc>
              <a:spcBef>
                <a:spcPts val="0"/>
              </a:spcBef>
              <a:spcAft>
                <a:spcPts val="450"/>
              </a:spcAft>
              <a:buClr>
                <a:srgbClr val="7998CA"/>
              </a:buClr>
              <a:buNone/>
            </a:pPr>
            <a:r>
              <a:rPr lang="en-US" sz="1600" b="1" dirty="0" smtClean="0">
                <a:solidFill>
                  <a:schemeClr val="tx1"/>
                </a:solidFill>
                <a:latin typeface="+mj-lt"/>
              </a:rPr>
              <a:t>Big </a:t>
            </a:r>
            <a:r>
              <a:rPr lang="en-US" sz="1600" b="1" dirty="0">
                <a:solidFill>
                  <a:schemeClr val="tx1"/>
                </a:solidFill>
                <a:latin typeface="+mj-lt"/>
              </a:rPr>
              <a:t>Data Map: Assets Platform (BD-MAP)</a:t>
            </a:r>
          </a:p>
          <a:p>
            <a:pPr marL="574977" lvl="2" indent="-172641">
              <a:lnSpc>
                <a:spcPct val="80000"/>
              </a:lnSpc>
              <a:spcBef>
                <a:spcPts val="0"/>
              </a:spcBef>
              <a:spcAft>
                <a:spcPts val="450"/>
              </a:spcAft>
              <a:buClr>
                <a:srgbClr val="7998CA"/>
              </a:buClr>
              <a:buFont typeface="Arial" charset="0"/>
              <a:buChar char="•"/>
            </a:pPr>
            <a:r>
              <a:rPr lang="en-US" dirty="0" smtClean="0">
                <a:solidFill>
                  <a:schemeClr val="tx1"/>
                </a:solidFill>
                <a:latin typeface="+mj-lt"/>
              </a:rPr>
              <a:t>Big Data Resources</a:t>
            </a:r>
            <a:endParaRPr lang="en-US" dirty="0">
              <a:solidFill>
                <a:schemeClr val="tx1"/>
              </a:solidFill>
              <a:latin typeface="+mj-lt"/>
            </a:endParaRPr>
          </a:p>
          <a:p>
            <a:pPr marL="574977" lvl="2" indent="-172641">
              <a:lnSpc>
                <a:spcPct val="80000"/>
              </a:lnSpc>
              <a:spcBef>
                <a:spcPts val="0"/>
              </a:spcBef>
              <a:spcAft>
                <a:spcPts val="450"/>
              </a:spcAft>
              <a:buClr>
                <a:srgbClr val="7998CA"/>
              </a:buClr>
              <a:buFont typeface="Arial" charset="0"/>
              <a:buChar char="•"/>
            </a:pPr>
            <a:r>
              <a:rPr lang="en-US" dirty="0" err="1">
                <a:solidFill>
                  <a:schemeClr val="tx1"/>
                </a:solidFill>
                <a:latin typeface="+mj-lt"/>
              </a:rPr>
              <a:t>Hypothes.is</a:t>
            </a:r>
            <a:r>
              <a:rPr lang="en-US" dirty="0">
                <a:solidFill>
                  <a:schemeClr val="tx1"/>
                </a:solidFill>
                <a:latin typeface="+mj-lt"/>
              </a:rPr>
              <a:t>; Pitt Super Computing Center; </a:t>
            </a:r>
            <a:r>
              <a:rPr lang="en-US" dirty="0" smtClean="0">
                <a:solidFill>
                  <a:schemeClr val="tx1"/>
                </a:solidFill>
                <a:latin typeface="+mj-lt"/>
              </a:rPr>
              <a:t>and XSEDE</a:t>
            </a:r>
          </a:p>
          <a:p>
            <a:pPr marL="574977" lvl="2" indent="-172641">
              <a:lnSpc>
                <a:spcPct val="80000"/>
              </a:lnSpc>
              <a:spcBef>
                <a:spcPts val="0"/>
              </a:spcBef>
              <a:spcAft>
                <a:spcPts val="450"/>
              </a:spcAft>
              <a:buClr>
                <a:srgbClr val="7998CA"/>
              </a:buClr>
              <a:buFont typeface="Arial" charset="0"/>
              <a:buChar char="•"/>
            </a:pPr>
            <a:endParaRPr lang="en-US" dirty="0" smtClean="0">
              <a:solidFill>
                <a:schemeClr val="tx1"/>
              </a:solidFill>
              <a:latin typeface="+mj-lt"/>
            </a:endParaRPr>
          </a:p>
          <a:p>
            <a:pPr marL="574977" lvl="2" indent="-172641">
              <a:lnSpc>
                <a:spcPct val="80000"/>
              </a:lnSpc>
              <a:spcBef>
                <a:spcPts val="0"/>
              </a:spcBef>
              <a:spcAft>
                <a:spcPts val="450"/>
              </a:spcAft>
              <a:buClr>
                <a:srgbClr val="7998CA"/>
              </a:buClr>
              <a:buFont typeface="Arial" charset="0"/>
              <a:buChar char="•"/>
            </a:pPr>
            <a:endParaRPr lang="en-US" dirty="0" smtClean="0">
              <a:solidFill>
                <a:schemeClr val="tx1"/>
              </a:solidFill>
              <a:latin typeface="+mj-lt"/>
            </a:endParaRPr>
          </a:p>
          <a:p>
            <a:pPr marL="219456" lvl="1" indent="0">
              <a:lnSpc>
                <a:spcPct val="80000"/>
              </a:lnSpc>
              <a:spcBef>
                <a:spcPts val="0"/>
              </a:spcBef>
              <a:spcAft>
                <a:spcPts val="450"/>
              </a:spcAft>
              <a:buClr>
                <a:srgbClr val="7998CA"/>
              </a:buClr>
              <a:buNone/>
            </a:pPr>
            <a:r>
              <a:rPr lang="en-US" sz="1600" b="1" dirty="0" smtClean="0">
                <a:solidFill>
                  <a:schemeClr val="tx1"/>
                </a:solidFill>
                <a:latin typeface="+mj-lt"/>
              </a:rPr>
              <a:t>Cross Sector Consortia</a:t>
            </a:r>
          </a:p>
          <a:p>
            <a:pPr marL="392097" lvl="1" indent="-172641">
              <a:lnSpc>
                <a:spcPct val="80000"/>
              </a:lnSpc>
              <a:spcBef>
                <a:spcPts val="0"/>
              </a:spcBef>
              <a:spcAft>
                <a:spcPts val="450"/>
              </a:spcAft>
              <a:buClr>
                <a:srgbClr val="7998CA"/>
              </a:buClr>
              <a:buFont typeface="Arial" charset="0"/>
              <a:buChar char="•"/>
            </a:pPr>
            <a:endParaRPr lang="en-US" sz="1600" b="1" dirty="0">
              <a:solidFill>
                <a:schemeClr val="tx1"/>
              </a:solidFill>
              <a:latin typeface="+mj-lt"/>
            </a:endParaRPr>
          </a:p>
          <a:p>
            <a:pPr marL="172641" indent="-172641">
              <a:lnSpc>
                <a:spcPct val="80000"/>
              </a:lnSpc>
              <a:spcBef>
                <a:spcPts val="0"/>
              </a:spcBef>
              <a:spcAft>
                <a:spcPts val="225"/>
              </a:spcAft>
              <a:buClr>
                <a:srgbClr val="7998CA"/>
              </a:buClr>
              <a:buFont typeface="Arial" charset="0"/>
              <a:buChar char="•"/>
            </a:pPr>
            <a:endParaRPr lang="en-US" sz="1800" dirty="0">
              <a:solidFill>
                <a:schemeClr val="tx1"/>
              </a:solidFill>
              <a:latin typeface="+mj-lt"/>
            </a:endParaRPr>
          </a:p>
          <a:p>
            <a:pPr marL="172641" indent="-172641">
              <a:lnSpc>
                <a:spcPct val="80000"/>
              </a:lnSpc>
              <a:spcBef>
                <a:spcPts val="0"/>
              </a:spcBef>
              <a:spcAft>
                <a:spcPts val="225"/>
              </a:spcAft>
              <a:buClr>
                <a:srgbClr val="7998CA"/>
              </a:buClr>
              <a:buFont typeface="Arial" charset="0"/>
              <a:buChar char="•"/>
            </a:pPr>
            <a:endParaRPr lang="en-US" sz="1800" dirty="0">
              <a:solidFill>
                <a:schemeClr val="tx1"/>
              </a:solidFill>
              <a:latin typeface="+mj-lt"/>
            </a:endParaRPr>
          </a:p>
          <a:p>
            <a:pPr marL="172641" indent="-172641">
              <a:buClr>
                <a:srgbClr val="7998CA"/>
              </a:buClr>
              <a:buFont typeface="Arial" charset="0"/>
              <a:buChar char="•"/>
            </a:pPr>
            <a:endParaRPr lang="en-US" sz="1800" dirty="0">
              <a:solidFill>
                <a:schemeClr val="tx1"/>
              </a:solidFill>
              <a:latin typeface="+mj-lt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890955" y="931987"/>
            <a:ext cx="7475806" cy="1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6844" y="2660506"/>
            <a:ext cx="2549675" cy="1688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5468" y="1116274"/>
            <a:ext cx="2497098" cy="1797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436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39755" y="1371600"/>
            <a:ext cx="7567127" cy="1866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Shape 142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4975" y="2322536"/>
            <a:ext cx="885600" cy="47820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Shape 143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78275" y="1583412"/>
            <a:ext cx="1516700" cy="593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Shape 144"/>
          <p:cNvPicPr preferRelativeResize="0"/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875" y="2235437"/>
            <a:ext cx="2572390" cy="354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Shape 145"/>
          <p:cNvPicPr preferRelativeResize="0"/>
          <p:nvPr/>
        </p:nvPicPr>
        <p:blipFill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2395" y="1006445"/>
            <a:ext cx="970174" cy="46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Shape 146"/>
          <p:cNvPicPr preferRelativeResize="0"/>
          <p:nvPr/>
        </p:nvPicPr>
        <p:blipFill rotWithShape="1"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35100" y="2163062"/>
            <a:ext cx="1302725" cy="548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Shape 147"/>
          <p:cNvPicPr preferRelativeResize="0"/>
          <p:nvPr/>
        </p:nvPicPr>
        <p:blipFill rotWithShape="1">
          <a:blip r:embed="rId8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64025" y="1045837"/>
            <a:ext cx="1302715" cy="523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Shape 148"/>
          <p:cNvPicPr preferRelativeResize="0"/>
          <p:nvPr/>
        </p:nvPicPr>
        <p:blipFill>
          <a:blip r:embed="rId9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0573" y="2247811"/>
            <a:ext cx="970175" cy="571507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Shape 149"/>
          <p:cNvPicPr preferRelativeResize="0"/>
          <p:nvPr/>
        </p:nvPicPr>
        <p:blipFill rotWithShape="1">
          <a:blip r:embed="rId10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70325" y="1006437"/>
            <a:ext cx="1718499" cy="49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Shape 150"/>
          <p:cNvPicPr preferRelativeResize="0"/>
          <p:nvPr/>
        </p:nvPicPr>
        <p:blipFill>
          <a:blip r:embed="rId11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7771" y="1006462"/>
            <a:ext cx="602675" cy="60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Shape 151"/>
          <p:cNvPicPr preferRelativeResize="0"/>
          <p:nvPr/>
        </p:nvPicPr>
        <p:blipFill>
          <a:blip r:embed="rId1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5724" y="2246237"/>
            <a:ext cx="1148525" cy="38245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Shape 152"/>
          <p:cNvPicPr preferRelativeResize="0"/>
          <p:nvPr/>
        </p:nvPicPr>
        <p:blipFill>
          <a:blip r:embed="rId1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3562" y="1006450"/>
            <a:ext cx="670950" cy="5578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Shape 153"/>
          <p:cNvPicPr preferRelativeResize="0"/>
          <p:nvPr/>
        </p:nvPicPr>
        <p:blipFill>
          <a:blip r:embed="rId1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048" y="1064262"/>
            <a:ext cx="885600" cy="354244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Shape 154"/>
          <p:cNvPicPr preferRelativeResize="0"/>
          <p:nvPr/>
        </p:nvPicPr>
        <p:blipFill>
          <a:blip r:embed="rId1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1890" y="1067550"/>
            <a:ext cx="1198399" cy="273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Shape 155"/>
          <p:cNvPicPr preferRelativeResize="0"/>
          <p:nvPr/>
        </p:nvPicPr>
        <p:blipFill>
          <a:blip r:embed="rId1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6674" y="1683575"/>
            <a:ext cx="1430576" cy="446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Shape 156"/>
          <p:cNvPicPr preferRelativeResize="0"/>
          <p:nvPr/>
        </p:nvPicPr>
        <p:blipFill>
          <a:blip r:embed="rId1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7350" y="1679325"/>
            <a:ext cx="1848825" cy="446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Shape 157"/>
          <p:cNvPicPr preferRelativeResize="0"/>
          <p:nvPr/>
        </p:nvPicPr>
        <p:blipFill>
          <a:blip r:embed="rId18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25" y="1550775"/>
            <a:ext cx="1430575" cy="480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Shape 158"/>
          <p:cNvPicPr preferRelativeResize="0"/>
          <p:nvPr/>
        </p:nvPicPr>
        <p:blipFill>
          <a:blip r:embed="rId19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8287" y="1643375"/>
            <a:ext cx="1198400" cy="58921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9" name="Shape 160"/>
          <p:cNvCxnSpPr/>
          <p:nvPr/>
        </p:nvCxnSpPr>
        <p:spPr>
          <a:xfrm>
            <a:off x="880804" y="931987"/>
            <a:ext cx="74757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60" name="Shape 161"/>
          <p:cNvPicPr preferRelativeResize="0"/>
          <p:nvPr/>
        </p:nvPicPr>
        <p:blipFill>
          <a:blip r:embed="rId20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275" y="2793650"/>
            <a:ext cx="773199" cy="81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Shape 162"/>
          <p:cNvPicPr preferRelativeResize="0"/>
          <p:nvPr/>
        </p:nvPicPr>
        <p:blipFill rotWithShape="1">
          <a:blip r:embed="rId21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9675" y="2734412"/>
            <a:ext cx="1638076" cy="4117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Shape 163"/>
          <p:cNvPicPr preferRelativeResize="0"/>
          <p:nvPr/>
        </p:nvPicPr>
        <p:blipFill rotWithShape="1">
          <a:blip r:embed="rId2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50912" y="2740501"/>
            <a:ext cx="1430574" cy="516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Shape 164"/>
          <p:cNvPicPr preferRelativeResize="0"/>
          <p:nvPr/>
        </p:nvPicPr>
        <p:blipFill>
          <a:blip r:embed="rId2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8912" y="2745048"/>
            <a:ext cx="670950" cy="644114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Shape 165"/>
          <p:cNvPicPr preferRelativeResize="0"/>
          <p:nvPr/>
        </p:nvPicPr>
        <p:blipFill>
          <a:blip r:embed="rId2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8275" y="2890677"/>
            <a:ext cx="1718500" cy="508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Shape 166"/>
          <p:cNvPicPr preferRelativeResize="0"/>
          <p:nvPr/>
        </p:nvPicPr>
        <p:blipFill>
          <a:blip r:embed="rId2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0262" y="4265724"/>
            <a:ext cx="1082525" cy="380496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Shape 167"/>
          <p:cNvPicPr preferRelativeResize="0"/>
          <p:nvPr/>
        </p:nvPicPr>
        <p:blipFill rotWithShape="1">
          <a:blip r:embed="rId2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9674" y="3280087"/>
            <a:ext cx="2221749" cy="38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Shape 168"/>
          <p:cNvPicPr preferRelativeResize="0"/>
          <p:nvPr/>
        </p:nvPicPr>
        <p:blipFill>
          <a:blip r:embed="rId2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9349" y="3470400"/>
            <a:ext cx="885600" cy="451666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Shape 169"/>
          <p:cNvPicPr preferRelativeResize="0"/>
          <p:nvPr/>
        </p:nvPicPr>
        <p:blipFill>
          <a:blip r:embed="rId28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2900" y="2305888"/>
            <a:ext cx="602675" cy="558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Shape 170"/>
          <p:cNvPicPr preferRelativeResize="0"/>
          <p:nvPr/>
        </p:nvPicPr>
        <p:blipFill>
          <a:blip r:embed="rId29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1850" y="3290900"/>
            <a:ext cx="670950" cy="670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Shape 171"/>
          <p:cNvPicPr preferRelativeResize="0"/>
          <p:nvPr/>
        </p:nvPicPr>
        <p:blipFill>
          <a:blip r:embed="rId30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875" y="3861850"/>
            <a:ext cx="773200" cy="77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Shape 172"/>
          <p:cNvPicPr preferRelativeResize="0"/>
          <p:nvPr/>
        </p:nvPicPr>
        <p:blipFill>
          <a:blip r:embed="rId31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0900" y="3683324"/>
            <a:ext cx="1082524" cy="511656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Shape 173"/>
          <p:cNvPicPr preferRelativeResize="0"/>
          <p:nvPr/>
        </p:nvPicPr>
        <p:blipFill rotWithShape="1">
          <a:blip r:embed="rId3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0622" y="4135125"/>
            <a:ext cx="1430578" cy="273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Shape 174"/>
          <p:cNvPicPr preferRelativeResize="0"/>
          <p:nvPr/>
        </p:nvPicPr>
        <p:blipFill>
          <a:blip r:embed="rId3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3722" y="3389173"/>
            <a:ext cx="885599" cy="805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Shape 175"/>
          <p:cNvPicPr preferRelativeResize="0"/>
          <p:nvPr/>
        </p:nvPicPr>
        <p:blipFill>
          <a:blip r:embed="rId3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0889" y="4333599"/>
            <a:ext cx="1929400" cy="273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Shape 176"/>
          <p:cNvPicPr preferRelativeResize="0"/>
          <p:nvPr/>
        </p:nvPicPr>
        <p:blipFill>
          <a:blip r:embed="rId3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1924" y="3109349"/>
            <a:ext cx="885600" cy="683318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Shape 177"/>
          <p:cNvPicPr preferRelativeResize="0"/>
          <p:nvPr/>
        </p:nvPicPr>
        <p:blipFill>
          <a:blip r:embed="rId3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1850" y="3957376"/>
            <a:ext cx="1148525" cy="571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Shape 178"/>
          <p:cNvPicPr preferRelativeResize="0"/>
          <p:nvPr/>
        </p:nvPicPr>
        <p:blipFill rotWithShape="1">
          <a:blip r:embed="rId3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51360" y="3577560"/>
            <a:ext cx="1430574" cy="273982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Shape 179"/>
          <p:cNvPicPr preferRelativeResize="0"/>
          <p:nvPr/>
        </p:nvPicPr>
        <p:blipFill rotWithShape="1">
          <a:blip r:embed="rId38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10400" y="3929892"/>
            <a:ext cx="970175" cy="562932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Shape 185"/>
          <p:cNvSpPr txBox="1">
            <a:spLocks/>
          </p:cNvSpPr>
          <p:nvPr/>
        </p:nvSpPr>
        <p:spPr>
          <a:xfrm>
            <a:off x="508125" y="254852"/>
            <a:ext cx="7543800" cy="602700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Font typeface="Calibri"/>
              <a:buNone/>
              <a:defRPr sz="4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pPr>
              <a:buSzPct val="25000"/>
            </a:pPr>
            <a:r>
              <a:rPr lang="en-US" sz="4300" spc="-5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Cross-Sector </a:t>
            </a:r>
            <a:r>
              <a:rPr lang="en-US" sz="4300" spc="-5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Outreach</a:t>
            </a:r>
          </a:p>
        </p:txBody>
      </p:sp>
    </p:spTree>
    <p:extLst>
      <p:ext uri="{BB962C8B-B14F-4D97-AF65-F5344CB8AC3E}">
        <p14:creationId xmlns:p14="http://schemas.microsoft.com/office/powerpoint/2010/main" val="110658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39201</TotalTime>
  <Words>722</Words>
  <Application>Microsoft Macintosh PowerPoint</Application>
  <PresentationFormat>On-screen Show (16:9)</PresentationFormat>
  <Paragraphs>170</Paragraphs>
  <Slides>28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28</vt:i4>
      </vt:variant>
    </vt:vector>
  </HeadingPairs>
  <TitlesOfParts>
    <vt:vector size="39" baseType="lpstr">
      <vt:lpstr>Arial Narrow</vt:lpstr>
      <vt:lpstr>Calibri</vt:lpstr>
      <vt:lpstr>Calibri Light</vt:lpstr>
      <vt:lpstr>Lucida Grande</vt:lpstr>
      <vt:lpstr>Mangal</vt:lpstr>
      <vt:lpstr>Wingdings</vt:lpstr>
      <vt:lpstr>Arial</vt:lpstr>
      <vt:lpstr>Retrospect</vt:lpstr>
      <vt:lpstr>Tema de Office</vt:lpstr>
      <vt:lpstr>Office Theme</vt:lpstr>
      <vt:lpstr>1_Tema de Office</vt:lpstr>
      <vt:lpstr>PowerPoint Presentation</vt:lpstr>
      <vt:lpstr>NE Regional Big Data Innovation Hub </vt:lpstr>
      <vt:lpstr>Not Just About Technology</vt:lpstr>
      <vt:lpstr>Year 1 - By the Numbers</vt:lpstr>
      <vt:lpstr>Year 1 - By the Numbers</vt:lpstr>
      <vt:lpstr>Events</vt:lpstr>
      <vt:lpstr>Pounding the Pavement</vt:lpstr>
      <vt:lpstr>Exploring New Initiatives</vt:lpstr>
      <vt:lpstr>PowerPoint Presentation</vt:lpstr>
      <vt:lpstr>PowerPoint Presentation</vt:lpstr>
      <vt:lpstr>PowerPoint Presentation</vt:lpstr>
      <vt:lpstr>PowerPoint Presentation</vt:lpstr>
      <vt:lpstr>Cross-Hubs Coordination</vt:lpstr>
      <vt:lpstr>Funding / In-Kind</vt:lpstr>
      <vt:lpstr>Spoke Awards</vt:lpstr>
      <vt:lpstr>PowerPoint Presentation</vt:lpstr>
      <vt:lpstr>PowerPoint Presentation</vt:lpstr>
      <vt:lpstr>PowerPoint Presentation</vt:lpstr>
      <vt:lpstr>PowerPoint Presentation</vt:lpstr>
      <vt:lpstr>What’s Next?</vt:lpstr>
      <vt:lpstr>Spokes &amp; Rings</vt:lpstr>
      <vt:lpstr>Next Steps &amp; New Directions</vt:lpstr>
      <vt:lpstr>Executive Education Pilot</vt:lpstr>
      <vt:lpstr>Community Engagement</vt:lpstr>
      <vt:lpstr>PowerPoint Presentation</vt:lpstr>
      <vt:lpstr>Call to Action</vt:lpstr>
      <vt:lpstr>Sponsors</vt:lpstr>
      <vt:lpstr>For More Information</vt:lpstr>
    </vt:vector>
  </TitlesOfParts>
  <Manager/>
  <Company/>
  <LinksUpToDate>false</LinksUpToDate>
  <SharedDoc>false</SharedDoc>
  <HyperlinkBase/>
  <HyperlinksChanged>false</HyperlinksChanged>
  <AppVersion>15.0031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Northeast  Big data hub</dc:title>
  <dc:subject/>
  <dc:creator>Katie Naum</dc:creator>
  <cp:keywords/>
  <dc:description/>
  <cp:lastModifiedBy>Rene Baston</cp:lastModifiedBy>
  <cp:revision>245</cp:revision>
  <cp:lastPrinted>2017-02-20T18:29:53Z</cp:lastPrinted>
  <dcterms:created xsi:type="dcterms:W3CDTF">2016-03-29T13:31:28Z</dcterms:created>
  <dcterms:modified xsi:type="dcterms:W3CDTF">2017-02-25T03:08:54Z</dcterms:modified>
  <cp:category/>
</cp:coreProperties>
</file>