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4"/>
  </p:notesMasterIdLst>
  <p:sldIdLst>
    <p:sldId id="279" r:id="rId2"/>
    <p:sldId id="280" r:id="rId3"/>
    <p:sldId id="257" r:id="rId4"/>
    <p:sldId id="300" r:id="rId5"/>
    <p:sldId id="301" r:id="rId6"/>
    <p:sldId id="302" r:id="rId7"/>
    <p:sldId id="303" r:id="rId8"/>
    <p:sldId id="304" r:id="rId9"/>
    <p:sldId id="307" r:id="rId10"/>
    <p:sldId id="309" r:id="rId11"/>
    <p:sldId id="308" r:id="rId12"/>
    <p:sldId id="28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8" autoAdjust="0"/>
    <p:restoredTop sz="96559" autoAdjust="0"/>
  </p:normalViewPr>
  <p:slideViewPr>
    <p:cSldViewPr snapToGrid="0" snapToObjects="1">
      <p:cViewPr varScale="1">
        <p:scale>
          <a:sx n="87" d="100"/>
          <a:sy n="87" d="100"/>
        </p:scale>
        <p:origin x="-728" y="-96"/>
      </p:cViewPr>
      <p:guideLst>
        <p:guide orient="horz" pos="2160"/>
        <p:guide pos="2880"/>
      </p:guideLst>
    </p:cSldViewPr>
  </p:slideViewPr>
  <p:outlineViewPr>
    <p:cViewPr>
      <p:scale>
        <a:sx n="33" d="100"/>
        <a:sy n="33" d="100"/>
      </p:scale>
      <p:origin x="0" y="59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896" y="-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AFE98-B813-2243-87DF-3B3D4BED8E7E}" type="datetimeFigureOut">
              <a:rPr lang="en-US" smtClean="0"/>
              <a:pPr/>
              <a:t>2/21/17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8AA83-6139-024B-B727-26EADAF30228}" type="slidenum">
              <a:rPr lang="en-US" smtClean="0"/>
              <a:pPr/>
              <a:t>‹#›</a:t>
            </a:fld>
            <a:endParaRPr lang="en-US"/>
          </a:p>
        </p:txBody>
      </p:sp>
    </p:spTree>
    <p:extLst>
      <p:ext uri="{BB962C8B-B14F-4D97-AF65-F5344CB8AC3E}">
        <p14:creationId xmlns:p14="http://schemas.microsoft.com/office/powerpoint/2010/main" val="4252311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8AA83-6139-024B-B727-26EADAF302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Tx/>
              <a:buNone/>
            </a:pPr>
            <a:r>
              <a:rPr lang="en-US" sz="1200" kern="1200" baseline="0" dirty="0" smtClean="0">
                <a:solidFill>
                  <a:schemeClr val="tx1"/>
                </a:solidFill>
                <a:latin typeface="+mn-lt"/>
                <a:ea typeface="+mn-ea"/>
                <a:cs typeface="+mn-cs"/>
              </a:rPr>
              <a:t>We also held possibly the first public festival for big data in 2015</a:t>
            </a:r>
          </a:p>
        </p:txBody>
      </p:sp>
      <p:sp>
        <p:nvSpPr>
          <p:cNvPr id="4" name="Slide Number Placeholder 3"/>
          <p:cNvSpPr>
            <a:spLocks noGrp="1"/>
          </p:cNvSpPr>
          <p:nvPr>
            <p:ph type="sldNum" sz="quarter" idx="10"/>
          </p:nvPr>
        </p:nvSpPr>
        <p:spPr/>
        <p:txBody>
          <a:bodyPr/>
          <a:lstStyle/>
          <a:p>
            <a:fld id="{0328AA83-6139-024B-B727-26EADAF3022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baseline="0" dirty="0" smtClean="0">
                <a:solidFill>
                  <a:schemeClr val="tx1"/>
                </a:solidFill>
                <a:latin typeface="+mn-lt"/>
                <a:ea typeface="+mn-ea"/>
                <a:cs typeface="+mn-cs"/>
              </a:rPr>
              <a:t>Finally, I would like to acknowledge support for this project under the National Science Foundation Computer &amp; Information Science &amp; Engineering research area Division for </a:t>
            </a:r>
            <a:r>
              <a:rPr lang="en-US" sz="1200" kern="1200" dirty="0" smtClean="0">
                <a:solidFill>
                  <a:schemeClr val="tx1"/>
                </a:solidFill>
                <a:latin typeface="+mn-lt"/>
                <a:ea typeface="+mn-ea"/>
                <a:cs typeface="+mn-cs"/>
              </a:rPr>
              <a:t>Information and Intelligent Systems</a:t>
            </a:r>
            <a:r>
              <a:rPr lang="en-US" sz="1200" kern="1200" baseline="0" dirty="0" smtClean="0">
                <a:solidFill>
                  <a:schemeClr val="tx1"/>
                </a:solidFill>
                <a:latin typeface="+mn-lt"/>
                <a:ea typeface="+mn-ea"/>
                <a:cs typeface="+mn-cs"/>
              </a:rPr>
              <a:t> and additional support from the Hub. </a:t>
            </a:r>
          </a:p>
        </p:txBody>
      </p:sp>
      <p:sp>
        <p:nvSpPr>
          <p:cNvPr id="4" name="Slide Number Placeholder 3"/>
          <p:cNvSpPr>
            <a:spLocks noGrp="1"/>
          </p:cNvSpPr>
          <p:nvPr>
            <p:ph type="sldNum" sz="quarter" idx="10"/>
          </p:nvPr>
        </p:nvSpPr>
        <p:spPr/>
        <p:txBody>
          <a:bodyPr/>
          <a:lstStyle/>
          <a:p>
            <a:fld id="{0328AA83-6139-024B-B727-26EADAF3022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D3E9EF6-DB9C-9641-B158-AAA3B30E5D3D}" type="slidenum">
              <a:rPr lang="en-US"/>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911711F-9EF3-1142-88C3-2E711F78D338}"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baseline="0" dirty="0" smtClean="0"/>
              <a:t>So I’m here from the New York Hall of Science to talk about Big Data Literacy and how we are hoping to address the need to bridge the gap between data-driven science and technology practice and the public understanding of big data and big science.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First I’d like to provide a little context for this need. As all of you are aware, we live in an age in which traditional science, in fact virtually every sector, indeed every aspect of human culture is flooded with data. Believe it or not, this transformation was preceded by a period in which the future of science was in doubt. </a:t>
            </a:r>
            <a:r>
              <a:rPr lang="en-US" sz="1200" kern="1200" dirty="0" smtClean="0">
                <a:solidFill>
                  <a:schemeClr val="tx1"/>
                </a:solidFill>
                <a:latin typeface="+mn-lt"/>
                <a:ea typeface="+mn-ea"/>
                <a:cs typeface="+mn-cs"/>
              </a:rPr>
              <a:t>At the 6</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International Congress on the History of Science, Derek </a:t>
            </a:r>
            <a:r>
              <a:rPr lang="en-US" sz="1200" kern="1200" dirty="0" err="1" smtClean="0">
                <a:solidFill>
                  <a:schemeClr val="tx1"/>
                </a:solidFill>
                <a:latin typeface="+mn-lt"/>
                <a:ea typeface="+mn-ea"/>
                <a:cs typeface="+mn-cs"/>
              </a:rPr>
              <a:t>DeSolla</a:t>
            </a:r>
            <a:r>
              <a:rPr lang="en-US" sz="1200" kern="1200" dirty="0" smtClean="0">
                <a:solidFill>
                  <a:schemeClr val="tx1"/>
                </a:solidFill>
                <a:latin typeface="+mn-lt"/>
                <a:ea typeface="+mn-ea"/>
                <a:cs typeface="+mn-cs"/>
              </a:rPr>
              <a:t> Price predicted the exponential growth of science would make research become so complex and costly, we would soon exhaust our ability to support science as an enterprise. That was in 1950</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28AA83-6139-024B-B727-26EADAF3022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by the turn of the millennium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our ability to acquire process and store data accelerated rapidly,</a:t>
            </a:r>
            <a:r>
              <a:rPr lang="en-US" sz="1200" kern="1200" baseline="0" dirty="0" smtClean="0">
                <a:solidFill>
                  <a:schemeClr val="tx1"/>
                </a:solidFill>
                <a:latin typeface="+mn-lt"/>
                <a:ea typeface="+mn-ea"/>
                <a:cs typeface="+mn-cs"/>
              </a:rPr>
              <a:t> l</a:t>
            </a:r>
            <a:r>
              <a:rPr lang="en-US" sz="1200" kern="1200" dirty="0" smtClean="0">
                <a:solidFill>
                  <a:schemeClr val="tx1"/>
                </a:solidFill>
                <a:latin typeface="+mn-lt"/>
                <a:ea typeface="+mn-ea"/>
                <a:cs typeface="+mn-cs"/>
              </a:rPr>
              <a:t>argely due to advances</a:t>
            </a:r>
            <a:r>
              <a:rPr lang="en-US" sz="1200" kern="1200" baseline="0" dirty="0" smtClean="0">
                <a:solidFill>
                  <a:schemeClr val="tx1"/>
                </a:solidFill>
                <a:latin typeface="+mn-lt"/>
                <a:ea typeface="+mn-ea"/>
                <a:cs typeface="+mn-cs"/>
              </a:rPr>
              <a:t> in computer power and cheap and automated data capture systems for everything from DNA sequencing to remote sensing</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We </a:t>
            </a:r>
            <a:r>
              <a:rPr lang="en-US" sz="1200" kern="1200" dirty="0" smtClean="0">
                <a:solidFill>
                  <a:schemeClr val="tx1"/>
                </a:solidFill>
                <a:latin typeface="+mn-lt"/>
                <a:ea typeface="+mn-ea"/>
                <a:cs typeface="+mn-cs"/>
              </a:rPr>
              <a:t>are now gathering data at such a fantastic rate that we are drowning in it. </a:t>
            </a:r>
            <a:r>
              <a:rPr lang="en-US" sz="1200" kern="1200" baseline="0" dirty="0" smtClean="0">
                <a:solidFill>
                  <a:schemeClr val="tx1"/>
                </a:solidFill>
                <a:latin typeface="+mn-lt"/>
                <a:ea typeface="+mn-ea"/>
                <a:cs typeface="+mn-cs"/>
              </a:rPr>
              <a:t>S</a:t>
            </a:r>
            <a:r>
              <a:rPr lang="en-US" sz="1200" kern="1200" dirty="0" smtClean="0">
                <a:solidFill>
                  <a:schemeClr val="tx1"/>
                </a:solidFill>
                <a:latin typeface="+mn-lt"/>
                <a:ea typeface="+mn-ea"/>
                <a:cs typeface="+mn-cs"/>
              </a:rPr>
              <a:t>cience and engineering have </a:t>
            </a:r>
            <a:r>
              <a:rPr lang="en-US" sz="1200" kern="1200" baseline="0" dirty="0" smtClean="0">
                <a:solidFill>
                  <a:schemeClr val="tx1"/>
                </a:solidFill>
                <a:latin typeface="+mn-lt"/>
                <a:ea typeface="+mn-ea"/>
                <a:cs typeface="+mn-cs"/>
              </a:rPr>
              <a:t>been transformed and we are replacing Kuhn’s law about scientific paradigmatic shifts taking a generation with a kind of “Moore’s law for data-driven science,” an exponential growth in what Jim Gray called the 4th Paradigm of Science. In an era in which c</a:t>
            </a:r>
            <a:r>
              <a:rPr lang="en-US" sz="1200" kern="1200" dirty="0" smtClean="0">
                <a:solidFill>
                  <a:schemeClr val="tx1"/>
                </a:solidFill>
                <a:latin typeface="+mn-lt"/>
                <a:ea typeface="+mn-ea"/>
                <a:cs typeface="+mn-cs"/>
              </a:rPr>
              <a:t>omputer users world-wide generate enough digital data every 15 minutes to fill the U.S. Library of Congress,</a:t>
            </a:r>
            <a:r>
              <a:rPr lang="en-US" sz="1200" kern="1200" baseline="0" dirty="0" smtClean="0">
                <a:solidFill>
                  <a:schemeClr val="tx1"/>
                </a:solidFill>
                <a:latin typeface="+mn-lt"/>
                <a:ea typeface="+mn-ea"/>
                <a:cs typeface="+mn-cs"/>
              </a:rPr>
              <a:t> our ability to gather data has vastly outstripped our ability to analyze it all. </a:t>
            </a:r>
          </a:p>
        </p:txBody>
      </p:sp>
      <p:sp>
        <p:nvSpPr>
          <p:cNvPr id="4" name="Slide Number Placeholder 3"/>
          <p:cNvSpPr>
            <a:spLocks noGrp="1"/>
          </p:cNvSpPr>
          <p:nvPr>
            <p:ph type="sldNum" sz="quarter" idx="10"/>
          </p:nvPr>
        </p:nvSpPr>
        <p:spPr/>
        <p:txBody>
          <a:bodyPr/>
          <a:lstStyle/>
          <a:p>
            <a:fld id="{0328AA83-6139-024B-B727-26EADAF3022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baseline="0" dirty="0" smtClean="0">
                <a:solidFill>
                  <a:schemeClr val="tx1"/>
                </a:solidFill>
                <a:latin typeface="+mn-lt"/>
                <a:ea typeface="+mn-ea"/>
                <a:cs typeface="+mn-cs"/>
              </a:rPr>
              <a:t>And the science and technology community are in a great hurry to catch up with machine learning, optimization, crowdsourcing, Map/Reduce. AI and neural computing, and new (or old depending on how you look at it) statistical techniques like TDA. And the rest of human civilization is largely just along for the ride, or more accurately, left in the dust. Its kind of like being in a space race against ourselves. </a:t>
            </a:r>
          </a:p>
          <a:p>
            <a:pPr>
              <a:lnSpc>
                <a:spcPts val="1800"/>
              </a:lnSpc>
              <a:spcBef>
                <a:spcPts val="1600"/>
              </a:spcBef>
              <a:buSzPct val="90000"/>
            </a:pPr>
            <a:endParaRPr lang="en-US" sz="1200" baseline="0" dirty="0" smtClean="0">
              <a:solidFill>
                <a:srgbClr val="221E1F"/>
              </a:solidFill>
            </a:endParaRPr>
          </a:p>
          <a:p>
            <a:pPr marL="0" marR="0" indent="0" algn="l" defTabSz="457200" rtl="0" eaLnBrk="1" fontAlgn="auto" latinLnBrk="0" hangingPunct="1">
              <a:lnSpc>
                <a:spcPts val="1800"/>
              </a:lnSpc>
              <a:spcBef>
                <a:spcPts val="1600"/>
              </a:spcBef>
              <a:spcAft>
                <a:spcPts val="0"/>
              </a:spcAft>
              <a:buClrTx/>
              <a:buSzPct val="90000"/>
              <a:buFontTx/>
              <a:buNone/>
              <a:tabLst/>
              <a:defRPr/>
            </a:pPr>
            <a:r>
              <a:rPr lang="en-US" baseline="0" dirty="0" smtClean="0"/>
              <a:t>And the kinds of skills demanded by everything from startups to Fortune 500 companies, to research labs have dramatically shifted away from a focus on individual compartmentalized skills in hierarchies; to nimble, highly creative, collaborative, interdisciplinary and analytical skills. The kinds of questions we ask of ourselves, the degree of complexity of nature at all scales, and the complexity of the problems policymakers, industry and citizens are called upon to solve are increasingly interdisciplinary, complex and data-driven. The routine, manual, and repetitive tasks are either completely automated, or no longer relevant.  </a:t>
            </a:r>
          </a:p>
          <a:p>
            <a:pPr marL="0" marR="0" indent="0" algn="l" defTabSz="457200" rtl="0" eaLnBrk="1" fontAlgn="auto" latinLnBrk="0" hangingPunct="1">
              <a:lnSpc>
                <a:spcPts val="1800"/>
              </a:lnSpc>
              <a:spcBef>
                <a:spcPts val="1600"/>
              </a:spcBef>
              <a:spcAft>
                <a:spcPts val="0"/>
              </a:spcAft>
              <a:buClrTx/>
              <a:buSzPct val="90000"/>
              <a:buFontTx/>
              <a:buNone/>
              <a:tabLst/>
              <a:defRPr/>
            </a:pPr>
            <a:endParaRPr lang="en-US" dirty="0" smtClean="0"/>
          </a:p>
          <a:p>
            <a:pPr>
              <a:lnSpc>
                <a:spcPts val="1800"/>
              </a:lnSpc>
              <a:spcBef>
                <a:spcPts val="1600"/>
              </a:spcBef>
              <a:buSzPct val="90000"/>
            </a:pP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0328AA83-6139-024B-B727-26EADAF3022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But we have the opportunity to transform human knowledge along with big data to bring the public along, which is not only the most ethically responsible thing to do, it is the only way this process can continue at such a rapid pace. Without a big data knowledgeable public, policy and education sectors, we are building ourselves a house of cards that will fall or be severely hampered purely through a lack of skills and intellectual prowess. This was the impetus for us to put a stake in the ground around big data literacy and start a process to build capacity that can scale throughout all big data domains. To close the gap between all of you and everybody out there. </a:t>
            </a:r>
          </a:p>
          <a:p>
            <a:pPr lvl="0"/>
            <a:endParaRPr lang="en-US" sz="1200" kern="1200" baseline="0" dirty="0" smtClean="0">
              <a:solidFill>
                <a:schemeClr val="tx1"/>
              </a:solidFill>
              <a:latin typeface="+mn-lt"/>
              <a:ea typeface="+mn-ea"/>
              <a:cs typeface="+mn-cs"/>
            </a:endParaRPr>
          </a:p>
          <a:p>
            <a:pPr lvl="0"/>
            <a:endParaRPr lang="en-US" sz="1200" kern="1200" baseline="0" dirty="0" smtClean="0">
              <a:solidFill>
                <a:schemeClr val="tx1"/>
              </a:solidFill>
              <a:latin typeface="+mn-lt"/>
              <a:ea typeface="+mn-ea"/>
              <a:cs typeface="+mn-cs"/>
            </a:endParaRPr>
          </a:p>
          <a:p>
            <a:pPr lvl="0"/>
            <a:endParaRPr lang="en-US" sz="1200" kern="1200" baseline="0" dirty="0" smtClean="0">
              <a:solidFill>
                <a:schemeClr val="tx1"/>
              </a:solidFill>
              <a:latin typeface="+mn-lt"/>
              <a:ea typeface="+mn-ea"/>
              <a:cs typeface="+mn-cs"/>
            </a:endParaRPr>
          </a:p>
          <a:p>
            <a:pPr lvl="0"/>
            <a:endParaRPr lang="en-US" sz="1200" kern="1200" baseline="0" dirty="0" smtClean="0">
              <a:solidFill>
                <a:schemeClr val="tx1"/>
              </a:solidFill>
              <a:latin typeface="+mn-lt"/>
              <a:ea typeface="+mn-ea"/>
              <a:cs typeface="+mn-cs"/>
            </a:endParaRPr>
          </a:p>
          <a:p>
            <a:pPr lvl="0"/>
            <a:endParaRPr lang="en-US" sz="1200" kern="1200" baseline="0" dirty="0" smtClean="0">
              <a:solidFill>
                <a:schemeClr val="tx1"/>
              </a:solidFill>
              <a:latin typeface="+mn-lt"/>
              <a:ea typeface="+mn-ea"/>
              <a:cs typeface="+mn-cs"/>
            </a:endParaRPr>
          </a:p>
          <a:p>
            <a:pPr lvl="0"/>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28AA83-6139-024B-B727-26EADAF3022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baseline="0" dirty="0" smtClean="0">
                <a:solidFill>
                  <a:schemeClr val="tx1"/>
                </a:solidFill>
                <a:latin typeface="+mn-lt"/>
                <a:ea typeface="+mn-ea"/>
                <a:cs typeface="+mn-cs"/>
              </a:rPr>
              <a:t>So here is the title of our project, the goal of which is to articulate and propose a program of work to NSF that would address this gap and begin a path toward a big data literate society. It starts with getting a sense of what kinds of resources, educational programs, curricula, knowledge and needs are out there now. </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In an ideal world, we would find many amazing resources and programs that would just need to be brought together with the public in better ways. And we would already be cultivating a generation of data literate individuals who can pursue academic and work careers in big data and advance our work in ways we can currently only imagine. But indications are that there are likely inadequate resources out there that help the public understand what big data is, how it works, what the effect is on their lives and the lives of the people around them and across the globe. </a:t>
            </a:r>
          </a:p>
          <a:p>
            <a:pPr lvl="0"/>
            <a:r>
              <a:rPr lang="en-US" sz="1200" kern="1200" baseline="0" dirty="0" smtClean="0">
                <a:solidFill>
                  <a:schemeClr val="tx1"/>
                </a:solidFill>
                <a:latin typeface="+mn-lt"/>
                <a:ea typeface="+mn-ea"/>
                <a:cs typeface="+mn-cs"/>
              </a:rPr>
              <a:t>And there do not appear to be adequate academic programs to support workforce development and align the skills and competencies of our citizens with the needs of the scientific and technological workplace.  </a:t>
            </a:r>
          </a:p>
        </p:txBody>
      </p:sp>
      <p:sp>
        <p:nvSpPr>
          <p:cNvPr id="4" name="Slide Number Placeholder 3"/>
          <p:cNvSpPr>
            <a:spLocks noGrp="1"/>
          </p:cNvSpPr>
          <p:nvPr>
            <p:ph type="sldNum" sz="quarter" idx="10"/>
          </p:nvPr>
        </p:nvSpPr>
        <p:spPr/>
        <p:txBody>
          <a:bodyPr/>
          <a:lstStyle/>
          <a:p>
            <a:fld id="{0328AA83-6139-024B-B727-26EADAF3022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baseline="0" dirty="0" smtClean="0">
                <a:solidFill>
                  <a:schemeClr val="tx1"/>
                </a:solidFill>
                <a:latin typeface="+mn-lt"/>
                <a:ea typeface="+mn-ea"/>
                <a:cs typeface="+mn-cs"/>
              </a:rPr>
              <a:t>To figure out if our intuitions are correct, we started a collaborative process by assembling an inquiry group from NEBDIH members to research and explicate the state of big data learning, then bring them together with a group of experts to validate conclusions and look at what it will take to fill the gap between this snapshot and big data practice across all settings and domains of work. Collaborative Inquiry is a kind of action research that starts by circumscribing the problem, in this case defining the state of big data literacy, then take action based on the initial proposition, research and develop a snapshot of the resources, programs and projects that exist to support the understanding of big data across audiences and learning settings, convene to debate the validity and significance of these results, then reflect on the implications and impact on the original question to determine whether the process needs revision. </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This process will define the “What it takes” part that we will propose to NSF as the work of this Spoke, which will function more as a set of parallel fibers along the rest of the network edges that connect the work of the NEBDIH. </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Assuming we get support for this spoke (or even if we don’t ) we will be calling on you to participate in fostering improved understanding in an era of big data.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28AA83-6139-024B-B727-26EADAF3022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baseline="0" dirty="0" smtClean="0">
                <a:solidFill>
                  <a:schemeClr val="tx1"/>
                </a:solidFill>
                <a:latin typeface="+mn-lt"/>
                <a:ea typeface="+mn-ea"/>
                <a:cs typeface="+mn-cs"/>
              </a:rPr>
              <a:t>Before I close, I would like to just give you a sense of what the New York Hall of Science is already doing in big data and big science that led us to this point. This work includes:</a:t>
            </a:r>
          </a:p>
          <a:p>
            <a:pPr lvl="0"/>
            <a:r>
              <a:rPr lang="en-US" sz="1200" kern="1200" baseline="0" dirty="0" smtClean="0">
                <a:solidFill>
                  <a:schemeClr val="tx1"/>
                </a:solidFill>
                <a:latin typeface="+mn-lt"/>
                <a:ea typeface="+mn-ea"/>
                <a:cs typeface="+mn-cs"/>
              </a:rPr>
              <a:t>- Teaching and learning in the science of complex networks, including the first museum exhibition, international conferences and workshops, a high school research program for disadvantaged teens, annual international symposia, a set of agreed upon essential network literacy concepts, translated into 19 languages. And we are now working on teacher training programs, and will be cosponsoring our 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one this summer.</a:t>
            </a:r>
          </a:p>
          <a:p>
            <a:pPr marL="171450" lvl="0" indent="-171450">
              <a:buFontTx/>
              <a:buChar char="-"/>
            </a:pPr>
            <a:r>
              <a:rPr lang="en-US" sz="1200" kern="1200" baseline="0" dirty="0" smtClean="0">
                <a:solidFill>
                  <a:schemeClr val="tx1"/>
                </a:solidFill>
                <a:latin typeface="+mn-lt"/>
                <a:ea typeface="+mn-ea"/>
                <a:cs typeface="+mn-cs"/>
              </a:rPr>
              <a:t>Early and continued involvement in </a:t>
            </a:r>
            <a:r>
              <a:rPr lang="en-US" sz="1200" kern="1200" baseline="0" dirty="0" err="1" smtClean="0">
                <a:solidFill>
                  <a:schemeClr val="tx1"/>
                </a:solidFill>
                <a:latin typeface="+mn-lt"/>
                <a:ea typeface="+mn-ea"/>
                <a:cs typeface="+mn-cs"/>
              </a:rPr>
              <a:t>scientometrics</a:t>
            </a:r>
            <a:r>
              <a:rPr lang="en-US" sz="1200" kern="1200" baseline="0" dirty="0" smtClean="0">
                <a:solidFill>
                  <a:schemeClr val="tx1"/>
                </a:solidFill>
                <a:latin typeface="+mn-lt"/>
                <a:ea typeface="+mn-ea"/>
                <a:cs typeface="+mn-cs"/>
              </a:rPr>
              <a:t> and Sematic Web development, including international workshops and magnet conferences, partnering with the development of traveling science mapping exhibitions, and research in data visualization and understanding   </a:t>
            </a:r>
          </a:p>
          <a:p>
            <a:pPr marL="171450" lvl="0" indent="-171450">
              <a:buFontTx/>
              <a:buChar char="-"/>
            </a:pPr>
            <a:r>
              <a:rPr lang="en-US" sz="1200" kern="1200" baseline="0" dirty="0" smtClean="0">
                <a:solidFill>
                  <a:schemeClr val="tx1"/>
                </a:solidFill>
                <a:latin typeface="+mn-lt"/>
                <a:ea typeface="+mn-ea"/>
                <a:cs typeface="+mn-cs"/>
              </a:rPr>
              <a:t>A series of workshops to study data literacy skills in very young children and an exhibition on big data for the public</a:t>
            </a:r>
          </a:p>
          <a:p>
            <a:pPr marL="171450" lvl="0" indent="-171450">
              <a:buFontTx/>
              <a:buChar char="-"/>
            </a:pPr>
            <a:r>
              <a:rPr lang="en-US" sz="1200" kern="1200" baseline="0" dirty="0" smtClean="0">
                <a:solidFill>
                  <a:schemeClr val="tx1"/>
                </a:solidFill>
                <a:latin typeface="+mn-lt"/>
                <a:ea typeface="+mn-ea"/>
                <a:cs typeface="+mn-cs"/>
              </a:rPr>
              <a:t>Programs, exhibitions and outreach on data-driven sustainability, ocean &amp; estuary science and climate sciences. </a:t>
            </a:r>
          </a:p>
          <a:p>
            <a:pPr marL="171450" lvl="0" indent="-171450">
              <a:buFontTx/>
              <a:buChar char="-"/>
            </a:pPr>
            <a:r>
              <a:rPr lang="en-US" sz="1200" kern="1200" baseline="0" dirty="0" smtClean="0">
                <a:solidFill>
                  <a:schemeClr val="tx1"/>
                </a:solidFill>
                <a:latin typeface="+mn-lt"/>
                <a:ea typeface="+mn-ea"/>
                <a:cs typeface="+mn-cs"/>
              </a:rPr>
              <a:t>And work at the intersection of communities of need and Smart Cities. And yes we put in a Smart and Connected Communities proposal last week.</a:t>
            </a:r>
          </a:p>
          <a:p>
            <a:pPr marL="171450" lvl="0" indent="-171450">
              <a:buFontTx/>
              <a:buChar char="-"/>
            </a:pPr>
            <a:endParaRPr lang="en-US" sz="1200" kern="1200" baseline="0" dirty="0" smtClean="0">
              <a:solidFill>
                <a:schemeClr val="tx1"/>
              </a:solidFill>
              <a:latin typeface="+mn-lt"/>
              <a:ea typeface="+mn-ea"/>
              <a:cs typeface="+mn-cs"/>
            </a:endParaRPr>
          </a:p>
          <a:p>
            <a:pPr marL="0" lvl="0" indent="0">
              <a:buFontTx/>
              <a:buNone/>
            </a:pPr>
            <a:r>
              <a:rPr lang="en-US" sz="1200" kern="1200" baseline="0" dirty="0" smtClean="0">
                <a:solidFill>
                  <a:schemeClr val="tx1"/>
                </a:solidFill>
                <a:latin typeface="+mn-lt"/>
                <a:ea typeface="+mn-ea"/>
                <a:cs typeface="+mn-cs"/>
              </a:rPr>
              <a:t>Through an official spoke, and our involvement in the NEBDIH we hope to amplify our efforts, draw in additional partnerships and support, and scale this work globally. </a:t>
            </a:r>
          </a:p>
        </p:txBody>
      </p:sp>
      <p:sp>
        <p:nvSpPr>
          <p:cNvPr id="4" name="Slide Number Placeholder 3"/>
          <p:cNvSpPr>
            <a:spLocks noGrp="1"/>
          </p:cNvSpPr>
          <p:nvPr>
            <p:ph type="sldNum" sz="quarter" idx="10"/>
          </p:nvPr>
        </p:nvSpPr>
        <p:spPr/>
        <p:txBody>
          <a:bodyPr/>
          <a:lstStyle/>
          <a:p>
            <a:fld id="{0328AA83-6139-024B-B727-26EADAF3022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3" name="Line 8"/>
          <p:cNvSpPr>
            <a:spLocks noChangeShapeType="1"/>
          </p:cNvSpPr>
          <p:nvPr/>
        </p:nvSpPr>
        <p:spPr bwMode="auto">
          <a:xfrm flipH="1">
            <a:off x="685800" y="2286000"/>
            <a:ext cx="7772400" cy="0"/>
          </a:xfrm>
          <a:prstGeom prst="line">
            <a:avLst/>
          </a:prstGeom>
          <a:noFill/>
          <a:ln w="3810">
            <a:solidFill>
              <a:schemeClr val="bg1"/>
            </a:solidFill>
            <a:round/>
            <a:headEnd/>
            <a:tailEnd/>
          </a:ln>
        </p:spPr>
        <p:txBody>
          <a:bodyPr wrap="none" anchor="ctr">
            <a:prstTxWarp prst="textNoShape">
              <a:avLst/>
            </a:prstTxWarp>
          </a:bodyPr>
          <a:lstStyle/>
          <a:p>
            <a:pPr>
              <a:defRPr/>
            </a:pPr>
            <a:endParaRPr lang="en-US"/>
          </a:p>
        </p:txBody>
      </p:sp>
      <p:sp>
        <p:nvSpPr>
          <p:cNvPr id="9226" name="Rectangle 10"/>
          <p:cNvSpPr>
            <a:spLocks noGrp="1" noChangeArrowheads="1"/>
          </p:cNvSpPr>
          <p:nvPr>
            <p:ph type="ctrTitle"/>
          </p:nvPr>
        </p:nvSpPr>
        <p:spPr>
          <a:xfrm>
            <a:off x="682625" y="2357438"/>
            <a:ext cx="7775575" cy="690562"/>
          </a:xfrm>
        </p:spPr>
        <p:txBody>
          <a:bodyPr lIns="0" tIns="0" rIns="0"/>
          <a:lstStyle>
            <a:lvl1pPr algn="ctr">
              <a:lnSpc>
                <a:spcPts val="3800"/>
              </a:lnSpc>
              <a:defRPr sz="2800">
                <a:solidFill>
                  <a:schemeClr val="bg1"/>
                </a:solidFill>
              </a:defRPr>
            </a:lvl1p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solidFill>
                  <a:schemeClr val="bg1"/>
                </a:solidFill>
              </a:defRPr>
            </a:lvl1pPr>
          </a:lstStyle>
          <a:p>
            <a:fld id="{BB778594-8E4B-7B4A-9534-373154A70FCF}" type="datetimeFigureOut">
              <a:rPr lang="en-US" smtClean="0"/>
              <a:pPr/>
              <a:t>2/21/17</a:t>
            </a:fld>
            <a:endParaRPr lang="en-US"/>
          </a:p>
        </p:txBody>
      </p:sp>
      <p:sp>
        <p:nvSpPr>
          <p:cNvPr id="5" name="Rectangle 5"/>
          <p:cNvSpPr>
            <a:spLocks noGrp="1" noChangeArrowheads="1"/>
          </p:cNvSpPr>
          <p:nvPr>
            <p:ph type="ftr" sz="quarter" idx="11"/>
          </p:nvPr>
        </p:nvSpPr>
        <p:spPr/>
        <p:txBody>
          <a:bodyPr/>
          <a:lstStyle>
            <a:lvl1pPr>
              <a:defRPr>
                <a:solidFill>
                  <a:schemeClr val="bg1"/>
                </a:solidFill>
              </a:defRPr>
            </a:lvl1pPr>
          </a:lstStyle>
          <a:p>
            <a:endParaRPr lang="en-US"/>
          </a:p>
        </p:txBody>
      </p:sp>
      <p:sp>
        <p:nvSpPr>
          <p:cNvPr id="6" name="Rectangle 6"/>
          <p:cNvSpPr>
            <a:spLocks noGrp="1" noChangeArrowheads="1"/>
          </p:cNvSpPr>
          <p:nvPr>
            <p:ph type="sldNum" sz="quarter" idx="12"/>
          </p:nvPr>
        </p:nvSpPr>
        <p:spPr/>
        <p:txBody>
          <a:bodyPr/>
          <a:lstStyle>
            <a:lvl1pPr>
              <a:defRPr>
                <a:solidFill>
                  <a:schemeClr val="bg1"/>
                </a:solidFill>
              </a:defRPr>
            </a:lvl1pPr>
          </a:lstStyle>
          <a:p>
            <a:fld id="{0BE92EE7-530C-E841-BE3C-6050516C79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3913" y="609600"/>
            <a:ext cx="1287462"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8350" y="609600"/>
            <a:ext cx="3713163"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B778594-8E4B-7B4A-9534-373154A70FCF}" type="datetimeFigureOut">
              <a:rPr lang="en-US" smtClean="0"/>
              <a:pPr/>
              <a:t>2/21/17</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5822FB46-FB7B-4879-9B1A-EE9F4DE9AFD3}" type="slidenum">
              <a:rPr/>
              <a:pPr/>
              <a:t>‹#›</a:t>
            </a:fld>
            <a:endParaRPr/>
          </a:p>
        </p:txBody>
      </p:sp>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8350" y="1752600"/>
            <a:ext cx="250031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61063" y="1752600"/>
            <a:ext cx="250031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FFF1679-83E0-4571-98D7-4BB535B5F5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B778594-8E4B-7B4A-9534-373154A70FCF}" type="datetimeFigureOut">
              <a:rPr lang="en-US" smtClean="0"/>
              <a:pPr/>
              <a:t>2/21/17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E92EE7-530C-E841-BE3C-6050516C79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35338" y="609600"/>
            <a:ext cx="5126037" cy="990600"/>
          </a:xfrm>
          <a:prstGeom prst="rect">
            <a:avLst/>
          </a:prstGeom>
          <a:noFill/>
          <a:ln w="9525">
            <a:noFill/>
            <a:miter lim="800000"/>
            <a:headEnd/>
            <a:tailEnd/>
          </a:ln>
        </p:spPr>
        <p:txBody>
          <a:bodyPr vert="horz" wrap="square" lIns="246888"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8350" y="1752600"/>
            <a:ext cx="5153025" cy="44227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lnSpc>
                <a:spcPct val="100000"/>
              </a:lnSpc>
              <a:defRPr sz="1400">
                <a:solidFill>
                  <a:schemeClr val="tx1"/>
                </a:solidFill>
              </a:defRPr>
            </a:lvl1pPr>
          </a:lstStyle>
          <a:p>
            <a:fld id="{BB778594-8E4B-7B4A-9534-373154A70FCF}" type="datetimeFigureOut">
              <a:rPr lang="en-US" smtClean="0"/>
              <a:pPr/>
              <a:t>2/21/17</a:t>
            </a:fld>
            <a:endParaRPr lang="en-US"/>
          </a:p>
        </p:txBody>
      </p:sp>
      <p:sp>
        <p:nvSpPr>
          <p:cNvPr id="1029" name="Rectangle 5"/>
          <p:cNvSpPr>
            <a:spLocks noGrp="1" noChangeArrowheads="1"/>
          </p:cNvSpPr>
          <p:nvPr>
            <p:ph type="ftr" sz="quarter" idx="3"/>
          </p:nvPr>
        </p:nvSpPr>
        <p:spPr bwMode="auto">
          <a:xfrm>
            <a:off x="2819400" y="6248400"/>
            <a:ext cx="33655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defRPr sz="1400">
                <a:solidFill>
                  <a:schemeClr val="tx1"/>
                </a:solidFill>
              </a:defRPr>
            </a:lvl1pPr>
          </a:lstStyle>
          <a:p>
            <a:r>
              <a:rPr lang="en-US" dirty="0" smtClean="0"/>
              <a:t>S. Uzzo: New York Hall of Science</a:t>
            </a:r>
          </a:p>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400">
                <a:solidFill>
                  <a:schemeClr val="tx1"/>
                </a:solidFill>
              </a:defRPr>
            </a:lvl1pPr>
          </a:lstStyle>
          <a:p>
            <a:fld id="{0BE92EE7-530C-E841-BE3C-6050516C79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1" fontAlgn="base" hangingPunct="1">
        <a:lnSpc>
          <a:spcPts val="3200"/>
        </a:lnSpc>
        <a:spcBef>
          <a:spcPct val="0"/>
        </a:spcBef>
        <a:spcAft>
          <a:spcPct val="0"/>
        </a:spcAft>
        <a:defRPr sz="2400">
          <a:solidFill>
            <a:schemeClr val="tx2"/>
          </a:solidFill>
          <a:latin typeface="+mj-lt"/>
          <a:ea typeface="+mj-ea"/>
          <a:cs typeface="+mj-cs"/>
        </a:defRPr>
      </a:lvl1pPr>
      <a:lvl2pPr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9pPr>
    </p:titleStyle>
    <p:bodyStyle>
      <a:lvl1pPr marL="285750" indent="-174625"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cs typeface="+mn-cs"/>
        </a:defRPr>
      </a:lvl1pPr>
      <a:lvl2pPr marL="682625" indent="-225425" algn="l" rtl="0" eaLnBrk="1" fontAlgn="base" hangingPunct="1">
        <a:lnSpc>
          <a:spcPts val="2100"/>
        </a:lnSpc>
        <a:spcBef>
          <a:spcPts val="1900"/>
        </a:spcBef>
        <a:spcAft>
          <a:spcPct val="0"/>
        </a:spcAft>
        <a:buChar char="–"/>
        <a:defRPr sz="1600">
          <a:solidFill>
            <a:schemeClr val="tx1"/>
          </a:solidFill>
          <a:latin typeface="+mn-lt"/>
          <a:ea typeface="+mn-ea"/>
        </a:defRPr>
      </a:lvl2pPr>
      <a:lvl3pPr marL="1087438" indent="-173038"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defRPr>
      </a:lvl3pPr>
      <a:lvl4pPr marL="1539875" indent="-222250" algn="l" rtl="0" eaLnBrk="1" fontAlgn="base" hangingPunct="1">
        <a:lnSpc>
          <a:spcPts val="2100"/>
        </a:lnSpc>
        <a:spcBef>
          <a:spcPts val="1900"/>
        </a:spcBef>
        <a:spcAft>
          <a:spcPct val="0"/>
        </a:spcAft>
        <a:buChar char="–"/>
        <a:defRPr sz="1600">
          <a:solidFill>
            <a:schemeClr val="tx1"/>
          </a:solidFill>
          <a:latin typeface="+mn-lt"/>
          <a:ea typeface="+mn-ea"/>
        </a:defRPr>
      </a:lvl4pPr>
      <a:lvl5pPr marL="2057400" indent="-228600" algn="l" rtl="0" eaLnBrk="1" fontAlgn="base" hangingPunct="1">
        <a:lnSpc>
          <a:spcPts val="2100"/>
        </a:lnSpc>
        <a:spcBef>
          <a:spcPts val="1900"/>
        </a:spcBef>
        <a:spcAft>
          <a:spcPct val="0"/>
        </a:spcAft>
        <a:buChar char="»"/>
        <a:defRPr sz="1600">
          <a:solidFill>
            <a:schemeClr val="tx1"/>
          </a:solidFill>
          <a:latin typeface="+mn-lt"/>
          <a:ea typeface="+mn-ea"/>
        </a:defRPr>
      </a:lvl5pPr>
      <a:lvl6pPr marL="2514600" indent="-228600" algn="l" rtl="0" eaLnBrk="1" fontAlgn="base" hangingPunct="1">
        <a:lnSpc>
          <a:spcPts val="2100"/>
        </a:lnSpc>
        <a:spcBef>
          <a:spcPts val="1900"/>
        </a:spcBef>
        <a:spcAft>
          <a:spcPct val="0"/>
        </a:spcAft>
        <a:buChar char="»"/>
        <a:defRPr sz="1600">
          <a:solidFill>
            <a:schemeClr val="tx1"/>
          </a:solidFill>
          <a:latin typeface="+mn-lt"/>
          <a:ea typeface="+mn-ea"/>
        </a:defRPr>
      </a:lvl6pPr>
      <a:lvl7pPr marL="2971800" indent="-228600" algn="l" rtl="0" eaLnBrk="1" fontAlgn="base" hangingPunct="1">
        <a:lnSpc>
          <a:spcPts val="2100"/>
        </a:lnSpc>
        <a:spcBef>
          <a:spcPts val="1900"/>
        </a:spcBef>
        <a:spcAft>
          <a:spcPct val="0"/>
        </a:spcAft>
        <a:buChar char="»"/>
        <a:defRPr sz="1600">
          <a:solidFill>
            <a:schemeClr val="tx1"/>
          </a:solidFill>
          <a:latin typeface="+mn-lt"/>
          <a:ea typeface="+mn-ea"/>
        </a:defRPr>
      </a:lvl7pPr>
      <a:lvl8pPr marL="3429000" indent="-228600" algn="l" rtl="0" eaLnBrk="1" fontAlgn="base" hangingPunct="1">
        <a:lnSpc>
          <a:spcPts val="2100"/>
        </a:lnSpc>
        <a:spcBef>
          <a:spcPts val="1900"/>
        </a:spcBef>
        <a:spcAft>
          <a:spcPct val="0"/>
        </a:spcAft>
        <a:buChar char="»"/>
        <a:defRPr sz="1600">
          <a:solidFill>
            <a:schemeClr val="tx1"/>
          </a:solidFill>
          <a:latin typeface="+mn-lt"/>
          <a:ea typeface="+mn-ea"/>
        </a:defRPr>
      </a:lvl8pPr>
      <a:lvl9pPr marL="3886200" indent="-228600" algn="l" rtl="0" eaLnBrk="1" fontAlgn="base" hangingPunct="1">
        <a:lnSpc>
          <a:spcPts val="2100"/>
        </a:lnSpc>
        <a:spcBef>
          <a:spcPts val="19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4" descr="cover3"/>
          <p:cNvPicPr>
            <a:picLocks noChangeAspect="1" noChangeArrowheads="1"/>
          </p:cNvPicPr>
          <p:nvPr/>
        </p:nvPicPr>
        <p:blipFill>
          <a:blip r:embed="rId3"/>
          <a:srcRect/>
          <a:stretch>
            <a:fillRect/>
          </a:stretch>
        </p:blipFill>
        <p:spPr bwMode="auto">
          <a:xfrm>
            <a:off x="0" y="2284413"/>
            <a:ext cx="9140825" cy="45704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cxnSp>
        <p:nvCxnSpPr>
          <p:cNvPr id="13" name="Straight Connector 14"/>
          <p:cNvCxnSpPr>
            <a:cxnSpLocks noChangeShapeType="1"/>
          </p:cNvCxnSpPr>
          <p:nvPr/>
        </p:nvCxnSpPr>
        <p:spPr bwMode="auto">
          <a:xfrm rot="16200000" flipH="1">
            <a:off x="2524919" y="4834096"/>
            <a:ext cx="1182688" cy="771525"/>
          </a:xfrm>
          <a:prstGeom prst="line">
            <a:avLst/>
          </a:prstGeom>
          <a:noFill/>
          <a:ln w="9525">
            <a:noFill/>
            <a:round/>
            <a:headEnd/>
            <a:tailEnd/>
          </a:ln>
        </p:spPr>
      </p:cxnSp>
      <p:cxnSp>
        <p:nvCxnSpPr>
          <p:cNvPr id="14" name="Straight Arrow Connector 16"/>
          <p:cNvCxnSpPr>
            <a:cxnSpLocks noChangeShapeType="1"/>
          </p:cNvCxnSpPr>
          <p:nvPr/>
        </p:nvCxnSpPr>
        <p:spPr bwMode="auto">
          <a:xfrm rot="16200000" flipH="1">
            <a:off x="3734118" y="4736465"/>
            <a:ext cx="1182688" cy="769937"/>
          </a:xfrm>
          <a:prstGeom prst="straightConnector1">
            <a:avLst/>
          </a:prstGeom>
          <a:noFill/>
          <a:ln w="9525">
            <a:noFill/>
            <a:round/>
            <a:headEnd/>
            <a:tailEnd type="arrow" w="med" len="med"/>
          </a:ln>
        </p:spPr>
      </p:cxnSp>
      <p:pic>
        <p:nvPicPr>
          <p:cNvPr id="8" name="Picture 7" descr="BigDataFe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493" y="845190"/>
            <a:ext cx="4118180" cy="5329408"/>
          </a:xfrm>
          <a:prstGeom prst="rect">
            <a:avLst/>
          </a:prstGeom>
        </p:spPr>
      </p:pic>
    </p:spTree>
    <p:extLst>
      <p:ext uri="{BB962C8B-B14F-4D97-AF65-F5344CB8AC3E}">
        <p14:creationId xmlns:p14="http://schemas.microsoft.com/office/powerpoint/2010/main" val="18904934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338" y="609599"/>
            <a:ext cx="5493699" cy="960583"/>
          </a:xfrm>
        </p:spPr>
        <p:txBody>
          <a:bodyPr/>
          <a:lstStyle/>
          <a:p>
            <a:r>
              <a:rPr lang="en-US" dirty="0" smtClean="0"/>
              <a:t>Support</a:t>
            </a:r>
            <a:endParaRPr lang="en-US" dirty="0"/>
          </a:p>
        </p:txBody>
      </p:sp>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cxnSp>
        <p:nvCxnSpPr>
          <p:cNvPr id="13" name="Straight Connector 14"/>
          <p:cNvCxnSpPr>
            <a:cxnSpLocks noChangeShapeType="1"/>
          </p:cNvCxnSpPr>
          <p:nvPr/>
        </p:nvCxnSpPr>
        <p:spPr bwMode="auto">
          <a:xfrm rot="16200000" flipH="1">
            <a:off x="2524919" y="4834096"/>
            <a:ext cx="1182688" cy="771525"/>
          </a:xfrm>
          <a:prstGeom prst="line">
            <a:avLst/>
          </a:prstGeom>
          <a:noFill/>
          <a:ln w="9525">
            <a:noFill/>
            <a:round/>
            <a:headEnd/>
            <a:tailEnd/>
          </a:ln>
        </p:spPr>
      </p:cxnSp>
      <p:cxnSp>
        <p:nvCxnSpPr>
          <p:cNvPr id="14" name="Straight Arrow Connector 16"/>
          <p:cNvCxnSpPr>
            <a:cxnSpLocks noChangeShapeType="1"/>
          </p:cNvCxnSpPr>
          <p:nvPr/>
        </p:nvCxnSpPr>
        <p:spPr bwMode="auto">
          <a:xfrm rot="16200000" flipH="1">
            <a:off x="3734118" y="4736465"/>
            <a:ext cx="1182688" cy="769937"/>
          </a:xfrm>
          <a:prstGeom prst="straightConnector1">
            <a:avLst/>
          </a:prstGeom>
          <a:noFill/>
          <a:ln w="9525">
            <a:noFill/>
            <a:round/>
            <a:headEnd/>
            <a:tailEnd type="arrow" w="med" len="med"/>
          </a:ln>
        </p:spPr>
      </p:cxnSp>
      <p:pic>
        <p:nvPicPr>
          <p:cNvPr id="9" name="Picture 8" descr="NSF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851" y="3949218"/>
            <a:ext cx="1781929" cy="1781929"/>
          </a:xfrm>
          <a:prstGeom prst="rect">
            <a:avLst/>
          </a:prstGeom>
        </p:spPr>
      </p:pic>
      <p:sp>
        <p:nvSpPr>
          <p:cNvPr id="10" name="Content Placeholder 2"/>
          <p:cNvSpPr txBox="1">
            <a:spLocks/>
          </p:cNvSpPr>
          <p:nvPr/>
        </p:nvSpPr>
        <p:spPr bwMode="auto">
          <a:xfrm>
            <a:off x="3413852" y="1663870"/>
            <a:ext cx="5153025" cy="2538675"/>
          </a:xfrm>
          <a:prstGeom prst="rect">
            <a:avLst/>
          </a:prstGeom>
          <a:noFill/>
          <a:ln w="9525">
            <a:noFill/>
            <a:miter lim="800000"/>
            <a:headEnd/>
            <a:tailEnd/>
          </a:ln>
        </p:spPr>
        <p:txBody>
          <a:bodyPr vert="horz" wrap="square" lIns="0" tIns="45720" rIns="0" bIns="45720" numCol="1" anchor="t" anchorCtr="0" compatLnSpc="1">
            <a:prstTxWarp prst="textNoShape">
              <a:avLst/>
            </a:prstTxWarp>
            <a:normAutofit/>
          </a:bodyPr>
          <a:lstStyle>
            <a:lvl1pPr marL="285750" indent="-174625"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cs typeface="+mn-cs"/>
              </a:defRPr>
            </a:lvl1pPr>
            <a:lvl2pPr marL="682625" indent="-225425" algn="l" rtl="0" eaLnBrk="1" fontAlgn="base" hangingPunct="1">
              <a:lnSpc>
                <a:spcPts val="2100"/>
              </a:lnSpc>
              <a:spcBef>
                <a:spcPts val="1900"/>
              </a:spcBef>
              <a:spcAft>
                <a:spcPct val="0"/>
              </a:spcAft>
              <a:buChar char="–"/>
              <a:defRPr sz="1600">
                <a:solidFill>
                  <a:schemeClr val="tx1"/>
                </a:solidFill>
                <a:latin typeface="+mn-lt"/>
                <a:ea typeface="+mn-ea"/>
              </a:defRPr>
            </a:lvl2pPr>
            <a:lvl3pPr marL="1087438" indent="-173038"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defRPr>
            </a:lvl3pPr>
            <a:lvl4pPr marL="1539875" indent="-222250" algn="l" rtl="0" eaLnBrk="1" fontAlgn="base" hangingPunct="1">
              <a:lnSpc>
                <a:spcPts val="2100"/>
              </a:lnSpc>
              <a:spcBef>
                <a:spcPts val="1900"/>
              </a:spcBef>
              <a:spcAft>
                <a:spcPct val="0"/>
              </a:spcAft>
              <a:buChar char="–"/>
              <a:defRPr sz="1600">
                <a:solidFill>
                  <a:schemeClr val="tx1"/>
                </a:solidFill>
                <a:latin typeface="+mn-lt"/>
                <a:ea typeface="+mn-ea"/>
              </a:defRPr>
            </a:lvl4pPr>
            <a:lvl5pPr marL="2057400" indent="-228600" algn="l" rtl="0" eaLnBrk="1" fontAlgn="base" hangingPunct="1">
              <a:lnSpc>
                <a:spcPts val="2100"/>
              </a:lnSpc>
              <a:spcBef>
                <a:spcPts val="1900"/>
              </a:spcBef>
              <a:spcAft>
                <a:spcPct val="0"/>
              </a:spcAft>
              <a:buChar char="»"/>
              <a:defRPr sz="1600">
                <a:solidFill>
                  <a:schemeClr val="tx1"/>
                </a:solidFill>
                <a:latin typeface="+mn-lt"/>
                <a:ea typeface="+mn-ea"/>
              </a:defRPr>
            </a:lvl5pPr>
            <a:lvl6pPr marL="2514600" indent="-228600" algn="l" rtl="0" eaLnBrk="1" fontAlgn="base" hangingPunct="1">
              <a:lnSpc>
                <a:spcPts val="2100"/>
              </a:lnSpc>
              <a:spcBef>
                <a:spcPts val="1900"/>
              </a:spcBef>
              <a:spcAft>
                <a:spcPct val="0"/>
              </a:spcAft>
              <a:buChar char="»"/>
              <a:defRPr sz="1600">
                <a:solidFill>
                  <a:schemeClr val="tx1"/>
                </a:solidFill>
                <a:latin typeface="+mn-lt"/>
                <a:ea typeface="+mn-ea"/>
              </a:defRPr>
            </a:lvl6pPr>
            <a:lvl7pPr marL="2971800" indent="-228600" algn="l" rtl="0" eaLnBrk="1" fontAlgn="base" hangingPunct="1">
              <a:lnSpc>
                <a:spcPts val="2100"/>
              </a:lnSpc>
              <a:spcBef>
                <a:spcPts val="1900"/>
              </a:spcBef>
              <a:spcAft>
                <a:spcPct val="0"/>
              </a:spcAft>
              <a:buChar char="»"/>
              <a:defRPr sz="1600">
                <a:solidFill>
                  <a:schemeClr val="tx1"/>
                </a:solidFill>
                <a:latin typeface="+mn-lt"/>
                <a:ea typeface="+mn-ea"/>
              </a:defRPr>
            </a:lvl7pPr>
            <a:lvl8pPr marL="3429000" indent="-228600" algn="l" rtl="0" eaLnBrk="1" fontAlgn="base" hangingPunct="1">
              <a:lnSpc>
                <a:spcPts val="2100"/>
              </a:lnSpc>
              <a:spcBef>
                <a:spcPts val="1900"/>
              </a:spcBef>
              <a:spcAft>
                <a:spcPct val="0"/>
              </a:spcAft>
              <a:buChar char="»"/>
              <a:defRPr sz="1600">
                <a:solidFill>
                  <a:schemeClr val="tx1"/>
                </a:solidFill>
                <a:latin typeface="+mn-lt"/>
                <a:ea typeface="+mn-ea"/>
              </a:defRPr>
            </a:lvl8pPr>
            <a:lvl9pPr marL="3886200" indent="-228600" algn="l" rtl="0" eaLnBrk="1" fontAlgn="base" hangingPunct="1">
              <a:lnSpc>
                <a:spcPts val="2100"/>
              </a:lnSpc>
              <a:spcBef>
                <a:spcPts val="1900"/>
              </a:spcBef>
              <a:spcAft>
                <a:spcPct val="0"/>
              </a:spcAft>
              <a:buChar char="»"/>
              <a:defRPr sz="1600">
                <a:solidFill>
                  <a:schemeClr val="tx1"/>
                </a:solidFill>
                <a:latin typeface="+mn-lt"/>
                <a:ea typeface="+mn-ea"/>
              </a:defRPr>
            </a:lvl9pPr>
          </a:lstStyle>
          <a:p>
            <a:pPr marL="111125" indent="0">
              <a:buNone/>
            </a:pPr>
            <a:r>
              <a:rPr lang="en-US" sz="1800" dirty="0" smtClean="0"/>
              <a:t>Funding provided by the NSF CISE – </a:t>
            </a:r>
            <a:br>
              <a:rPr lang="en-US" sz="1800" dirty="0" smtClean="0"/>
            </a:br>
            <a:r>
              <a:rPr lang="en-US" sz="1800" dirty="0" smtClean="0"/>
              <a:t>IIS award </a:t>
            </a:r>
            <a:r>
              <a:rPr lang="is-IS" sz="1800" dirty="0" smtClean="0"/>
              <a:t>1636736</a:t>
            </a:r>
          </a:p>
          <a:p>
            <a:pPr marL="111125" indent="0">
              <a:buNone/>
            </a:pPr>
            <a:r>
              <a:rPr lang="is-IS" sz="1800" dirty="0" smtClean="0"/>
              <a:t>Additional Support from the Northeast </a:t>
            </a:r>
            <a:br>
              <a:rPr lang="is-IS" sz="1800" dirty="0" smtClean="0"/>
            </a:br>
            <a:r>
              <a:rPr lang="is-IS" sz="1800" dirty="0" smtClean="0"/>
              <a:t>Big Data Innovation Hub</a:t>
            </a:r>
            <a:endParaRPr lang="en-US" sz="1800" dirty="0" smtClean="0"/>
          </a:p>
        </p:txBody>
      </p:sp>
    </p:spTree>
    <p:extLst>
      <p:ext uri="{BB962C8B-B14F-4D97-AF65-F5344CB8AC3E}">
        <p14:creationId xmlns:p14="http://schemas.microsoft.com/office/powerpoint/2010/main" val="42491297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end-page"/>
          <p:cNvPicPr>
            <a:picLocks noChangeAspect="1" noChangeArrowheads="1"/>
          </p:cNvPicPr>
          <p:nvPr/>
        </p:nvPicPr>
        <p:blipFill>
          <a:blip r:embed="rId3"/>
          <a:srcRect b="3055"/>
          <a:stretch>
            <a:fillRect/>
          </a:stretch>
        </p:blipFill>
        <p:spPr bwMode="auto">
          <a:xfrm>
            <a:off x="0" y="1868488"/>
            <a:ext cx="9140825" cy="48371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2625" y="2357438"/>
            <a:ext cx="7775575" cy="2290762"/>
          </a:xfrm>
        </p:spPr>
        <p:txBody>
          <a:bodyPr/>
          <a:lstStyle/>
          <a:p>
            <a:r>
              <a:rPr lang="en-US" dirty="0" smtClean="0"/>
              <a:t>Northeast Big Data Innovation Hub</a:t>
            </a:r>
            <a:br>
              <a:rPr lang="en-US" dirty="0" smtClean="0"/>
            </a:br>
            <a:endParaRPr lang="en-US" sz="1800" dirty="0"/>
          </a:p>
        </p:txBody>
      </p:sp>
      <p:sp>
        <p:nvSpPr>
          <p:cNvPr id="4" name="Rectangle 2"/>
          <p:cNvSpPr txBox="1">
            <a:spLocks noChangeArrowheads="1"/>
          </p:cNvSpPr>
          <p:nvPr/>
        </p:nvSpPr>
        <p:spPr bwMode="auto">
          <a:xfrm>
            <a:off x="682625" y="1371600"/>
            <a:ext cx="7775575" cy="919162"/>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lvl1pPr algn="ctr" rtl="0" eaLnBrk="1" fontAlgn="base" hangingPunct="1">
              <a:lnSpc>
                <a:spcPts val="3800"/>
              </a:lnSpc>
              <a:spcBef>
                <a:spcPct val="0"/>
              </a:spcBef>
              <a:spcAft>
                <a:spcPct val="0"/>
              </a:spcAft>
              <a:defRPr sz="2800">
                <a:solidFill>
                  <a:schemeClr val="bg1"/>
                </a:solidFill>
                <a:latin typeface="+mj-lt"/>
                <a:ea typeface="+mj-ea"/>
                <a:cs typeface="+mj-cs"/>
              </a:defRPr>
            </a:lvl1pPr>
            <a:lvl2pPr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2pPr>
            <a:lvl3pPr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3pPr>
            <a:lvl4pPr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4pPr>
            <a:lvl5pPr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5pPr>
            <a:lvl6pPr marL="457200"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6pPr>
            <a:lvl7pPr marL="914400"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7pPr>
            <a:lvl8pPr marL="1371600"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8pPr>
            <a:lvl9pPr marL="1828800" algn="l" rtl="0" eaLnBrk="1" fontAlgn="base" hangingPunct="1">
              <a:lnSpc>
                <a:spcPts val="3200"/>
              </a:lnSpc>
              <a:spcBef>
                <a:spcPct val="0"/>
              </a:spcBef>
              <a:spcAft>
                <a:spcPct val="0"/>
              </a:spcAft>
              <a:defRPr sz="2400">
                <a:solidFill>
                  <a:schemeClr val="tx2"/>
                </a:solidFill>
                <a:latin typeface="Verdana" charset="0"/>
                <a:ea typeface="ＭＳ Ｐゴシック" charset="-128"/>
                <a:cs typeface="ＭＳ Ｐゴシック" charset="-128"/>
              </a:defRPr>
            </a:lvl9pPr>
          </a:lstStyle>
          <a:p>
            <a:r>
              <a:rPr lang="en-US" sz="3600" i="1" dirty="0" smtClean="0"/>
              <a:t>Big Data Literacy</a:t>
            </a:r>
            <a:endParaRPr lang="en-US" sz="3600" i="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617836" y="4174884"/>
            <a:ext cx="3041239" cy="1963074"/>
          </a:xfrm>
          <a:prstGeom prst="rect">
            <a:avLst/>
          </a:prstGeom>
        </p:spPr>
      </p:pic>
      <p:sp>
        <p:nvSpPr>
          <p:cNvPr id="2" name="Title 1"/>
          <p:cNvSpPr>
            <a:spLocks noGrp="1"/>
          </p:cNvSpPr>
          <p:nvPr>
            <p:ph type="title"/>
          </p:nvPr>
        </p:nvSpPr>
        <p:spPr>
          <a:xfrm>
            <a:off x="3335338" y="609600"/>
            <a:ext cx="5493699" cy="990600"/>
          </a:xfrm>
        </p:spPr>
        <p:txBody>
          <a:bodyPr/>
          <a:lstStyle/>
          <a:p>
            <a:r>
              <a:rPr lang="en-US" dirty="0" smtClean="0"/>
              <a:t>The End of Science?</a:t>
            </a:r>
            <a:endParaRPr lang="en-US" dirty="0"/>
          </a:p>
        </p:txBody>
      </p:sp>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pic>
        <p:nvPicPr>
          <p:cNvPr id="8" name="Picture 7"/>
          <p:cNvPicPr>
            <a:picLocks noChangeAspect="1"/>
          </p:cNvPicPr>
          <p:nvPr/>
        </p:nvPicPr>
        <p:blipFill>
          <a:blip r:embed="rId5"/>
          <a:stretch>
            <a:fillRect/>
          </a:stretch>
        </p:blipFill>
        <p:spPr>
          <a:xfrm>
            <a:off x="6260936" y="2211076"/>
            <a:ext cx="2394600" cy="3649525"/>
          </a:xfrm>
          <a:prstGeom prst="rect">
            <a:avLst/>
          </a:prstGeom>
        </p:spPr>
      </p:pic>
      <p:sp>
        <p:nvSpPr>
          <p:cNvPr id="9" name="Content Placeholder 2"/>
          <p:cNvSpPr txBox="1">
            <a:spLocks/>
          </p:cNvSpPr>
          <p:nvPr/>
        </p:nvSpPr>
        <p:spPr bwMode="auto">
          <a:xfrm>
            <a:off x="315770" y="6380475"/>
            <a:ext cx="3597131" cy="34123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285750" indent="-174625"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cs typeface="+mn-cs"/>
              </a:defRPr>
            </a:lvl1pPr>
            <a:lvl2pPr marL="682625" indent="-225425" algn="l" rtl="0" eaLnBrk="1" fontAlgn="base" hangingPunct="1">
              <a:lnSpc>
                <a:spcPts val="2100"/>
              </a:lnSpc>
              <a:spcBef>
                <a:spcPts val="1900"/>
              </a:spcBef>
              <a:spcAft>
                <a:spcPct val="0"/>
              </a:spcAft>
              <a:buChar char="–"/>
              <a:defRPr sz="1600">
                <a:solidFill>
                  <a:schemeClr val="tx1"/>
                </a:solidFill>
                <a:latin typeface="+mn-lt"/>
                <a:ea typeface="+mn-ea"/>
              </a:defRPr>
            </a:lvl2pPr>
            <a:lvl3pPr marL="1087438" indent="-173038"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defRPr>
            </a:lvl3pPr>
            <a:lvl4pPr marL="1539875" indent="-222250" algn="l" rtl="0" eaLnBrk="1" fontAlgn="base" hangingPunct="1">
              <a:lnSpc>
                <a:spcPts val="2100"/>
              </a:lnSpc>
              <a:spcBef>
                <a:spcPts val="1900"/>
              </a:spcBef>
              <a:spcAft>
                <a:spcPct val="0"/>
              </a:spcAft>
              <a:buChar char="–"/>
              <a:defRPr sz="1600">
                <a:solidFill>
                  <a:schemeClr val="tx1"/>
                </a:solidFill>
                <a:latin typeface="+mn-lt"/>
                <a:ea typeface="+mn-ea"/>
              </a:defRPr>
            </a:lvl4pPr>
            <a:lvl5pPr marL="2057400" indent="-228600" algn="l" rtl="0" eaLnBrk="1" fontAlgn="base" hangingPunct="1">
              <a:lnSpc>
                <a:spcPts val="2100"/>
              </a:lnSpc>
              <a:spcBef>
                <a:spcPts val="1900"/>
              </a:spcBef>
              <a:spcAft>
                <a:spcPct val="0"/>
              </a:spcAft>
              <a:buChar char="»"/>
              <a:defRPr sz="1600">
                <a:solidFill>
                  <a:schemeClr val="tx1"/>
                </a:solidFill>
                <a:latin typeface="+mn-lt"/>
                <a:ea typeface="+mn-ea"/>
              </a:defRPr>
            </a:lvl5pPr>
            <a:lvl6pPr marL="2514600" indent="-228600" algn="l" rtl="0" eaLnBrk="1" fontAlgn="base" hangingPunct="1">
              <a:lnSpc>
                <a:spcPts val="2100"/>
              </a:lnSpc>
              <a:spcBef>
                <a:spcPts val="1900"/>
              </a:spcBef>
              <a:spcAft>
                <a:spcPct val="0"/>
              </a:spcAft>
              <a:buChar char="»"/>
              <a:defRPr sz="1600">
                <a:solidFill>
                  <a:schemeClr val="tx1"/>
                </a:solidFill>
                <a:latin typeface="+mn-lt"/>
                <a:ea typeface="+mn-ea"/>
              </a:defRPr>
            </a:lvl6pPr>
            <a:lvl7pPr marL="2971800" indent="-228600" algn="l" rtl="0" eaLnBrk="1" fontAlgn="base" hangingPunct="1">
              <a:lnSpc>
                <a:spcPts val="2100"/>
              </a:lnSpc>
              <a:spcBef>
                <a:spcPts val="1900"/>
              </a:spcBef>
              <a:spcAft>
                <a:spcPct val="0"/>
              </a:spcAft>
              <a:buChar char="»"/>
              <a:defRPr sz="1600">
                <a:solidFill>
                  <a:schemeClr val="tx1"/>
                </a:solidFill>
                <a:latin typeface="+mn-lt"/>
                <a:ea typeface="+mn-ea"/>
              </a:defRPr>
            </a:lvl7pPr>
            <a:lvl8pPr marL="3429000" indent="-228600" algn="l" rtl="0" eaLnBrk="1" fontAlgn="base" hangingPunct="1">
              <a:lnSpc>
                <a:spcPts val="2100"/>
              </a:lnSpc>
              <a:spcBef>
                <a:spcPts val="1900"/>
              </a:spcBef>
              <a:spcAft>
                <a:spcPct val="0"/>
              </a:spcAft>
              <a:buChar char="»"/>
              <a:defRPr sz="1600">
                <a:solidFill>
                  <a:schemeClr val="tx1"/>
                </a:solidFill>
                <a:latin typeface="+mn-lt"/>
                <a:ea typeface="+mn-ea"/>
              </a:defRPr>
            </a:lvl8pPr>
            <a:lvl9pPr marL="3886200" indent="-228600" algn="l" rtl="0" eaLnBrk="1" fontAlgn="base" hangingPunct="1">
              <a:lnSpc>
                <a:spcPts val="2100"/>
              </a:lnSpc>
              <a:spcBef>
                <a:spcPts val="1900"/>
              </a:spcBef>
              <a:spcAft>
                <a:spcPct val="0"/>
              </a:spcAft>
              <a:buChar char="»"/>
              <a:defRPr sz="1600">
                <a:solidFill>
                  <a:schemeClr val="tx1"/>
                </a:solidFill>
                <a:latin typeface="+mn-lt"/>
                <a:ea typeface="+mn-ea"/>
              </a:defRPr>
            </a:lvl9pPr>
          </a:lstStyle>
          <a:p>
            <a:pPr marL="111125" indent="0">
              <a:spcBef>
                <a:spcPts val="1200"/>
              </a:spcBef>
              <a:buFont typeface="Times" charset="0"/>
              <a:buNone/>
            </a:pPr>
            <a:r>
              <a:rPr lang="en-US" sz="1200" i="1" dirty="0" smtClean="0"/>
              <a:t>Graph: Price, 1961</a:t>
            </a:r>
            <a:r>
              <a:rPr lang="en-US" sz="1200" i="1" dirty="0"/>
              <a:t> </a:t>
            </a:r>
            <a:r>
              <a:rPr lang="en-US" sz="1200" i="1" dirty="0" smtClean="0"/>
              <a:t>/ Graphic: Wired, 2007</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3413852" y="1663870"/>
            <a:ext cx="5153025" cy="4422775"/>
          </a:xfrm>
          <a:prstGeom prst="rect">
            <a:avLst/>
          </a:prstGeom>
          <a:noFill/>
          <a:ln w="9525">
            <a:noFill/>
            <a:miter lim="800000"/>
            <a:headEnd/>
            <a:tailEnd/>
          </a:ln>
        </p:spPr>
        <p:txBody>
          <a:bodyPr vert="horz" wrap="square" lIns="0" tIns="45720" rIns="0" bIns="45720" numCol="1" anchor="t" anchorCtr="0" compatLnSpc="1">
            <a:prstTxWarp prst="textNoShape">
              <a:avLst/>
            </a:prstTxWarp>
            <a:normAutofit/>
          </a:bodyPr>
          <a:lstStyle>
            <a:lvl1pPr marL="285750" indent="-174625"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cs typeface="+mn-cs"/>
              </a:defRPr>
            </a:lvl1pPr>
            <a:lvl2pPr marL="682625" indent="-225425" algn="l" rtl="0" eaLnBrk="1" fontAlgn="base" hangingPunct="1">
              <a:lnSpc>
                <a:spcPts val="2100"/>
              </a:lnSpc>
              <a:spcBef>
                <a:spcPts val="1900"/>
              </a:spcBef>
              <a:spcAft>
                <a:spcPct val="0"/>
              </a:spcAft>
              <a:buChar char="–"/>
              <a:defRPr sz="1600">
                <a:solidFill>
                  <a:schemeClr val="tx1"/>
                </a:solidFill>
                <a:latin typeface="+mn-lt"/>
                <a:ea typeface="+mn-ea"/>
              </a:defRPr>
            </a:lvl2pPr>
            <a:lvl3pPr marL="1087438" indent="-173038"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defRPr>
            </a:lvl3pPr>
            <a:lvl4pPr marL="1539875" indent="-222250" algn="l" rtl="0" eaLnBrk="1" fontAlgn="base" hangingPunct="1">
              <a:lnSpc>
                <a:spcPts val="2100"/>
              </a:lnSpc>
              <a:spcBef>
                <a:spcPts val="1900"/>
              </a:spcBef>
              <a:spcAft>
                <a:spcPct val="0"/>
              </a:spcAft>
              <a:buChar char="–"/>
              <a:defRPr sz="1600">
                <a:solidFill>
                  <a:schemeClr val="tx1"/>
                </a:solidFill>
                <a:latin typeface="+mn-lt"/>
                <a:ea typeface="+mn-ea"/>
              </a:defRPr>
            </a:lvl4pPr>
            <a:lvl5pPr marL="2057400" indent="-228600" algn="l" rtl="0" eaLnBrk="1" fontAlgn="base" hangingPunct="1">
              <a:lnSpc>
                <a:spcPts val="2100"/>
              </a:lnSpc>
              <a:spcBef>
                <a:spcPts val="1900"/>
              </a:spcBef>
              <a:spcAft>
                <a:spcPct val="0"/>
              </a:spcAft>
              <a:buChar char="»"/>
              <a:defRPr sz="1600">
                <a:solidFill>
                  <a:schemeClr val="tx1"/>
                </a:solidFill>
                <a:latin typeface="+mn-lt"/>
                <a:ea typeface="+mn-ea"/>
              </a:defRPr>
            </a:lvl5pPr>
            <a:lvl6pPr marL="2514600" indent="-228600" algn="l" rtl="0" eaLnBrk="1" fontAlgn="base" hangingPunct="1">
              <a:lnSpc>
                <a:spcPts val="2100"/>
              </a:lnSpc>
              <a:spcBef>
                <a:spcPts val="1900"/>
              </a:spcBef>
              <a:spcAft>
                <a:spcPct val="0"/>
              </a:spcAft>
              <a:buChar char="»"/>
              <a:defRPr sz="1600">
                <a:solidFill>
                  <a:schemeClr val="tx1"/>
                </a:solidFill>
                <a:latin typeface="+mn-lt"/>
                <a:ea typeface="+mn-ea"/>
              </a:defRPr>
            </a:lvl6pPr>
            <a:lvl7pPr marL="2971800" indent="-228600" algn="l" rtl="0" eaLnBrk="1" fontAlgn="base" hangingPunct="1">
              <a:lnSpc>
                <a:spcPts val="2100"/>
              </a:lnSpc>
              <a:spcBef>
                <a:spcPts val="1900"/>
              </a:spcBef>
              <a:spcAft>
                <a:spcPct val="0"/>
              </a:spcAft>
              <a:buChar char="»"/>
              <a:defRPr sz="1600">
                <a:solidFill>
                  <a:schemeClr val="tx1"/>
                </a:solidFill>
                <a:latin typeface="+mn-lt"/>
                <a:ea typeface="+mn-ea"/>
              </a:defRPr>
            </a:lvl7pPr>
            <a:lvl8pPr marL="3429000" indent="-228600" algn="l" rtl="0" eaLnBrk="1" fontAlgn="base" hangingPunct="1">
              <a:lnSpc>
                <a:spcPts val="2100"/>
              </a:lnSpc>
              <a:spcBef>
                <a:spcPts val="1900"/>
              </a:spcBef>
              <a:spcAft>
                <a:spcPct val="0"/>
              </a:spcAft>
              <a:buChar char="»"/>
              <a:defRPr sz="1600">
                <a:solidFill>
                  <a:schemeClr val="tx1"/>
                </a:solidFill>
                <a:latin typeface="+mn-lt"/>
                <a:ea typeface="+mn-ea"/>
              </a:defRPr>
            </a:lvl8pPr>
            <a:lvl9pPr marL="3886200" indent="-228600" algn="l" rtl="0" eaLnBrk="1" fontAlgn="base" hangingPunct="1">
              <a:lnSpc>
                <a:spcPts val="2100"/>
              </a:lnSpc>
              <a:spcBef>
                <a:spcPts val="1900"/>
              </a:spcBef>
              <a:spcAft>
                <a:spcPct val="0"/>
              </a:spcAft>
              <a:buChar char="»"/>
              <a:defRPr sz="1600">
                <a:solidFill>
                  <a:schemeClr val="tx1"/>
                </a:solidFill>
                <a:latin typeface="+mn-lt"/>
                <a:ea typeface="+mn-ea"/>
              </a:defRPr>
            </a:lvl9pPr>
          </a:lstStyle>
          <a:p>
            <a:r>
              <a:rPr lang="en-US" sz="1800" dirty="0" smtClean="0"/>
              <a:t>The Data Revolution</a:t>
            </a:r>
          </a:p>
          <a:p>
            <a:r>
              <a:rPr lang="en-US" sz="1800" dirty="0" smtClean="0"/>
              <a:t>Now we are drowning in data</a:t>
            </a:r>
          </a:p>
          <a:p>
            <a:r>
              <a:rPr lang="en-US" sz="1800" dirty="0" err="1" smtClean="0"/>
              <a:t>eScience</a:t>
            </a:r>
            <a:r>
              <a:rPr lang="en-US" sz="1800" dirty="0" smtClean="0"/>
              <a:t>: “The 4</a:t>
            </a:r>
            <a:r>
              <a:rPr lang="en-US" sz="1800" baseline="30000" dirty="0" smtClean="0"/>
              <a:t>th</a:t>
            </a:r>
            <a:r>
              <a:rPr lang="en-US" sz="1800" dirty="0" smtClean="0"/>
              <a:t> Paradigm” </a:t>
            </a:r>
          </a:p>
        </p:txBody>
      </p:sp>
      <p:sp>
        <p:nvSpPr>
          <p:cNvPr id="2" name="Title 1"/>
          <p:cNvSpPr>
            <a:spLocks noGrp="1"/>
          </p:cNvSpPr>
          <p:nvPr>
            <p:ph type="title"/>
          </p:nvPr>
        </p:nvSpPr>
        <p:spPr>
          <a:xfrm>
            <a:off x="3335338" y="609600"/>
            <a:ext cx="5493699" cy="990600"/>
          </a:xfrm>
        </p:spPr>
        <p:txBody>
          <a:bodyPr/>
          <a:lstStyle/>
          <a:p>
            <a:r>
              <a:rPr lang="en-US" dirty="0" smtClean="0"/>
              <a:t>Data Driven Science</a:t>
            </a:r>
            <a:endParaRPr lang="en-US" dirty="0"/>
          </a:p>
        </p:txBody>
      </p:sp>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pic>
        <p:nvPicPr>
          <p:cNvPr id="7" name="Picture 6" descr="Fourth_paradig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852" y="3261650"/>
            <a:ext cx="5153025" cy="3384361"/>
          </a:xfrm>
          <a:prstGeom prst="rect">
            <a:avLst/>
          </a:prstGeom>
        </p:spPr>
      </p:pic>
      <p:sp>
        <p:nvSpPr>
          <p:cNvPr id="14" name="Rectangle 13"/>
          <p:cNvSpPr/>
          <p:nvPr/>
        </p:nvSpPr>
        <p:spPr>
          <a:xfrm>
            <a:off x="320208" y="6446880"/>
            <a:ext cx="2154046" cy="276999"/>
          </a:xfrm>
          <a:prstGeom prst="rect">
            <a:avLst/>
          </a:prstGeom>
        </p:spPr>
        <p:txBody>
          <a:bodyPr wrap="square">
            <a:spAutoFit/>
          </a:bodyPr>
          <a:lstStyle/>
          <a:p>
            <a:r>
              <a:rPr lang="en-US" sz="1200" i="1" dirty="0" smtClean="0"/>
              <a:t>Graphic: Microsoft, 2009</a:t>
            </a:r>
            <a:r>
              <a:rPr lang="en-US" sz="1200" dirty="0" smtClean="0"/>
              <a:t> </a:t>
            </a:r>
            <a:endParaRPr lang="en-US" sz="1200" dirty="0"/>
          </a:p>
        </p:txBody>
      </p:sp>
    </p:spTree>
    <p:extLst>
      <p:ext uri="{BB962C8B-B14F-4D97-AF65-F5344CB8AC3E}">
        <p14:creationId xmlns:p14="http://schemas.microsoft.com/office/powerpoint/2010/main" val="35235288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338" y="609600"/>
            <a:ext cx="5493699" cy="990600"/>
          </a:xfrm>
        </p:spPr>
        <p:txBody>
          <a:bodyPr/>
          <a:lstStyle/>
          <a:p>
            <a:r>
              <a:rPr lang="en-US" dirty="0"/>
              <a:t>Transformation of the </a:t>
            </a:r>
            <a:r>
              <a:rPr lang="en-US" dirty="0" smtClean="0"/>
              <a:t>Workplace </a:t>
            </a:r>
            <a:endParaRPr lang="en-US" dirty="0"/>
          </a:p>
        </p:txBody>
      </p:sp>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cxnSp>
        <p:nvCxnSpPr>
          <p:cNvPr id="13" name="Straight Connector 14"/>
          <p:cNvCxnSpPr>
            <a:cxnSpLocks noChangeShapeType="1"/>
          </p:cNvCxnSpPr>
          <p:nvPr/>
        </p:nvCxnSpPr>
        <p:spPr bwMode="auto">
          <a:xfrm rot="16200000" flipH="1">
            <a:off x="2524919" y="4834096"/>
            <a:ext cx="1182688" cy="771525"/>
          </a:xfrm>
          <a:prstGeom prst="line">
            <a:avLst/>
          </a:prstGeom>
          <a:noFill/>
          <a:ln w="9525">
            <a:noFill/>
            <a:round/>
            <a:headEnd/>
            <a:tailEnd/>
          </a:ln>
        </p:spPr>
      </p:cxnSp>
      <p:cxnSp>
        <p:nvCxnSpPr>
          <p:cNvPr id="14" name="Straight Arrow Connector 16"/>
          <p:cNvCxnSpPr>
            <a:cxnSpLocks noChangeShapeType="1"/>
          </p:cNvCxnSpPr>
          <p:nvPr/>
        </p:nvCxnSpPr>
        <p:spPr bwMode="auto">
          <a:xfrm rot="16200000" flipH="1">
            <a:off x="3734118" y="4736465"/>
            <a:ext cx="1182688" cy="769937"/>
          </a:xfrm>
          <a:prstGeom prst="straightConnector1">
            <a:avLst/>
          </a:prstGeom>
          <a:noFill/>
          <a:ln w="9525">
            <a:noFill/>
            <a:round/>
            <a:headEnd/>
            <a:tailEnd type="arrow" w="med" len="med"/>
          </a:ln>
        </p:spPr>
      </p:cxnSp>
      <p:sp>
        <p:nvSpPr>
          <p:cNvPr id="31" name="Rectangle 30"/>
          <p:cNvSpPr/>
          <p:nvPr/>
        </p:nvSpPr>
        <p:spPr>
          <a:xfrm>
            <a:off x="325341" y="6446880"/>
            <a:ext cx="3415385" cy="276999"/>
          </a:xfrm>
          <a:prstGeom prst="rect">
            <a:avLst/>
          </a:prstGeom>
        </p:spPr>
        <p:txBody>
          <a:bodyPr wrap="square">
            <a:spAutoFit/>
          </a:bodyPr>
          <a:lstStyle/>
          <a:p>
            <a:r>
              <a:rPr lang="en-US" sz="1200" i="1" dirty="0" smtClean="0"/>
              <a:t>Graph: </a:t>
            </a:r>
            <a:r>
              <a:rPr lang="en-US" sz="1200" i="1" dirty="0" err="1" smtClean="0"/>
              <a:t>Autor</a:t>
            </a:r>
            <a:r>
              <a:rPr lang="en-US" sz="1200" i="1" dirty="0"/>
              <a:t>, Levy, &amp; </a:t>
            </a:r>
            <a:r>
              <a:rPr lang="en-US" sz="1200" i="1" dirty="0" err="1"/>
              <a:t>Murnane</a:t>
            </a:r>
            <a:r>
              <a:rPr lang="en-US" sz="1200" i="1" dirty="0"/>
              <a:t>, 2003</a:t>
            </a:r>
            <a:r>
              <a:rPr lang="en-US" sz="1200" dirty="0"/>
              <a:t> </a:t>
            </a:r>
          </a:p>
        </p:txBody>
      </p:sp>
      <p:pic>
        <p:nvPicPr>
          <p:cNvPr id="3" name="Picture 2" descr="mean.task.input.ba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240626"/>
            <a:ext cx="6096000" cy="4237022"/>
          </a:xfrm>
          <a:prstGeom prst="rect">
            <a:avLst/>
          </a:prstGeom>
        </p:spPr>
      </p:pic>
    </p:spTree>
    <p:extLst>
      <p:ext uri="{BB962C8B-B14F-4D97-AF65-F5344CB8AC3E}">
        <p14:creationId xmlns:p14="http://schemas.microsoft.com/office/powerpoint/2010/main" val="39591198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339" y="609600"/>
            <a:ext cx="5300662" cy="1145310"/>
          </a:xfrm>
        </p:spPr>
        <p:txBody>
          <a:bodyPr/>
          <a:lstStyle/>
          <a:p>
            <a:r>
              <a:rPr lang="en-US" dirty="0" smtClean="0"/>
              <a:t>Closing the Gap</a:t>
            </a:r>
            <a:br>
              <a:rPr lang="en-US" dirty="0" smtClean="0"/>
            </a:br>
            <a:endParaRPr lang="en-US" dirty="0"/>
          </a:p>
        </p:txBody>
      </p:sp>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cxnSp>
        <p:nvCxnSpPr>
          <p:cNvPr id="13" name="Straight Connector 14"/>
          <p:cNvCxnSpPr>
            <a:cxnSpLocks noChangeShapeType="1"/>
          </p:cNvCxnSpPr>
          <p:nvPr/>
        </p:nvCxnSpPr>
        <p:spPr bwMode="auto">
          <a:xfrm rot="16200000" flipH="1">
            <a:off x="2524919" y="4834096"/>
            <a:ext cx="1182688" cy="771525"/>
          </a:xfrm>
          <a:prstGeom prst="line">
            <a:avLst/>
          </a:prstGeom>
          <a:noFill/>
          <a:ln w="9525">
            <a:noFill/>
            <a:round/>
            <a:headEnd/>
            <a:tailEnd/>
          </a:ln>
        </p:spPr>
      </p:cxnSp>
      <p:cxnSp>
        <p:nvCxnSpPr>
          <p:cNvPr id="14" name="Straight Arrow Connector 16"/>
          <p:cNvCxnSpPr>
            <a:cxnSpLocks noChangeShapeType="1"/>
          </p:cNvCxnSpPr>
          <p:nvPr/>
        </p:nvCxnSpPr>
        <p:spPr bwMode="auto">
          <a:xfrm rot="16200000" flipH="1">
            <a:off x="3734118" y="4736465"/>
            <a:ext cx="1182688" cy="769937"/>
          </a:xfrm>
          <a:prstGeom prst="straightConnector1">
            <a:avLst/>
          </a:prstGeom>
          <a:noFill/>
          <a:ln w="9525">
            <a:noFill/>
            <a:round/>
            <a:headEnd/>
            <a:tailEnd type="arrow" w="med" len="med"/>
          </a:ln>
        </p:spPr>
      </p:cxnSp>
      <p:sp>
        <p:nvSpPr>
          <p:cNvPr id="31" name="Rectangle 30"/>
          <p:cNvSpPr/>
          <p:nvPr/>
        </p:nvSpPr>
        <p:spPr>
          <a:xfrm>
            <a:off x="324222" y="6455109"/>
            <a:ext cx="2672462" cy="276999"/>
          </a:xfrm>
          <a:prstGeom prst="rect">
            <a:avLst/>
          </a:prstGeom>
        </p:spPr>
        <p:txBody>
          <a:bodyPr wrap="square">
            <a:spAutoFit/>
          </a:bodyPr>
          <a:lstStyle/>
          <a:p>
            <a:r>
              <a:rPr lang="en-US" sz="1200" i="1" dirty="0" smtClean="0"/>
              <a:t>Graph: </a:t>
            </a:r>
            <a:r>
              <a:rPr lang="en-US" sz="1200" i="1" dirty="0" err="1" smtClean="0"/>
              <a:t>Landstorfer</a:t>
            </a:r>
            <a:r>
              <a:rPr lang="en-US" sz="1200" i="1" dirty="0" smtClean="0"/>
              <a:t>, 2013</a:t>
            </a:r>
          </a:p>
        </p:txBody>
      </p:sp>
      <p:pic>
        <p:nvPicPr>
          <p:cNvPr id="8" name="Content Placeholder 7" descr="Eyjafjalljökull2.png"/>
          <p:cNvPicPr>
            <a:picLocks noGrp="1" noChangeAspect="1"/>
          </p:cNvPicPr>
          <p:nvPr>
            <p:ph idx="1"/>
          </p:nvPr>
        </p:nvPicPr>
        <p:blipFill>
          <a:blip r:embed="rId4">
            <a:extLst>
              <a:ext uri="{28A0092B-C50C-407E-A947-70E740481C1C}">
                <a14:useLocalDpi xmlns:a14="http://schemas.microsoft.com/office/drawing/2010/main" val="0"/>
              </a:ext>
            </a:extLst>
          </a:blip>
          <a:srcRect t="7086" b="7086"/>
          <a:stretch>
            <a:fillRect/>
          </a:stretch>
        </p:blipFill>
        <p:spPr>
          <a:xfrm>
            <a:off x="3539260" y="1914237"/>
            <a:ext cx="5153025" cy="4422775"/>
          </a:xfrm>
        </p:spPr>
      </p:pic>
    </p:spTree>
    <p:extLst>
      <p:ext uri="{BB962C8B-B14F-4D97-AF65-F5344CB8AC3E}">
        <p14:creationId xmlns:p14="http://schemas.microsoft.com/office/powerpoint/2010/main" val="6732622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338" y="609599"/>
            <a:ext cx="5493699" cy="1953491"/>
          </a:xfrm>
        </p:spPr>
        <p:txBody>
          <a:bodyPr/>
          <a:lstStyle/>
          <a:p>
            <a:r>
              <a:rPr lang="en-US" dirty="0"/>
              <a:t>Big Data Literacy: Building Capacity for Regional Collaboration in Closing the Big Data Divide</a:t>
            </a:r>
          </a:p>
        </p:txBody>
      </p:sp>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cxnSp>
        <p:nvCxnSpPr>
          <p:cNvPr id="13" name="Straight Connector 14"/>
          <p:cNvCxnSpPr>
            <a:cxnSpLocks noChangeShapeType="1"/>
          </p:cNvCxnSpPr>
          <p:nvPr/>
        </p:nvCxnSpPr>
        <p:spPr bwMode="auto">
          <a:xfrm rot="16200000" flipH="1">
            <a:off x="2524919" y="4834096"/>
            <a:ext cx="1182688" cy="771525"/>
          </a:xfrm>
          <a:prstGeom prst="line">
            <a:avLst/>
          </a:prstGeom>
          <a:noFill/>
          <a:ln w="9525">
            <a:noFill/>
            <a:round/>
            <a:headEnd/>
            <a:tailEnd/>
          </a:ln>
        </p:spPr>
      </p:cxnSp>
      <p:cxnSp>
        <p:nvCxnSpPr>
          <p:cNvPr id="14" name="Straight Arrow Connector 16"/>
          <p:cNvCxnSpPr>
            <a:cxnSpLocks noChangeShapeType="1"/>
          </p:cNvCxnSpPr>
          <p:nvPr/>
        </p:nvCxnSpPr>
        <p:spPr bwMode="auto">
          <a:xfrm rot="16200000" flipH="1">
            <a:off x="3734118" y="4736465"/>
            <a:ext cx="1182688" cy="769937"/>
          </a:xfrm>
          <a:prstGeom prst="straightConnector1">
            <a:avLst/>
          </a:prstGeom>
          <a:noFill/>
          <a:ln w="9525">
            <a:noFill/>
            <a:round/>
            <a:headEnd/>
            <a:tailEnd type="arrow" w="med" len="med"/>
          </a:ln>
        </p:spPr>
      </p:cxnSp>
      <p:pic>
        <p:nvPicPr>
          <p:cNvPr id="6" name="Picture 5" descr="ProbabilityS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670" y="2636634"/>
            <a:ext cx="5597367" cy="3731578"/>
          </a:xfrm>
          <a:prstGeom prst="rect">
            <a:avLst/>
          </a:prstGeom>
        </p:spPr>
      </p:pic>
    </p:spTree>
    <p:extLst>
      <p:ext uri="{BB962C8B-B14F-4D97-AF65-F5344CB8AC3E}">
        <p14:creationId xmlns:p14="http://schemas.microsoft.com/office/powerpoint/2010/main" val="25286241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338" y="609599"/>
            <a:ext cx="5493699" cy="1953491"/>
          </a:xfrm>
        </p:spPr>
        <p:txBody>
          <a:bodyPr/>
          <a:lstStyle/>
          <a:p>
            <a:r>
              <a:rPr lang="en-US" dirty="0" smtClean="0"/>
              <a:t>Collaborative Inquiry</a:t>
            </a:r>
            <a:endParaRPr lang="en-US" dirty="0"/>
          </a:p>
        </p:txBody>
      </p:sp>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cxnSp>
        <p:nvCxnSpPr>
          <p:cNvPr id="13" name="Straight Connector 14"/>
          <p:cNvCxnSpPr>
            <a:cxnSpLocks noChangeShapeType="1"/>
          </p:cNvCxnSpPr>
          <p:nvPr/>
        </p:nvCxnSpPr>
        <p:spPr bwMode="auto">
          <a:xfrm rot="16200000" flipH="1">
            <a:off x="2524919" y="4834096"/>
            <a:ext cx="1182688" cy="771525"/>
          </a:xfrm>
          <a:prstGeom prst="line">
            <a:avLst/>
          </a:prstGeom>
          <a:noFill/>
          <a:ln w="9525">
            <a:noFill/>
            <a:round/>
            <a:headEnd/>
            <a:tailEnd/>
          </a:ln>
        </p:spPr>
      </p:cxnSp>
      <p:cxnSp>
        <p:nvCxnSpPr>
          <p:cNvPr id="14" name="Straight Arrow Connector 16"/>
          <p:cNvCxnSpPr>
            <a:cxnSpLocks noChangeShapeType="1"/>
          </p:cNvCxnSpPr>
          <p:nvPr/>
        </p:nvCxnSpPr>
        <p:spPr bwMode="auto">
          <a:xfrm rot="16200000" flipH="1">
            <a:off x="3734118" y="4736465"/>
            <a:ext cx="1182688" cy="769937"/>
          </a:xfrm>
          <a:prstGeom prst="straightConnector1">
            <a:avLst/>
          </a:prstGeom>
          <a:noFill/>
          <a:ln w="9525">
            <a:noFill/>
            <a:round/>
            <a:headEnd/>
            <a:tailEnd type="arrow" w="med" len="med"/>
          </a:ln>
        </p:spPr>
      </p:cxnSp>
      <p:sp>
        <p:nvSpPr>
          <p:cNvPr id="31" name="Rectangle 30"/>
          <p:cNvSpPr/>
          <p:nvPr/>
        </p:nvSpPr>
        <p:spPr>
          <a:xfrm>
            <a:off x="338171" y="6457131"/>
            <a:ext cx="2154046" cy="276999"/>
          </a:xfrm>
          <a:prstGeom prst="rect">
            <a:avLst/>
          </a:prstGeom>
        </p:spPr>
        <p:txBody>
          <a:bodyPr wrap="square">
            <a:spAutoFit/>
          </a:bodyPr>
          <a:lstStyle/>
          <a:p>
            <a:r>
              <a:rPr lang="en-US" sz="1200" i="1" dirty="0" smtClean="0"/>
              <a:t>Graphic: Alexander, 1998</a:t>
            </a:r>
          </a:p>
        </p:txBody>
      </p:sp>
      <p:pic>
        <p:nvPicPr>
          <p:cNvPr id="3" name="Picture 2" descr="slide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819" y="1947033"/>
            <a:ext cx="5903461" cy="4426057"/>
          </a:xfrm>
          <a:prstGeom prst="rect">
            <a:avLst/>
          </a:prstGeom>
        </p:spPr>
      </p:pic>
    </p:spTree>
    <p:extLst>
      <p:ext uri="{BB962C8B-B14F-4D97-AF65-F5344CB8AC3E}">
        <p14:creationId xmlns:p14="http://schemas.microsoft.com/office/powerpoint/2010/main" val="25653858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338" y="609599"/>
            <a:ext cx="5493699" cy="960583"/>
          </a:xfrm>
        </p:spPr>
        <p:txBody>
          <a:bodyPr/>
          <a:lstStyle/>
          <a:p>
            <a:r>
              <a:rPr lang="en-US" dirty="0" smtClean="0"/>
              <a:t>Current Work</a:t>
            </a:r>
            <a:endParaRPr lang="en-US" dirty="0"/>
          </a:p>
        </p:txBody>
      </p:sp>
      <p:sp>
        <p:nvSpPr>
          <p:cNvPr id="5" name="Line 7"/>
          <p:cNvSpPr>
            <a:spLocks noChangeShapeType="1"/>
          </p:cNvSpPr>
          <p:nvPr/>
        </p:nvSpPr>
        <p:spPr bwMode="auto">
          <a:xfrm>
            <a:off x="3048000" y="685800"/>
            <a:ext cx="0" cy="5486400"/>
          </a:xfrm>
          <a:prstGeom prst="line">
            <a:avLst/>
          </a:prstGeom>
          <a:noFill/>
          <a:ln w="3810">
            <a:solidFill>
              <a:srgbClr val="E61B15"/>
            </a:solidFill>
            <a:round/>
            <a:headEnd/>
            <a:tailEnd/>
          </a:ln>
        </p:spPr>
        <p:txBody>
          <a:bodyPr wrap="none" anchor="ctr">
            <a:prstTxWarp prst="textNoShape">
              <a:avLst/>
            </a:prstTxWarp>
          </a:bodyPr>
          <a:lstStyle/>
          <a:p>
            <a:pPr>
              <a:defRPr/>
            </a:pPr>
            <a:endParaRPr lang="en-US"/>
          </a:p>
        </p:txBody>
      </p:sp>
      <p:pic>
        <p:nvPicPr>
          <p:cNvPr id="4" name="Picture 3" descr="Hub_Logo_HiRez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1138"/>
            <a:ext cx="3048000" cy="1206695"/>
          </a:xfrm>
          <a:prstGeom prst="rect">
            <a:avLst/>
          </a:prstGeom>
        </p:spPr>
      </p:pic>
      <p:cxnSp>
        <p:nvCxnSpPr>
          <p:cNvPr id="13" name="Straight Connector 14"/>
          <p:cNvCxnSpPr>
            <a:cxnSpLocks noChangeShapeType="1"/>
          </p:cNvCxnSpPr>
          <p:nvPr/>
        </p:nvCxnSpPr>
        <p:spPr bwMode="auto">
          <a:xfrm rot="16200000" flipH="1">
            <a:off x="2524919" y="4834096"/>
            <a:ext cx="1182688" cy="771525"/>
          </a:xfrm>
          <a:prstGeom prst="line">
            <a:avLst/>
          </a:prstGeom>
          <a:noFill/>
          <a:ln w="9525">
            <a:noFill/>
            <a:round/>
            <a:headEnd/>
            <a:tailEnd/>
          </a:ln>
        </p:spPr>
      </p:cxnSp>
      <p:cxnSp>
        <p:nvCxnSpPr>
          <p:cNvPr id="14" name="Straight Arrow Connector 16"/>
          <p:cNvCxnSpPr>
            <a:cxnSpLocks noChangeShapeType="1"/>
          </p:cNvCxnSpPr>
          <p:nvPr/>
        </p:nvCxnSpPr>
        <p:spPr bwMode="auto">
          <a:xfrm rot="16200000" flipH="1">
            <a:off x="3734118" y="4736465"/>
            <a:ext cx="1182688" cy="769937"/>
          </a:xfrm>
          <a:prstGeom prst="straightConnector1">
            <a:avLst/>
          </a:prstGeom>
          <a:noFill/>
          <a:ln w="9525">
            <a:noFill/>
            <a:round/>
            <a:headEnd/>
            <a:tailEnd type="arrow" w="med" len="med"/>
          </a:ln>
        </p:spPr>
      </p:cxnSp>
      <p:sp>
        <p:nvSpPr>
          <p:cNvPr id="10" name="Content Placeholder 2"/>
          <p:cNvSpPr txBox="1">
            <a:spLocks/>
          </p:cNvSpPr>
          <p:nvPr/>
        </p:nvSpPr>
        <p:spPr bwMode="auto">
          <a:xfrm>
            <a:off x="3413852" y="1535590"/>
            <a:ext cx="5153025" cy="2538675"/>
          </a:xfrm>
          <a:prstGeom prst="rect">
            <a:avLst/>
          </a:prstGeom>
          <a:noFill/>
          <a:ln w="9525">
            <a:noFill/>
            <a:miter lim="800000"/>
            <a:headEnd/>
            <a:tailEnd/>
          </a:ln>
        </p:spPr>
        <p:txBody>
          <a:bodyPr vert="horz" wrap="square" lIns="0" tIns="45720" rIns="0" bIns="45720" numCol="1" anchor="t" anchorCtr="0" compatLnSpc="1">
            <a:prstTxWarp prst="textNoShape">
              <a:avLst/>
            </a:prstTxWarp>
            <a:normAutofit/>
          </a:bodyPr>
          <a:lstStyle>
            <a:lvl1pPr marL="285750" indent="-174625"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cs typeface="+mn-cs"/>
              </a:defRPr>
            </a:lvl1pPr>
            <a:lvl2pPr marL="682625" indent="-225425" algn="l" rtl="0" eaLnBrk="1" fontAlgn="base" hangingPunct="1">
              <a:lnSpc>
                <a:spcPts val="2100"/>
              </a:lnSpc>
              <a:spcBef>
                <a:spcPts val="1900"/>
              </a:spcBef>
              <a:spcAft>
                <a:spcPct val="0"/>
              </a:spcAft>
              <a:buChar char="–"/>
              <a:defRPr sz="1600">
                <a:solidFill>
                  <a:schemeClr val="tx1"/>
                </a:solidFill>
                <a:latin typeface="+mn-lt"/>
                <a:ea typeface="+mn-ea"/>
              </a:defRPr>
            </a:lvl2pPr>
            <a:lvl3pPr marL="1087438" indent="-173038" algn="l" rtl="0" eaLnBrk="1" fontAlgn="base" hangingPunct="1">
              <a:lnSpc>
                <a:spcPts val="2100"/>
              </a:lnSpc>
              <a:spcBef>
                <a:spcPts val="1900"/>
              </a:spcBef>
              <a:spcAft>
                <a:spcPct val="0"/>
              </a:spcAft>
              <a:buSzPct val="90000"/>
              <a:buFont typeface="Times" charset="0"/>
              <a:buChar char="•"/>
              <a:defRPr sz="1600">
                <a:solidFill>
                  <a:schemeClr val="tx1"/>
                </a:solidFill>
                <a:latin typeface="+mn-lt"/>
                <a:ea typeface="+mn-ea"/>
              </a:defRPr>
            </a:lvl3pPr>
            <a:lvl4pPr marL="1539875" indent="-222250" algn="l" rtl="0" eaLnBrk="1" fontAlgn="base" hangingPunct="1">
              <a:lnSpc>
                <a:spcPts val="2100"/>
              </a:lnSpc>
              <a:spcBef>
                <a:spcPts val="1900"/>
              </a:spcBef>
              <a:spcAft>
                <a:spcPct val="0"/>
              </a:spcAft>
              <a:buChar char="–"/>
              <a:defRPr sz="1600">
                <a:solidFill>
                  <a:schemeClr val="tx1"/>
                </a:solidFill>
                <a:latin typeface="+mn-lt"/>
                <a:ea typeface="+mn-ea"/>
              </a:defRPr>
            </a:lvl4pPr>
            <a:lvl5pPr marL="2057400" indent="-228600" algn="l" rtl="0" eaLnBrk="1" fontAlgn="base" hangingPunct="1">
              <a:lnSpc>
                <a:spcPts val="2100"/>
              </a:lnSpc>
              <a:spcBef>
                <a:spcPts val="1900"/>
              </a:spcBef>
              <a:spcAft>
                <a:spcPct val="0"/>
              </a:spcAft>
              <a:buChar char="»"/>
              <a:defRPr sz="1600">
                <a:solidFill>
                  <a:schemeClr val="tx1"/>
                </a:solidFill>
                <a:latin typeface="+mn-lt"/>
                <a:ea typeface="+mn-ea"/>
              </a:defRPr>
            </a:lvl5pPr>
            <a:lvl6pPr marL="2514600" indent="-228600" algn="l" rtl="0" eaLnBrk="1" fontAlgn="base" hangingPunct="1">
              <a:lnSpc>
                <a:spcPts val="2100"/>
              </a:lnSpc>
              <a:spcBef>
                <a:spcPts val="1900"/>
              </a:spcBef>
              <a:spcAft>
                <a:spcPct val="0"/>
              </a:spcAft>
              <a:buChar char="»"/>
              <a:defRPr sz="1600">
                <a:solidFill>
                  <a:schemeClr val="tx1"/>
                </a:solidFill>
                <a:latin typeface="+mn-lt"/>
                <a:ea typeface="+mn-ea"/>
              </a:defRPr>
            </a:lvl6pPr>
            <a:lvl7pPr marL="2971800" indent="-228600" algn="l" rtl="0" eaLnBrk="1" fontAlgn="base" hangingPunct="1">
              <a:lnSpc>
                <a:spcPts val="2100"/>
              </a:lnSpc>
              <a:spcBef>
                <a:spcPts val="1900"/>
              </a:spcBef>
              <a:spcAft>
                <a:spcPct val="0"/>
              </a:spcAft>
              <a:buChar char="»"/>
              <a:defRPr sz="1600">
                <a:solidFill>
                  <a:schemeClr val="tx1"/>
                </a:solidFill>
                <a:latin typeface="+mn-lt"/>
                <a:ea typeface="+mn-ea"/>
              </a:defRPr>
            </a:lvl7pPr>
            <a:lvl8pPr marL="3429000" indent="-228600" algn="l" rtl="0" eaLnBrk="1" fontAlgn="base" hangingPunct="1">
              <a:lnSpc>
                <a:spcPts val="2100"/>
              </a:lnSpc>
              <a:spcBef>
                <a:spcPts val="1900"/>
              </a:spcBef>
              <a:spcAft>
                <a:spcPct val="0"/>
              </a:spcAft>
              <a:buChar char="»"/>
              <a:defRPr sz="1600">
                <a:solidFill>
                  <a:schemeClr val="tx1"/>
                </a:solidFill>
                <a:latin typeface="+mn-lt"/>
                <a:ea typeface="+mn-ea"/>
              </a:defRPr>
            </a:lvl8pPr>
            <a:lvl9pPr marL="3886200" indent="-228600" algn="l" rtl="0" eaLnBrk="1" fontAlgn="base" hangingPunct="1">
              <a:lnSpc>
                <a:spcPts val="2100"/>
              </a:lnSpc>
              <a:spcBef>
                <a:spcPts val="1900"/>
              </a:spcBef>
              <a:spcAft>
                <a:spcPct val="0"/>
              </a:spcAft>
              <a:buChar char="»"/>
              <a:defRPr sz="1600">
                <a:solidFill>
                  <a:schemeClr val="tx1"/>
                </a:solidFill>
                <a:latin typeface="+mn-lt"/>
                <a:ea typeface="+mn-ea"/>
              </a:defRPr>
            </a:lvl9pPr>
          </a:lstStyle>
          <a:p>
            <a:pPr>
              <a:lnSpc>
                <a:spcPct val="100000"/>
              </a:lnSpc>
              <a:spcBef>
                <a:spcPts val="0"/>
              </a:spcBef>
            </a:pPr>
            <a:r>
              <a:rPr lang="en-US" sz="1800" dirty="0" smtClean="0"/>
              <a:t>Complex Networks</a:t>
            </a:r>
          </a:p>
          <a:p>
            <a:pPr>
              <a:lnSpc>
                <a:spcPct val="100000"/>
              </a:lnSpc>
              <a:spcBef>
                <a:spcPts val="0"/>
              </a:spcBef>
            </a:pPr>
            <a:r>
              <a:rPr lang="en-US" sz="1800" dirty="0" err="1" smtClean="0"/>
              <a:t>Scientometrics</a:t>
            </a:r>
            <a:endParaRPr lang="en-US" sz="1800" dirty="0" smtClean="0"/>
          </a:p>
          <a:p>
            <a:pPr>
              <a:lnSpc>
                <a:spcPct val="100000"/>
              </a:lnSpc>
              <a:spcBef>
                <a:spcPts val="0"/>
              </a:spcBef>
            </a:pPr>
            <a:r>
              <a:rPr lang="en-US" sz="1800" dirty="0" smtClean="0"/>
              <a:t>Developmental Skills</a:t>
            </a:r>
          </a:p>
          <a:p>
            <a:pPr>
              <a:lnSpc>
                <a:spcPct val="100000"/>
              </a:lnSpc>
              <a:spcBef>
                <a:spcPts val="0"/>
              </a:spcBef>
            </a:pPr>
            <a:r>
              <a:rPr lang="en-US" sz="1800" dirty="0" smtClean="0"/>
              <a:t>Data Driven Sciences</a:t>
            </a:r>
          </a:p>
          <a:p>
            <a:pPr>
              <a:lnSpc>
                <a:spcPct val="100000"/>
              </a:lnSpc>
              <a:spcBef>
                <a:spcPts val="0"/>
              </a:spcBef>
            </a:pPr>
            <a:r>
              <a:rPr lang="en-US" sz="1800" dirty="0" smtClean="0"/>
              <a:t>Smart Cities</a:t>
            </a:r>
          </a:p>
        </p:txBody>
      </p:sp>
      <p:pic>
        <p:nvPicPr>
          <p:cNvPr id="11" name="Picture 10" descr="NetSci07Thumb"/>
          <p:cNvPicPr>
            <a:picLocks noChangeAspect="1" noChangeArrowheads="1"/>
          </p:cNvPicPr>
          <p:nvPr/>
        </p:nvPicPr>
        <p:blipFill>
          <a:blip r:embed="rId4"/>
          <a:srcRect/>
          <a:stretch>
            <a:fillRect/>
          </a:stretch>
        </p:blipFill>
        <p:spPr bwMode="auto">
          <a:xfrm>
            <a:off x="7443583" y="5185613"/>
            <a:ext cx="1570182" cy="1562331"/>
          </a:xfrm>
          <a:prstGeom prst="rect">
            <a:avLst/>
          </a:prstGeom>
          <a:noFill/>
        </p:spPr>
      </p:pic>
      <p:pic>
        <p:nvPicPr>
          <p:cNvPr id="12" name="Picture 11"/>
          <p:cNvPicPr>
            <a:picLocks noChangeAspect="1"/>
          </p:cNvPicPr>
          <p:nvPr/>
        </p:nvPicPr>
        <p:blipFill>
          <a:blip r:embed="rId5"/>
          <a:stretch>
            <a:fillRect/>
          </a:stretch>
        </p:blipFill>
        <p:spPr>
          <a:xfrm>
            <a:off x="3940493" y="4528444"/>
            <a:ext cx="2783753" cy="2044070"/>
          </a:xfrm>
          <a:prstGeom prst="rect">
            <a:avLst/>
          </a:prstGeom>
        </p:spPr>
      </p:pic>
      <p:pic>
        <p:nvPicPr>
          <p:cNvPr id="15" name="Picture 14" descr="SciMap.jpg"/>
          <p:cNvPicPr>
            <a:picLocks noChangeAspect="1"/>
          </p:cNvPicPr>
          <p:nvPr/>
        </p:nvPicPr>
        <p:blipFill>
          <a:blip r:embed="rId6"/>
          <a:stretch>
            <a:fillRect/>
          </a:stretch>
        </p:blipFill>
        <p:spPr>
          <a:xfrm>
            <a:off x="3413852" y="3105535"/>
            <a:ext cx="4473286" cy="1669378"/>
          </a:xfrm>
          <a:prstGeom prst="rect">
            <a:avLst/>
          </a:prstGeom>
        </p:spPr>
      </p:pic>
      <p:pic>
        <p:nvPicPr>
          <p:cNvPr id="16" name="Picture 15" descr="CNXEntSgnCrp.jpg"/>
          <p:cNvPicPr>
            <a:picLocks noChangeAspect="1"/>
          </p:cNvPicPr>
          <p:nvPr/>
        </p:nvPicPr>
        <p:blipFill>
          <a:blip r:embed="rId7"/>
          <a:stretch>
            <a:fillRect/>
          </a:stretch>
        </p:blipFill>
        <p:spPr>
          <a:xfrm>
            <a:off x="6833086" y="4202545"/>
            <a:ext cx="1897101" cy="1340290"/>
          </a:xfrm>
          <a:prstGeom prst="rect">
            <a:avLst/>
          </a:prstGeom>
          <a:noFill/>
          <a:ln>
            <a:noFill/>
          </a:ln>
        </p:spPr>
      </p:pic>
      <p:pic>
        <p:nvPicPr>
          <p:cNvPr id="3" name="Picture 2" descr="customLogo.gif.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1079" y="2827412"/>
            <a:ext cx="1181100" cy="1397000"/>
          </a:xfrm>
          <a:prstGeom prst="rect">
            <a:avLst/>
          </a:prstGeom>
        </p:spPr>
      </p:pic>
      <p:pic>
        <p:nvPicPr>
          <p:cNvPr id="7" name="Picture 6" descr="ppp.how.we.collect.data.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2421" y="4440293"/>
            <a:ext cx="2479388" cy="1727003"/>
          </a:xfrm>
          <a:prstGeom prst="rect">
            <a:avLst/>
          </a:prstGeom>
        </p:spPr>
      </p:pic>
      <p:sp>
        <p:nvSpPr>
          <p:cNvPr id="17" name="Rectangle 16"/>
          <p:cNvSpPr/>
          <p:nvPr/>
        </p:nvSpPr>
        <p:spPr>
          <a:xfrm>
            <a:off x="336623" y="6455595"/>
            <a:ext cx="6680942" cy="276999"/>
          </a:xfrm>
          <a:prstGeom prst="rect">
            <a:avLst/>
          </a:prstGeom>
        </p:spPr>
        <p:txBody>
          <a:bodyPr wrap="square">
            <a:spAutoFit/>
          </a:bodyPr>
          <a:lstStyle/>
          <a:p>
            <a:r>
              <a:rPr lang="en-US" sz="1200" i="1" dirty="0" smtClean="0"/>
              <a:t>Graph: </a:t>
            </a:r>
            <a:r>
              <a:rPr lang="en-US" sz="1200" i="1" dirty="0" err="1" smtClean="0"/>
              <a:t>Börner</a:t>
            </a:r>
            <a:r>
              <a:rPr lang="en-US" sz="1200" i="1" dirty="0" smtClean="0"/>
              <a:t>, </a:t>
            </a:r>
            <a:r>
              <a:rPr lang="en-US" sz="1200" i="1" dirty="0" err="1" smtClean="0"/>
              <a:t>Klavans</a:t>
            </a:r>
            <a:r>
              <a:rPr lang="en-US" sz="1200" i="1" dirty="0"/>
              <a:t>, </a:t>
            </a:r>
            <a:r>
              <a:rPr lang="en-US" sz="1200" i="1" dirty="0" err="1" smtClean="0"/>
              <a:t>Patek</a:t>
            </a:r>
            <a:r>
              <a:rPr lang="en-US" sz="1200" i="1" dirty="0"/>
              <a:t>, </a:t>
            </a:r>
            <a:r>
              <a:rPr lang="en-US" sz="1200" i="1" dirty="0" err="1" smtClean="0"/>
              <a:t>Zoss</a:t>
            </a:r>
            <a:r>
              <a:rPr lang="en-US" sz="1200" i="1" dirty="0"/>
              <a:t>, </a:t>
            </a:r>
            <a:r>
              <a:rPr lang="en-US" sz="1200" i="1" dirty="0" err="1" smtClean="0"/>
              <a:t>Biberstine</a:t>
            </a:r>
            <a:r>
              <a:rPr lang="en-US" sz="1200" i="1" dirty="0"/>
              <a:t>, </a:t>
            </a:r>
            <a:r>
              <a:rPr lang="en-US" sz="1200" i="1" dirty="0" smtClean="0"/>
              <a:t>Light, </a:t>
            </a:r>
            <a:r>
              <a:rPr lang="en-US" sz="1200" i="1" dirty="0" err="1" smtClean="0"/>
              <a:t>Larivière</a:t>
            </a:r>
            <a:r>
              <a:rPr lang="en-US" sz="1200" i="1" dirty="0" smtClean="0"/>
              <a:t>, </a:t>
            </a:r>
            <a:r>
              <a:rPr lang="en-US" sz="1200" i="1" dirty="0"/>
              <a:t>&amp; </a:t>
            </a:r>
            <a:r>
              <a:rPr lang="en-US" sz="1200" i="1" dirty="0" err="1" smtClean="0"/>
              <a:t>Boyack</a:t>
            </a:r>
            <a:r>
              <a:rPr lang="en-US" sz="1200" i="1" dirty="0" smtClean="0"/>
              <a:t>, </a:t>
            </a:r>
            <a:r>
              <a:rPr lang="en-US" sz="1200" i="1" dirty="0"/>
              <a:t>2012</a:t>
            </a:r>
            <a:endParaRPr lang="en-US" sz="1200" i="1" dirty="0" smtClean="0"/>
          </a:p>
        </p:txBody>
      </p:sp>
    </p:spTree>
    <p:extLst>
      <p:ext uri="{BB962C8B-B14F-4D97-AF65-F5344CB8AC3E}">
        <p14:creationId xmlns:p14="http://schemas.microsoft.com/office/powerpoint/2010/main" val="11443693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YSCIv4">
  <a:themeElements>
    <a:clrScheme name="">
      <a:dk1>
        <a:srgbClr val="000000"/>
      </a:dk1>
      <a:lt1>
        <a:srgbClr val="FFFFFF"/>
      </a:lt1>
      <a:dk2>
        <a:srgbClr val="FF0000"/>
      </a:dk2>
      <a:lt2>
        <a:srgbClr val="FFFFFF"/>
      </a:lt2>
      <a:accent1>
        <a:srgbClr val="FF0000"/>
      </a:accent1>
      <a:accent2>
        <a:srgbClr val="F48520"/>
      </a:accent2>
      <a:accent3>
        <a:srgbClr val="FFFFFF"/>
      </a:accent3>
      <a:accent4>
        <a:srgbClr val="000000"/>
      </a:accent4>
      <a:accent5>
        <a:srgbClr val="FFAAAA"/>
      </a:accent5>
      <a:accent6>
        <a:srgbClr val="DD781C"/>
      </a:accent6>
      <a:hlink>
        <a:srgbClr val="0380C5"/>
      </a:hlink>
      <a:folHlink>
        <a:srgbClr val="6AB933"/>
      </a:folHlink>
    </a:clrScheme>
    <a:fontScheme name="NYSCIv4">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46888" tIns="45720" rIns="0" bIns="45720" numCol="1" anchor="t"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en-US" sz="2800" b="0" i="0" u="none" strike="noStrike" cap="none" normalizeH="0" baseline="0">
            <a:ln>
              <a:noFill/>
            </a:ln>
            <a:solidFill>
              <a:schemeClr val="bg2"/>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46888" tIns="45720" rIns="0" bIns="45720" numCol="1" anchor="t"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en-US" sz="2800" b="0" i="0" u="none" strike="noStrike" cap="none" normalizeH="0" baseline="0">
            <a:ln>
              <a:noFill/>
            </a:ln>
            <a:solidFill>
              <a:schemeClr val="bg2"/>
            </a:solidFill>
            <a:effectLst/>
            <a:latin typeface="Verdana" charset="0"/>
            <a:ea typeface="ＭＳ Ｐゴシック" charset="-128"/>
            <a:cs typeface="ＭＳ Ｐゴシック" charset="-128"/>
          </a:defRPr>
        </a:defPPr>
      </a:lstStyle>
    </a:lnDef>
  </a:objectDefaults>
  <a:extraClrSchemeLst>
    <a:extraClrScheme>
      <a:clrScheme name="NYSCIv4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YSCIv4 2">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YSCIv4 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YSCIv4 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YSCIv4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YSCIv4 6">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YSCIv4 7">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YSCIv4 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YSCIv4 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YSCIv4 10">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YSCIv4 1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YSCIv4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Template.ppt</Template>
  <TotalTime>12348</TotalTime>
  <Words>1519</Words>
  <Application>Microsoft Macintosh PowerPoint</Application>
  <PresentationFormat>On-screen Show (4:3)</PresentationFormat>
  <Paragraphs>68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NYSCIv4</vt:lpstr>
      <vt:lpstr>PowerPoint Presentation</vt:lpstr>
      <vt:lpstr>Northeast Big Data Innovation Hub </vt:lpstr>
      <vt:lpstr>The End of Science?</vt:lpstr>
      <vt:lpstr>Data Driven Science</vt:lpstr>
      <vt:lpstr>Transformation of the Workplace </vt:lpstr>
      <vt:lpstr>Closing the Gap </vt:lpstr>
      <vt:lpstr>Big Data Literacy: Building Capacity for Regional Collaboration in Closing the Big Data Divide</vt:lpstr>
      <vt:lpstr>Collaborative Inquiry</vt:lpstr>
      <vt:lpstr>Current Work</vt:lpstr>
      <vt:lpstr>PowerPoint Presentation</vt:lpstr>
      <vt:lpstr>Support</vt:lpstr>
      <vt:lpstr>PowerPoint Presentation</vt:lpstr>
    </vt:vector>
  </TitlesOfParts>
  <Company>New York Hall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Reconciling Computational Thinking with Systems Thinking</dc:title>
  <dc:creator>Stephen Uzzo</dc:creator>
  <cp:lastModifiedBy>Stephen Uzzo</cp:lastModifiedBy>
  <cp:revision>646</cp:revision>
  <cp:lastPrinted>2011-12-10T19:50:58Z</cp:lastPrinted>
  <dcterms:created xsi:type="dcterms:W3CDTF">2011-12-14T13:37:02Z</dcterms:created>
  <dcterms:modified xsi:type="dcterms:W3CDTF">2017-02-21T18:35:35Z</dcterms:modified>
</cp:coreProperties>
</file>